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charts/chart7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charts/chart4.xml" ContentType="application/vnd.openxmlformats-officedocument.drawingml.chart+xml"/>
  <Override PartName="/ppt/diagrams/drawing11.xml" ContentType="application/vnd.ms-office.drawingml.diagramDrawing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slides/slide79.xml" ContentType="application/vnd.openxmlformats-officedocument.presentationml.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charts/chart5.xml" ContentType="application/vnd.openxmlformats-officedocument.drawingml.chart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Default Extension="tiff" ContentType="image/tiff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charts/chart6.xml" ContentType="application/vnd.openxmlformats-officedocument.drawingml.chart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notesMasterIdLst>
    <p:notesMasterId r:id="rId81"/>
  </p:notesMasterIdLst>
  <p:sldIdLst>
    <p:sldId id="311" r:id="rId2"/>
    <p:sldId id="326" r:id="rId3"/>
    <p:sldId id="327" r:id="rId4"/>
    <p:sldId id="413" r:id="rId5"/>
    <p:sldId id="329" r:id="rId6"/>
    <p:sldId id="312" r:id="rId7"/>
    <p:sldId id="333" r:id="rId8"/>
    <p:sldId id="339" r:id="rId9"/>
    <p:sldId id="331" r:id="rId10"/>
    <p:sldId id="332" r:id="rId11"/>
    <p:sldId id="357" r:id="rId12"/>
    <p:sldId id="336" r:id="rId13"/>
    <p:sldId id="355" r:id="rId14"/>
    <p:sldId id="361" r:id="rId15"/>
    <p:sldId id="362" r:id="rId16"/>
    <p:sldId id="363" r:id="rId17"/>
    <p:sldId id="364" r:id="rId18"/>
    <p:sldId id="365" r:id="rId19"/>
    <p:sldId id="366" r:id="rId20"/>
    <p:sldId id="382" r:id="rId21"/>
    <p:sldId id="410" r:id="rId22"/>
    <p:sldId id="407" r:id="rId23"/>
    <p:sldId id="412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408" r:id="rId38"/>
    <p:sldId id="409" r:id="rId39"/>
    <p:sldId id="405" r:id="rId40"/>
    <p:sldId id="414" r:id="rId41"/>
    <p:sldId id="385" r:id="rId42"/>
    <p:sldId id="354" r:id="rId43"/>
    <p:sldId id="337" r:id="rId44"/>
    <p:sldId id="338" r:id="rId45"/>
    <p:sldId id="321" r:id="rId46"/>
    <p:sldId id="322" r:id="rId47"/>
    <p:sldId id="317" r:id="rId48"/>
    <p:sldId id="308" r:id="rId49"/>
    <p:sldId id="318" r:id="rId50"/>
    <p:sldId id="319" r:id="rId51"/>
    <p:sldId id="320" r:id="rId52"/>
    <p:sldId id="299" r:id="rId53"/>
    <p:sldId id="300" r:id="rId54"/>
    <p:sldId id="301" r:id="rId55"/>
    <p:sldId id="303" r:id="rId56"/>
    <p:sldId id="305" r:id="rId57"/>
    <p:sldId id="304" r:id="rId58"/>
    <p:sldId id="306" r:id="rId59"/>
    <p:sldId id="307" r:id="rId60"/>
    <p:sldId id="358" r:id="rId61"/>
    <p:sldId id="359" r:id="rId62"/>
    <p:sldId id="360" r:id="rId63"/>
    <p:sldId id="387" r:id="rId64"/>
    <p:sldId id="388" r:id="rId65"/>
    <p:sldId id="389" r:id="rId66"/>
    <p:sldId id="390" r:id="rId67"/>
    <p:sldId id="391" r:id="rId68"/>
    <p:sldId id="392" r:id="rId69"/>
    <p:sldId id="393" r:id="rId70"/>
    <p:sldId id="394" r:id="rId71"/>
    <p:sldId id="395" r:id="rId72"/>
    <p:sldId id="396" r:id="rId73"/>
    <p:sldId id="397" r:id="rId74"/>
    <p:sldId id="398" r:id="rId75"/>
    <p:sldId id="399" r:id="rId76"/>
    <p:sldId id="400" r:id="rId77"/>
    <p:sldId id="401" r:id="rId78"/>
    <p:sldId id="402" r:id="rId79"/>
    <p:sldId id="403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8C7A2C"/>
    <a:srgbClr val="003300"/>
    <a:srgbClr val="000000"/>
    <a:srgbClr val="820000"/>
    <a:srgbClr val="F9F6EB"/>
    <a:srgbClr val="EAB2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567" autoAdjust="0"/>
    <p:restoredTop sz="99314" autoAdjust="0"/>
  </p:normalViewPr>
  <p:slideViewPr>
    <p:cSldViewPr>
      <p:cViewPr>
        <p:scale>
          <a:sx n="60" d="100"/>
          <a:sy n="60" d="100"/>
        </p:scale>
        <p:origin x="-1080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85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bletcher\Local%20Settings\Temporary%20Internet%20Files\Content.IE5\R0BTQS54\BKT%20reproduction%20data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bletcher\Local%20Settings\Temporary%20Internet%20Files\Content.IE5\R0BTQS54\BKT%20reproduction%20data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BEN\Meetings_talks\2009-Seattle\matrix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BEN\Meetings_talks\2009-Seattle\matrix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BEN\Meetings_talks\2009-Seattle\matrix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BEN\Meetings_talks\2009-Seattle\matrix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BEN\Meetings_talks\2009-Seattle\matrix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BEN\Meetings_talks\2009-Seattle\matrix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bletcher\Application%20Data\Microsoft\Excel\Book1%20(version%201).xlsb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5928805774278246"/>
          <c:y val="7.4984544588738752E-2"/>
          <c:w val="0.79462176602924661"/>
          <c:h val="0.64207536557930356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000000"/>
                </a:solidFill>
                <a:prstDash val="solid"/>
              </a:ln>
            </c:spPr>
            <c:trendlineType val="linear"/>
            <c:dispRSqr val="1"/>
            <c:dispEq val="1"/>
            <c:trendlineLbl>
              <c:layout>
                <c:manualLayout>
                  <c:x val="-0.48714215410573675"/>
                  <c:y val="-7.7127859017622813E-2"/>
                </c:manualLayout>
              </c:layout>
              <c:tx>
                <c:rich>
                  <a:bodyPr/>
                  <a:lstStyle/>
                  <a:p>
                    <a:pPr>
                      <a:defRPr sz="1025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baseline="0" dirty="0" smtClean="0"/>
                      <a:t>R² </a:t>
                    </a:r>
                    <a:r>
                      <a:rPr lang="en-US" baseline="0" dirty="0"/>
                      <a:t>= </a:t>
                    </a:r>
                    <a:r>
                      <a:rPr lang="en-US" baseline="0" dirty="0" smtClean="0"/>
                      <a:t>0.35</a:t>
                    </a:r>
                    <a:endParaRPr lang="en-US" dirty="0"/>
                  </a:p>
                </c:rich>
              </c:tx>
              <c:numFmt formatCode="General" sourceLinked="0"/>
              <c:spPr>
                <a:solidFill>
                  <a:schemeClr val="bg1"/>
                </a:solidFill>
                <a:ln w="25400">
                  <a:noFill/>
                </a:ln>
              </c:spPr>
            </c:trendlineLbl>
          </c:trendline>
          <c:xVal>
            <c:numRef>
              <c:f>'C:\Documents and Settings\bletcher\Local Settings\Temporary Internet Files\Content.IE5\R0BTQS54\[West Brook Size Assortative Mating.xls]West Brook Filtered'!$U$2:$U$22</c:f>
              <c:numCache>
                <c:formatCode>General</c:formatCode>
                <c:ptCount val="21"/>
                <c:pt idx="0">
                  <c:v>153</c:v>
                </c:pt>
                <c:pt idx="1">
                  <c:v>131</c:v>
                </c:pt>
                <c:pt idx="2">
                  <c:v>137</c:v>
                </c:pt>
                <c:pt idx="3">
                  <c:v>178</c:v>
                </c:pt>
                <c:pt idx="4">
                  <c:v>144</c:v>
                </c:pt>
                <c:pt idx="5">
                  <c:v>175</c:v>
                </c:pt>
                <c:pt idx="6">
                  <c:v>154</c:v>
                </c:pt>
                <c:pt idx="7">
                  <c:v>118</c:v>
                </c:pt>
                <c:pt idx="8">
                  <c:v>148</c:v>
                </c:pt>
                <c:pt idx="9">
                  <c:v>173</c:v>
                </c:pt>
                <c:pt idx="10">
                  <c:v>110</c:v>
                </c:pt>
                <c:pt idx="11">
                  <c:v>137</c:v>
                </c:pt>
                <c:pt idx="12">
                  <c:v>197</c:v>
                </c:pt>
                <c:pt idx="13">
                  <c:v>76</c:v>
                </c:pt>
                <c:pt idx="14">
                  <c:v>208</c:v>
                </c:pt>
                <c:pt idx="15">
                  <c:v>215</c:v>
                </c:pt>
                <c:pt idx="16">
                  <c:v>155</c:v>
                </c:pt>
                <c:pt idx="17">
                  <c:v>181</c:v>
                </c:pt>
                <c:pt idx="18">
                  <c:v>219</c:v>
                </c:pt>
                <c:pt idx="19">
                  <c:v>198</c:v>
                </c:pt>
                <c:pt idx="20">
                  <c:v>159</c:v>
                </c:pt>
              </c:numCache>
            </c:numRef>
          </c:xVal>
          <c:yVal>
            <c:numRef>
              <c:f>'C:\Documents and Settings\bletcher\Local Settings\Temporary Internet Files\Content.IE5\R0BTQS54\[West Brook Size Assortative Mating.xls]West Brook Filtered'!$AA$2:$AA$22</c:f>
              <c:numCache>
                <c:formatCode>General</c:formatCode>
                <c:ptCount val="21"/>
                <c:pt idx="0">
                  <c:v>148</c:v>
                </c:pt>
                <c:pt idx="1">
                  <c:v>120</c:v>
                </c:pt>
                <c:pt idx="2">
                  <c:v>131</c:v>
                </c:pt>
                <c:pt idx="3">
                  <c:v>153</c:v>
                </c:pt>
                <c:pt idx="4">
                  <c:v>131</c:v>
                </c:pt>
                <c:pt idx="5">
                  <c:v>153</c:v>
                </c:pt>
                <c:pt idx="6">
                  <c:v>153</c:v>
                </c:pt>
                <c:pt idx="7">
                  <c:v>127</c:v>
                </c:pt>
                <c:pt idx="8">
                  <c:v>210</c:v>
                </c:pt>
                <c:pt idx="9">
                  <c:v>123</c:v>
                </c:pt>
                <c:pt idx="10">
                  <c:v>210</c:v>
                </c:pt>
                <c:pt idx="11">
                  <c:v>187</c:v>
                </c:pt>
                <c:pt idx="12">
                  <c:v>191</c:v>
                </c:pt>
                <c:pt idx="13">
                  <c:v>67</c:v>
                </c:pt>
                <c:pt idx="14">
                  <c:v>210</c:v>
                </c:pt>
                <c:pt idx="15">
                  <c:v>218</c:v>
                </c:pt>
                <c:pt idx="16">
                  <c:v>194</c:v>
                </c:pt>
                <c:pt idx="17">
                  <c:v>145</c:v>
                </c:pt>
                <c:pt idx="18">
                  <c:v>194</c:v>
                </c:pt>
                <c:pt idx="19">
                  <c:v>215</c:v>
                </c:pt>
                <c:pt idx="20">
                  <c:v>194</c:v>
                </c:pt>
              </c:numCache>
            </c:numRef>
          </c:yVal>
        </c:ser>
        <c:axId val="80897536"/>
        <c:axId val="80899456"/>
      </c:scatterChart>
      <c:valAx>
        <c:axId val="80897536"/>
        <c:scaling>
          <c:orientation val="minMax"/>
          <c:min val="50"/>
        </c:scaling>
        <c:axPos val="b"/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/>
                  <a:t>Female </a:t>
                </a:r>
                <a:r>
                  <a:rPr lang="en-US" dirty="0" smtClean="0"/>
                  <a:t>Length (mm)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44655511811023618"/>
              <c:y val="0.85581880389951381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0899456"/>
        <c:crosses val="autoZero"/>
        <c:crossBetween val="midCat"/>
      </c:valAx>
      <c:valAx>
        <c:axId val="80899456"/>
        <c:scaling>
          <c:orientation val="minMax"/>
          <c:max val="250"/>
          <c:min val="50"/>
        </c:scaling>
        <c:axPos val="l"/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/>
                  <a:t>Male </a:t>
                </a:r>
                <a:r>
                  <a:rPr lang="en-US" dirty="0" smtClean="0"/>
                  <a:t>Length (mm)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3.0551884139482538E-2"/>
              <c:y val="0.22762279715035624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0897536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"/>
  <c:chart>
    <c:plotArea>
      <c:layout/>
      <c:barChart>
        <c:barDir val="col"/>
        <c:grouping val="clustered"/>
        <c:ser>
          <c:idx val="0"/>
          <c:order val="0"/>
          <c:tx>
            <c:v>Males</c:v>
          </c:tx>
          <c:val>
            <c:numRef>
              <c:f>'Rep Variance'!$C$12:$C$17</c:f>
              <c:numCache>
                <c:formatCode>General</c:formatCode>
                <c:ptCount val="6"/>
                <c:pt idx="0">
                  <c:v>0.38775510204081631</c:v>
                </c:pt>
                <c:pt idx="1">
                  <c:v>8.1632653061224497E-2</c:v>
                </c:pt>
                <c:pt idx="2">
                  <c:v>4.0816326530612346E-2</c:v>
                </c:pt>
                <c:pt idx="3">
                  <c:v>0</c:v>
                </c:pt>
                <c:pt idx="4">
                  <c:v>0</c:v>
                </c:pt>
                <c:pt idx="5">
                  <c:v>2.0408163265306142E-2</c:v>
                </c:pt>
              </c:numCache>
            </c:numRef>
          </c:val>
        </c:ser>
        <c:ser>
          <c:idx val="1"/>
          <c:order val="1"/>
          <c:tx>
            <c:v>Females</c:v>
          </c:tx>
          <c:val>
            <c:numRef>
              <c:f>'Rep Variance'!$D$12:$D$17</c:f>
              <c:numCache>
                <c:formatCode>General</c:formatCode>
                <c:ptCount val="6"/>
                <c:pt idx="0">
                  <c:v>0.36734693877551067</c:v>
                </c:pt>
                <c:pt idx="1">
                  <c:v>0.10204081632653061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axId val="80926592"/>
        <c:axId val="80928128"/>
      </c:barChart>
      <c:catAx>
        <c:axId val="8092659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0928128"/>
        <c:crosses val="autoZero"/>
        <c:auto val="1"/>
        <c:lblAlgn val="ctr"/>
        <c:lblOffset val="100"/>
      </c:catAx>
      <c:valAx>
        <c:axId val="80928128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09265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5661341611144762"/>
          <c:y val="0.16342037571655388"/>
          <c:w val="0.2725582980012114"/>
          <c:h val="0.21203944574316319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lineChart>
        <c:grouping val="standard"/>
        <c:ser>
          <c:idx val="1"/>
          <c:order val="0"/>
          <c:tx>
            <c:v>OpenSmall</c:v>
          </c:tx>
          <c:val>
            <c:numRef>
              <c:f>Sheet1!$J$21:$M$21</c:f>
              <c:numCache>
                <c:formatCode>General</c:formatCode>
                <c:ptCount val="4"/>
                <c:pt idx="0">
                  <c:v>0</c:v>
                </c:pt>
                <c:pt idx="1">
                  <c:v>5.7000000000000134E-2</c:v>
                </c:pt>
                <c:pt idx="2">
                  <c:v>0.10000000000000002</c:v>
                </c:pt>
                <c:pt idx="3">
                  <c:v>0.25</c:v>
                </c:pt>
              </c:numCache>
            </c:numRef>
          </c:val>
        </c:ser>
        <c:ser>
          <c:idx val="2"/>
          <c:order val="1"/>
          <c:tx>
            <c:v>OpenLarge</c:v>
          </c:tx>
          <c:val>
            <c:numRef>
              <c:f>Sheet1!$N$21:$Q$21</c:f>
              <c:numCache>
                <c:formatCode>General</c:formatCode>
                <c:ptCount val="4"/>
                <c:pt idx="0">
                  <c:v>3.1000000000000208E-2</c:v>
                </c:pt>
                <c:pt idx="1">
                  <c:v>2.5000000000000112E-2</c:v>
                </c:pt>
                <c:pt idx="2">
                  <c:v>1.6000000000000101E-2</c:v>
                </c:pt>
                <c:pt idx="3">
                  <c:v>5.7000000000000134E-2</c:v>
                </c:pt>
              </c:numCache>
            </c:numRef>
          </c:val>
        </c:ser>
        <c:marker val="1"/>
        <c:axId val="81080320"/>
        <c:axId val="81081856"/>
      </c:lineChart>
      <c:catAx>
        <c:axId val="81080320"/>
        <c:scaling>
          <c:orientation val="minMax"/>
        </c:scaling>
        <c:axPos val="b"/>
        <c:tickLblPos val="nextTo"/>
        <c:crossAx val="81081856"/>
        <c:crosses val="autoZero"/>
        <c:auto val="1"/>
        <c:lblAlgn val="ctr"/>
        <c:lblOffset val="100"/>
      </c:catAx>
      <c:valAx>
        <c:axId val="81081856"/>
        <c:scaling>
          <c:orientation val="minMax"/>
        </c:scaling>
        <c:axPos val="l"/>
        <c:majorGridlines>
          <c:spPr>
            <a:ln w="0">
              <a:solidFill>
                <a:schemeClr val="bg1"/>
              </a:solidFill>
            </a:ln>
          </c:spPr>
        </c:majorGridlines>
        <c:numFmt formatCode="General" sourceLinked="1"/>
        <c:tickLblPos val="nextTo"/>
        <c:crossAx val="81080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003280839895013"/>
          <c:y val="6.9797810489062584E-2"/>
          <c:w val="0.22996148208746889"/>
          <c:h val="0.21926799973386998"/>
        </c:manualLayout>
      </c:layout>
      <c:txPr>
        <a:bodyPr/>
        <a:lstStyle/>
        <a:p>
          <a:pPr>
            <a:defRPr sz="1600"/>
          </a:pPr>
          <a:endParaRPr lang="en-US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lineChart>
        <c:grouping val="standard"/>
        <c:ser>
          <c:idx val="1"/>
          <c:order val="0"/>
          <c:tx>
            <c:v>OpenSmall</c:v>
          </c:tx>
          <c:val>
            <c:numRef>
              <c:f>Sheet1!$J$19:$M$19</c:f>
              <c:numCache>
                <c:formatCode>General</c:formatCode>
                <c:ptCount val="4"/>
                <c:pt idx="0">
                  <c:v>0.9830000000000001</c:v>
                </c:pt>
                <c:pt idx="1">
                  <c:v>0.94300000000000062</c:v>
                </c:pt>
                <c:pt idx="2">
                  <c:v>0.93600000000000005</c:v>
                </c:pt>
                <c:pt idx="3">
                  <c:v>0.91300000000000003</c:v>
                </c:pt>
              </c:numCache>
            </c:numRef>
          </c:val>
        </c:ser>
        <c:ser>
          <c:idx val="3"/>
          <c:order val="1"/>
          <c:tx>
            <c:v>Isolated</c:v>
          </c:tx>
          <c:val>
            <c:numRef>
              <c:f>Sheet1!$G$29:$J$29</c:f>
              <c:numCache>
                <c:formatCode>General</c:formatCode>
                <c:ptCount val="4"/>
                <c:pt idx="0">
                  <c:v>0.93500000000000005</c:v>
                </c:pt>
                <c:pt idx="1">
                  <c:v>0.91</c:v>
                </c:pt>
                <c:pt idx="2">
                  <c:v>0.88500000000000001</c:v>
                </c:pt>
                <c:pt idx="3">
                  <c:v>0.82600000000000062</c:v>
                </c:pt>
              </c:numCache>
            </c:numRef>
          </c:val>
        </c:ser>
        <c:marker val="1"/>
        <c:axId val="66829312"/>
        <c:axId val="66831104"/>
      </c:lineChart>
      <c:catAx>
        <c:axId val="66829312"/>
        <c:scaling>
          <c:orientation val="minMax"/>
        </c:scaling>
        <c:axPos val="b"/>
        <c:tickLblPos val="nextTo"/>
        <c:crossAx val="66831104"/>
        <c:crosses val="autoZero"/>
        <c:auto val="1"/>
        <c:lblAlgn val="ctr"/>
        <c:lblOffset val="100"/>
      </c:catAx>
      <c:valAx>
        <c:axId val="66831104"/>
        <c:scaling>
          <c:orientation val="minMax"/>
          <c:min val="0.8"/>
        </c:scaling>
        <c:axPos val="l"/>
        <c:majorGridlines>
          <c:spPr>
            <a:ln w="0">
              <a:solidFill>
                <a:schemeClr val="bg1"/>
              </a:solidFill>
            </a:ln>
          </c:spPr>
        </c:majorGridlines>
        <c:numFmt formatCode="General" sourceLinked="1"/>
        <c:tickLblPos val="nextTo"/>
        <c:crossAx val="66829312"/>
        <c:crosses val="autoZero"/>
        <c:crossBetween val="between"/>
        <c:majorUnit val="0.05"/>
      </c:valAx>
    </c:plotArea>
    <c:legend>
      <c:legendPos val="r"/>
      <c:layout>
        <c:manualLayout>
          <c:xMode val="edge"/>
          <c:yMode val="edge"/>
          <c:x val="0.69259652326067933"/>
          <c:y val="4.6500627638936844E-2"/>
          <c:w val="0.28566434630453802"/>
          <c:h val="0.36714367225835931"/>
        </c:manualLayout>
      </c:layout>
      <c:txPr>
        <a:bodyPr/>
        <a:lstStyle/>
        <a:p>
          <a:pPr>
            <a:defRPr sz="1400"/>
          </a:pPr>
          <a:endParaRPr lang="en-US"/>
        </a:p>
      </c:txPr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lineChart>
        <c:grouping val="standard"/>
        <c:ser>
          <c:idx val="0"/>
          <c:order val="0"/>
          <c:tx>
            <c:v>WB</c:v>
          </c:tx>
          <c:val>
            <c:numRef>
              <c:f>Sheet1!$F$19:$I$19</c:f>
              <c:numCache>
                <c:formatCode>General</c:formatCode>
                <c:ptCount val="4"/>
                <c:pt idx="0">
                  <c:v>0.90600000000000003</c:v>
                </c:pt>
                <c:pt idx="1">
                  <c:v>0.8909999999999999</c:v>
                </c:pt>
                <c:pt idx="2">
                  <c:v>0.87800000000000311</c:v>
                </c:pt>
                <c:pt idx="3">
                  <c:v>0.88700000000000001</c:v>
                </c:pt>
              </c:numCache>
            </c:numRef>
          </c:val>
        </c:ser>
        <c:ser>
          <c:idx val="1"/>
          <c:order val="1"/>
          <c:tx>
            <c:v>OpenSmall</c:v>
          </c:tx>
          <c:val>
            <c:numRef>
              <c:f>Sheet1!$J$19:$M$19</c:f>
              <c:numCache>
                <c:formatCode>General</c:formatCode>
                <c:ptCount val="4"/>
                <c:pt idx="0">
                  <c:v>0.9830000000000001</c:v>
                </c:pt>
                <c:pt idx="1">
                  <c:v>0.94300000000000062</c:v>
                </c:pt>
                <c:pt idx="2">
                  <c:v>0.93600000000000005</c:v>
                </c:pt>
                <c:pt idx="3">
                  <c:v>0.91300000000000003</c:v>
                </c:pt>
              </c:numCache>
            </c:numRef>
          </c:val>
        </c:ser>
        <c:ser>
          <c:idx val="2"/>
          <c:order val="2"/>
          <c:tx>
            <c:v>OpenLarge</c:v>
          </c:tx>
          <c:val>
            <c:numRef>
              <c:f>Sheet1!$M$19:$P$19</c:f>
              <c:numCache>
                <c:formatCode>General</c:formatCode>
                <c:ptCount val="4"/>
                <c:pt idx="0">
                  <c:v>0.91300000000000003</c:v>
                </c:pt>
                <c:pt idx="1">
                  <c:v>0.89600000000000002</c:v>
                </c:pt>
                <c:pt idx="2">
                  <c:v>0.91200000000000003</c:v>
                </c:pt>
                <c:pt idx="3">
                  <c:v>0.90900000000000003</c:v>
                </c:pt>
              </c:numCache>
            </c:numRef>
          </c:val>
        </c:ser>
        <c:ser>
          <c:idx val="3"/>
          <c:order val="3"/>
          <c:tx>
            <c:v>Isolated</c:v>
          </c:tx>
          <c:val>
            <c:numRef>
              <c:f>Sheet1!$G$29:$J$29</c:f>
              <c:numCache>
                <c:formatCode>General</c:formatCode>
                <c:ptCount val="4"/>
                <c:pt idx="0">
                  <c:v>0.93500000000000005</c:v>
                </c:pt>
                <c:pt idx="1">
                  <c:v>0.91</c:v>
                </c:pt>
                <c:pt idx="2">
                  <c:v>0.88500000000000001</c:v>
                </c:pt>
                <c:pt idx="3">
                  <c:v>0.82600000000000062</c:v>
                </c:pt>
              </c:numCache>
            </c:numRef>
          </c:val>
        </c:ser>
        <c:marker val="1"/>
        <c:axId val="81496704"/>
        <c:axId val="81502592"/>
      </c:lineChart>
      <c:catAx>
        <c:axId val="81496704"/>
        <c:scaling>
          <c:orientation val="minMax"/>
        </c:scaling>
        <c:axPos val="b"/>
        <c:tickLblPos val="nextTo"/>
        <c:crossAx val="81502592"/>
        <c:crosses val="autoZero"/>
        <c:auto val="1"/>
        <c:lblAlgn val="ctr"/>
        <c:lblOffset val="100"/>
      </c:catAx>
      <c:valAx>
        <c:axId val="81502592"/>
        <c:scaling>
          <c:orientation val="minMax"/>
          <c:min val="0.8"/>
        </c:scaling>
        <c:axPos val="l"/>
        <c:majorGridlines>
          <c:spPr>
            <a:ln w="0">
              <a:solidFill>
                <a:schemeClr val="bg1"/>
              </a:solidFill>
            </a:ln>
          </c:spPr>
        </c:majorGridlines>
        <c:numFmt formatCode="General" sourceLinked="1"/>
        <c:tickLblPos val="nextTo"/>
        <c:crossAx val="81496704"/>
        <c:crosses val="autoZero"/>
        <c:crossBetween val="between"/>
        <c:majorUnit val="0.05"/>
      </c:valAx>
    </c:plotArea>
    <c:legend>
      <c:legendPos val="r"/>
      <c:layout>
        <c:manualLayout>
          <c:xMode val="edge"/>
          <c:yMode val="edge"/>
          <c:x val="0.69259652326067933"/>
          <c:y val="4.6500627638936816E-2"/>
          <c:w val="0.28566434630453802"/>
          <c:h val="0.36714367225835931"/>
        </c:manualLayout>
      </c:layout>
      <c:txPr>
        <a:bodyPr/>
        <a:lstStyle/>
        <a:p>
          <a:pPr>
            <a:defRPr sz="1400"/>
          </a:pPr>
          <a:endParaRPr lang="en-US"/>
        </a:p>
      </c:txPr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lineChart>
        <c:grouping val="standard"/>
        <c:ser>
          <c:idx val="0"/>
          <c:order val="0"/>
          <c:tx>
            <c:v>Open system</c:v>
          </c:tx>
          <c:val>
            <c:numRef>
              <c:f>ssd!$A$3:$D$3</c:f>
              <c:numCache>
                <c:formatCode>General</c:formatCode>
                <c:ptCount val="4"/>
                <c:pt idx="0">
                  <c:v>4.5200000000000004E-2</c:v>
                </c:pt>
                <c:pt idx="1">
                  <c:v>3.5799999999999998E-2</c:v>
                </c:pt>
                <c:pt idx="2">
                  <c:v>4.0000000000000022E-2</c:v>
                </c:pt>
                <c:pt idx="3">
                  <c:v>0.14000000000000001</c:v>
                </c:pt>
              </c:numCache>
            </c:numRef>
          </c:val>
        </c:ser>
        <c:ser>
          <c:idx val="1"/>
          <c:order val="1"/>
          <c:tx>
            <c:v>Isolated</c:v>
          </c:tx>
          <c:val>
            <c:numRef>
              <c:f>ssd!$A$4:$D$4</c:f>
              <c:numCache>
                <c:formatCode>General</c:formatCode>
                <c:ptCount val="4"/>
                <c:pt idx="0">
                  <c:v>8.7500000000000008E-2</c:v>
                </c:pt>
                <c:pt idx="1">
                  <c:v>7.0000000000000021E-2</c:v>
                </c:pt>
                <c:pt idx="2">
                  <c:v>4.7500000000000014E-2</c:v>
                </c:pt>
                <c:pt idx="3">
                  <c:v>0.1</c:v>
                </c:pt>
              </c:numCache>
            </c:numRef>
          </c:val>
        </c:ser>
        <c:marker val="1"/>
        <c:axId val="86930176"/>
        <c:axId val="86931712"/>
      </c:lineChart>
      <c:catAx>
        <c:axId val="86930176"/>
        <c:scaling>
          <c:orientation val="minMax"/>
        </c:scaling>
        <c:axPos val="b"/>
        <c:tickLblPos val="nextTo"/>
        <c:crossAx val="86931712"/>
        <c:crosses val="autoZero"/>
        <c:auto val="1"/>
        <c:lblAlgn val="ctr"/>
        <c:lblOffset val="100"/>
      </c:catAx>
      <c:valAx>
        <c:axId val="86931712"/>
        <c:scaling>
          <c:orientation val="minMax"/>
        </c:scaling>
        <c:axPos val="l"/>
        <c:majorGridlines>
          <c:spPr>
            <a:ln w="0">
              <a:solidFill>
                <a:schemeClr val="bg1"/>
              </a:solidFill>
            </a:ln>
          </c:spPr>
        </c:majorGridlines>
        <c:numFmt formatCode="General" sourceLinked="1"/>
        <c:tickLblPos val="nextTo"/>
        <c:crossAx val="86930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6130941965587636"/>
          <c:y val="2.9560199205868467E-2"/>
          <c:w val="0.28048952214306588"/>
          <c:h val="0.27848643919510241"/>
        </c:manualLayout>
      </c:layout>
      <c:txPr>
        <a:bodyPr/>
        <a:lstStyle/>
        <a:p>
          <a:pPr>
            <a:defRPr sz="1400"/>
          </a:pPr>
          <a:endParaRPr lang="en-US"/>
        </a:p>
      </c:txPr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lineChart>
        <c:grouping val="standard"/>
        <c:ser>
          <c:idx val="0"/>
          <c:order val="0"/>
          <c:tx>
            <c:v>Open System</c:v>
          </c:tx>
          <c:val>
            <c:numRef>
              <c:f>elasticity!$A$15:$D$15</c:f>
              <c:numCache>
                <c:formatCode>General</c:formatCode>
                <c:ptCount val="4"/>
                <c:pt idx="0">
                  <c:v>13.05</c:v>
                </c:pt>
                <c:pt idx="1">
                  <c:v>9.83</c:v>
                </c:pt>
                <c:pt idx="2">
                  <c:v>13.190000000000001</c:v>
                </c:pt>
                <c:pt idx="3">
                  <c:v>48.67</c:v>
                </c:pt>
              </c:numCache>
            </c:numRef>
          </c:val>
        </c:ser>
        <c:ser>
          <c:idx val="1"/>
          <c:order val="1"/>
          <c:tx>
            <c:v>Isolated</c:v>
          </c:tx>
          <c:val>
            <c:numRef>
              <c:f>elasticity!$A$23:$D$23</c:f>
              <c:numCache>
                <c:formatCode>General</c:formatCode>
                <c:ptCount val="4"/>
                <c:pt idx="0">
                  <c:v>21.97</c:v>
                </c:pt>
                <c:pt idx="1">
                  <c:v>17.66</c:v>
                </c:pt>
                <c:pt idx="2">
                  <c:v>13.23</c:v>
                </c:pt>
                <c:pt idx="3">
                  <c:v>28.06</c:v>
                </c:pt>
              </c:numCache>
            </c:numRef>
          </c:val>
        </c:ser>
        <c:marker val="1"/>
        <c:axId val="86960768"/>
        <c:axId val="86974848"/>
      </c:lineChart>
      <c:catAx>
        <c:axId val="86960768"/>
        <c:scaling>
          <c:orientation val="minMax"/>
        </c:scaling>
        <c:axPos val="b"/>
        <c:tickLblPos val="nextTo"/>
        <c:crossAx val="86974848"/>
        <c:crosses val="autoZero"/>
        <c:auto val="1"/>
        <c:lblAlgn val="ctr"/>
        <c:lblOffset val="100"/>
      </c:catAx>
      <c:valAx>
        <c:axId val="86974848"/>
        <c:scaling>
          <c:orientation val="minMax"/>
        </c:scaling>
        <c:axPos val="l"/>
        <c:majorGridlines>
          <c:spPr>
            <a:ln w="0">
              <a:solidFill>
                <a:schemeClr val="bg1"/>
              </a:solidFill>
            </a:ln>
          </c:spPr>
        </c:majorGridlines>
        <c:numFmt formatCode="General" sourceLinked="1"/>
        <c:tickLblPos val="nextTo"/>
        <c:crossAx val="869607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388888888888885"/>
          <c:y val="5.5171697287839022E-2"/>
          <c:w val="0.29641666666666905"/>
          <c:h val="0.30169364246135749"/>
        </c:manualLayout>
      </c:layout>
      <c:txPr>
        <a:bodyPr/>
        <a:lstStyle/>
        <a:p>
          <a:pPr>
            <a:defRPr sz="1400"/>
          </a:pPr>
          <a:endParaRPr lang="en-US"/>
        </a:p>
      </c:txPr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lineChart>
        <c:grouping val="standard"/>
        <c:ser>
          <c:idx val="0"/>
          <c:order val="0"/>
          <c:tx>
            <c:v>WB</c:v>
          </c:tx>
          <c:val>
            <c:numRef>
              <c:f>elasticity!$A$14:$D$14</c:f>
              <c:numCache>
                <c:formatCode>General</c:formatCode>
                <c:ptCount val="4"/>
                <c:pt idx="0">
                  <c:v>7.06</c:v>
                </c:pt>
                <c:pt idx="1">
                  <c:v>4.84</c:v>
                </c:pt>
                <c:pt idx="2">
                  <c:v>6.4099999999999993</c:v>
                </c:pt>
                <c:pt idx="3">
                  <c:v>29.66</c:v>
                </c:pt>
              </c:numCache>
            </c:numRef>
          </c:val>
        </c:ser>
        <c:ser>
          <c:idx val="2"/>
          <c:order val="1"/>
          <c:tx>
            <c:v>OpenSmall</c:v>
          </c:tx>
          <c:val>
            <c:numRef>
              <c:f>elasticity!$E$14:$H$14</c:f>
              <c:numCache>
                <c:formatCode>General</c:formatCode>
                <c:ptCount val="4"/>
                <c:pt idx="0">
                  <c:v>2.4099999999999997</c:v>
                </c:pt>
                <c:pt idx="1">
                  <c:v>1.74</c:v>
                </c:pt>
                <c:pt idx="2">
                  <c:v>2.2400000000000002</c:v>
                </c:pt>
                <c:pt idx="3">
                  <c:v>7.2299999999999995</c:v>
                </c:pt>
              </c:numCache>
            </c:numRef>
          </c:val>
        </c:ser>
        <c:ser>
          <c:idx val="3"/>
          <c:order val="2"/>
          <c:tx>
            <c:v>OpenLarge</c:v>
          </c:tx>
          <c:val>
            <c:numRef>
              <c:f>elasticity!$I$14:$L$14</c:f>
              <c:numCache>
                <c:formatCode>General</c:formatCode>
                <c:ptCount val="4"/>
                <c:pt idx="0">
                  <c:v>3.5800000000000005</c:v>
                </c:pt>
                <c:pt idx="1">
                  <c:v>3.25</c:v>
                </c:pt>
                <c:pt idx="2">
                  <c:v>4.54</c:v>
                </c:pt>
                <c:pt idx="3">
                  <c:v>11.78</c:v>
                </c:pt>
              </c:numCache>
            </c:numRef>
          </c:val>
        </c:ser>
        <c:ser>
          <c:idx val="1"/>
          <c:order val="3"/>
          <c:tx>
            <c:v>Isolated</c:v>
          </c:tx>
          <c:val>
            <c:numRef>
              <c:f>elasticity!$A$23:$D$23</c:f>
              <c:numCache>
                <c:formatCode>General</c:formatCode>
                <c:ptCount val="4"/>
                <c:pt idx="0">
                  <c:v>21.97</c:v>
                </c:pt>
                <c:pt idx="1">
                  <c:v>17.66</c:v>
                </c:pt>
                <c:pt idx="2">
                  <c:v>13.23</c:v>
                </c:pt>
                <c:pt idx="3">
                  <c:v>28.06</c:v>
                </c:pt>
              </c:numCache>
            </c:numRef>
          </c:val>
        </c:ser>
        <c:marker val="1"/>
        <c:axId val="87009536"/>
        <c:axId val="87019520"/>
      </c:lineChart>
      <c:catAx>
        <c:axId val="87009536"/>
        <c:scaling>
          <c:orientation val="minMax"/>
        </c:scaling>
        <c:axPos val="b"/>
        <c:tickLblPos val="nextTo"/>
        <c:crossAx val="87019520"/>
        <c:crosses val="autoZero"/>
        <c:auto val="1"/>
        <c:lblAlgn val="ctr"/>
        <c:lblOffset val="100"/>
      </c:catAx>
      <c:valAx>
        <c:axId val="87019520"/>
        <c:scaling>
          <c:orientation val="minMax"/>
        </c:scaling>
        <c:axPos val="l"/>
        <c:majorGridlines>
          <c:spPr>
            <a:ln w="0">
              <a:solidFill>
                <a:schemeClr val="bg1"/>
              </a:solidFill>
            </a:ln>
          </c:spPr>
        </c:majorGridlines>
        <c:numFmt formatCode="General" sourceLinked="1"/>
        <c:tickLblPos val="nextTo"/>
        <c:crossAx val="87009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2061584693217698"/>
          <c:y val="4.7533974919802158E-2"/>
          <c:w val="0.22769333181178444"/>
          <c:h val="0.3086357538641003"/>
        </c:manualLayout>
      </c:layout>
      <c:txPr>
        <a:bodyPr/>
        <a:lstStyle/>
        <a:p>
          <a:pPr>
            <a:defRPr sz="1200"/>
          </a:pPr>
          <a:endParaRPr lang="en-US"/>
        </a:p>
      </c:txPr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lineChart>
        <c:grouping val="standard"/>
        <c:ser>
          <c:idx val="0"/>
          <c:order val="0"/>
          <c:marker>
            <c:symbol val="circle"/>
            <c:size val="12"/>
          </c:marker>
          <c:val>
            <c:numRef>
              <c:f>Sheet1!$I$25:$L$25</c:f>
              <c:numCache>
                <c:formatCode>General</c:formatCode>
                <c:ptCount val="4"/>
                <c:pt idx="0">
                  <c:v>2.1050262565641411</c:v>
                </c:pt>
                <c:pt idx="1">
                  <c:v>2.4155844155844157</c:v>
                </c:pt>
                <c:pt idx="2">
                  <c:v>3.2147058823529555</c:v>
                </c:pt>
                <c:pt idx="3">
                  <c:v>4.1522388059701489</c:v>
                </c:pt>
              </c:numCache>
            </c:numRef>
          </c:val>
        </c:ser>
        <c:marker val="1"/>
        <c:axId val="87027072"/>
        <c:axId val="87049344"/>
      </c:lineChart>
      <c:catAx>
        <c:axId val="87027072"/>
        <c:scaling>
          <c:orientation val="minMax"/>
        </c:scaling>
        <c:axPos val="b"/>
        <c:tickLblPos val="nextTo"/>
        <c:crossAx val="87049344"/>
        <c:crosses val="autoZero"/>
        <c:auto val="1"/>
        <c:lblAlgn val="ctr"/>
        <c:lblOffset val="100"/>
      </c:catAx>
      <c:valAx>
        <c:axId val="87049344"/>
        <c:scaling>
          <c:orientation val="minMax"/>
          <c:min val="1.5"/>
        </c:scaling>
        <c:axPos val="l"/>
        <c:numFmt formatCode="General" sourceLinked="1"/>
        <c:tickLblPos val="nextTo"/>
        <c:crossAx val="8702707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F33570-A883-4C96-8C6B-316C31F37CC3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3A81B055-59E0-4012-8D07-E7034BB8CFC8}">
      <dgm:prSet phldrT="[Text]" custT="1"/>
      <dgm:spPr/>
      <dgm:t>
        <a:bodyPr/>
        <a:lstStyle/>
        <a:p>
          <a:r>
            <a:rPr lang="en-US" sz="2000" dirty="0" smtClean="0"/>
            <a:t>Data</a:t>
          </a:r>
          <a:endParaRPr lang="en-US" sz="2000" dirty="0"/>
        </a:p>
      </dgm:t>
    </dgm:pt>
    <dgm:pt modelId="{E3FDDC2C-35C1-4436-B691-A68DD5C9DDB7}" type="parTrans" cxnId="{CFEB160D-A14F-43CF-B48C-AF0789F3C212}">
      <dgm:prSet/>
      <dgm:spPr/>
      <dgm:t>
        <a:bodyPr/>
        <a:lstStyle/>
        <a:p>
          <a:endParaRPr lang="en-US" sz="2400"/>
        </a:p>
      </dgm:t>
    </dgm:pt>
    <dgm:pt modelId="{51839DE2-6E41-44BD-A5C6-313D63397193}" type="sibTrans" cxnId="{CFEB160D-A14F-43CF-B48C-AF0789F3C212}">
      <dgm:prSet custT="1"/>
      <dgm:spPr/>
      <dgm:t>
        <a:bodyPr/>
        <a:lstStyle/>
        <a:p>
          <a:endParaRPr lang="en-US" sz="1600" dirty="0"/>
        </a:p>
      </dgm:t>
    </dgm:pt>
    <dgm:pt modelId="{540146DA-EEAA-4BDD-A585-7E6F4135CDA1}">
      <dgm:prSet phldrT="[Text]" custT="1"/>
      <dgm:spPr/>
      <dgm:t>
        <a:bodyPr/>
        <a:lstStyle/>
        <a:p>
          <a:r>
            <a:rPr lang="en-US" sz="2000" dirty="0" smtClean="0"/>
            <a:t>Analysis</a:t>
          </a:r>
          <a:endParaRPr lang="en-US" sz="2000" dirty="0"/>
        </a:p>
      </dgm:t>
    </dgm:pt>
    <dgm:pt modelId="{D94807B5-1995-4AE2-82E5-6EBA941DEBE6}" type="parTrans" cxnId="{040ADAB0-AE2D-4AA5-948B-49D653C2DC48}">
      <dgm:prSet/>
      <dgm:spPr/>
      <dgm:t>
        <a:bodyPr/>
        <a:lstStyle/>
        <a:p>
          <a:endParaRPr lang="en-US" sz="2400"/>
        </a:p>
      </dgm:t>
    </dgm:pt>
    <dgm:pt modelId="{927FD0C5-ED6D-4659-A25B-BB448A75DD78}" type="sibTrans" cxnId="{040ADAB0-AE2D-4AA5-948B-49D653C2DC48}">
      <dgm:prSet custT="1"/>
      <dgm:spPr/>
      <dgm:t>
        <a:bodyPr/>
        <a:lstStyle/>
        <a:p>
          <a:endParaRPr lang="en-US" sz="1600" dirty="0"/>
        </a:p>
      </dgm:t>
    </dgm:pt>
    <dgm:pt modelId="{8AF87DDE-9A93-40BF-A47A-E2753964885D}">
      <dgm:prSet phldrT="[Text]" custT="1"/>
      <dgm:spPr/>
      <dgm:t>
        <a:bodyPr/>
        <a:lstStyle/>
        <a:p>
          <a:r>
            <a:rPr lang="en-US" sz="2000" dirty="0" smtClean="0"/>
            <a:t>Model</a:t>
          </a:r>
          <a:endParaRPr lang="en-US" sz="2000" dirty="0"/>
        </a:p>
      </dgm:t>
    </dgm:pt>
    <dgm:pt modelId="{DB2C1609-6E78-4363-A129-E34E2695275D}" type="parTrans" cxnId="{133693E8-2CBC-48A2-AD61-143ADABB4AFD}">
      <dgm:prSet/>
      <dgm:spPr/>
      <dgm:t>
        <a:bodyPr/>
        <a:lstStyle/>
        <a:p>
          <a:endParaRPr lang="en-US" sz="2400"/>
        </a:p>
      </dgm:t>
    </dgm:pt>
    <dgm:pt modelId="{3E560B0C-25D4-4575-B901-8183F91D3187}" type="sibTrans" cxnId="{133693E8-2CBC-48A2-AD61-143ADABB4AFD}">
      <dgm:prSet custT="1"/>
      <dgm:spPr/>
      <dgm:t>
        <a:bodyPr/>
        <a:lstStyle/>
        <a:p>
          <a:endParaRPr lang="en-US" sz="1600" dirty="0"/>
        </a:p>
      </dgm:t>
    </dgm:pt>
    <dgm:pt modelId="{8E0AE9EE-1DD9-4428-9151-15DE3A1AC906}">
      <dgm:prSet custT="1"/>
      <dgm:spPr/>
      <dgm:t>
        <a:bodyPr/>
        <a:lstStyle/>
        <a:p>
          <a:r>
            <a:rPr lang="en-US" sz="2000" dirty="0" smtClean="0"/>
            <a:t>Simulation</a:t>
          </a:r>
          <a:endParaRPr lang="en-US" sz="2000" dirty="0"/>
        </a:p>
      </dgm:t>
    </dgm:pt>
    <dgm:pt modelId="{A78D92DA-0AA0-444E-8B43-5AF54835ABFA}" type="parTrans" cxnId="{45F4482D-8CB4-43A4-AF78-FE19C5038B46}">
      <dgm:prSet/>
      <dgm:spPr/>
      <dgm:t>
        <a:bodyPr/>
        <a:lstStyle/>
        <a:p>
          <a:endParaRPr lang="en-US" sz="2400"/>
        </a:p>
      </dgm:t>
    </dgm:pt>
    <dgm:pt modelId="{D864847E-9873-4548-9E5E-BFB200F11650}" type="sibTrans" cxnId="{45F4482D-8CB4-43A4-AF78-FE19C5038B46}">
      <dgm:prSet custT="1"/>
      <dgm:spPr/>
      <dgm:t>
        <a:bodyPr/>
        <a:lstStyle/>
        <a:p>
          <a:endParaRPr lang="en-US" sz="1600" dirty="0"/>
        </a:p>
      </dgm:t>
    </dgm:pt>
    <dgm:pt modelId="{1104CE2A-DB60-43CB-94F5-E51D7975E82C}">
      <dgm:prSet custT="1"/>
      <dgm:spPr/>
      <dgm:t>
        <a:bodyPr/>
        <a:lstStyle/>
        <a:p>
          <a:r>
            <a:rPr lang="en-US" sz="2000" dirty="0" smtClean="0"/>
            <a:t>Management </a:t>
          </a:r>
        </a:p>
        <a:p>
          <a:r>
            <a:rPr lang="en-US" sz="2000" dirty="0" smtClean="0"/>
            <a:t>tool</a:t>
          </a:r>
          <a:endParaRPr lang="en-US" sz="2000" dirty="0"/>
        </a:p>
      </dgm:t>
    </dgm:pt>
    <dgm:pt modelId="{C441F6DC-64DE-47E8-9E6E-44627EB6E2FC}" type="parTrans" cxnId="{5424AFC1-4AD6-446D-A980-EEA2E6F61800}">
      <dgm:prSet/>
      <dgm:spPr/>
      <dgm:t>
        <a:bodyPr/>
        <a:lstStyle/>
        <a:p>
          <a:endParaRPr lang="en-US" sz="2400"/>
        </a:p>
      </dgm:t>
    </dgm:pt>
    <dgm:pt modelId="{E058F3A1-8101-42AF-AA00-D93315F9A50D}" type="sibTrans" cxnId="{5424AFC1-4AD6-446D-A980-EEA2E6F61800}">
      <dgm:prSet/>
      <dgm:spPr/>
      <dgm:t>
        <a:bodyPr/>
        <a:lstStyle/>
        <a:p>
          <a:endParaRPr lang="en-US" sz="2400"/>
        </a:p>
      </dgm:t>
    </dgm:pt>
    <dgm:pt modelId="{358AC623-95FB-433A-A51C-A9AB9668D1CD}" type="pres">
      <dgm:prSet presAssocID="{EEF33570-A883-4C96-8C6B-316C31F37CC3}" presName="linearFlow" presStyleCnt="0">
        <dgm:presLayoutVars>
          <dgm:resizeHandles val="exact"/>
        </dgm:presLayoutVars>
      </dgm:prSet>
      <dgm:spPr/>
    </dgm:pt>
    <dgm:pt modelId="{EBD36234-A286-4EBF-8F57-5CE3E09E1B43}" type="pres">
      <dgm:prSet presAssocID="{3A81B055-59E0-4012-8D07-E7034BB8CFC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8EFE78-6040-4407-9D8C-B43AA7A99A22}" type="pres">
      <dgm:prSet presAssocID="{51839DE2-6E41-44BD-A5C6-313D63397193}" presName="sibTrans" presStyleLbl="sibTrans2D1" presStyleIdx="0" presStyleCnt="4"/>
      <dgm:spPr/>
      <dgm:t>
        <a:bodyPr/>
        <a:lstStyle/>
        <a:p>
          <a:endParaRPr lang="en-US"/>
        </a:p>
      </dgm:t>
    </dgm:pt>
    <dgm:pt modelId="{99A6704F-1F0D-46D0-A81B-4350E1903A26}" type="pres">
      <dgm:prSet presAssocID="{51839DE2-6E41-44BD-A5C6-313D63397193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4041B10-F940-437F-B0B3-29F5712684AE}" type="pres">
      <dgm:prSet presAssocID="{540146DA-EEAA-4BDD-A585-7E6F4135CDA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349742-7B21-458F-B880-B382D44C046E}" type="pres">
      <dgm:prSet presAssocID="{927FD0C5-ED6D-4659-A25B-BB448A75DD78}" presName="sibTrans" presStyleLbl="sibTrans2D1" presStyleIdx="1" presStyleCnt="4"/>
      <dgm:spPr/>
      <dgm:t>
        <a:bodyPr/>
        <a:lstStyle/>
        <a:p>
          <a:endParaRPr lang="en-US"/>
        </a:p>
      </dgm:t>
    </dgm:pt>
    <dgm:pt modelId="{8D1DB772-D350-45F8-B4B3-2758598FE11C}" type="pres">
      <dgm:prSet presAssocID="{927FD0C5-ED6D-4659-A25B-BB448A75DD78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387BED94-2970-4760-A703-A6447E31318C}" type="pres">
      <dgm:prSet presAssocID="{8AF87DDE-9A93-40BF-A47A-E2753964885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C4A449-BC3E-4C41-964C-60179D0BD533}" type="pres">
      <dgm:prSet presAssocID="{3E560B0C-25D4-4575-B901-8183F91D3187}" presName="sibTrans" presStyleLbl="sibTrans2D1" presStyleIdx="2" presStyleCnt="4"/>
      <dgm:spPr/>
      <dgm:t>
        <a:bodyPr/>
        <a:lstStyle/>
        <a:p>
          <a:endParaRPr lang="en-US"/>
        </a:p>
      </dgm:t>
    </dgm:pt>
    <dgm:pt modelId="{AB88CDBB-5A1F-4D88-9326-9ED2EDFC33F2}" type="pres">
      <dgm:prSet presAssocID="{3E560B0C-25D4-4575-B901-8183F91D3187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30A903EB-AFCE-4279-A1C3-FBCD5E7335FA}" type="pres">
      <dgm:prSet presAssocID="{8E0AE9EE-1DD9-4428-9151-15DE3A1AC90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FF0283-EECF-4B06-8D95-BB2E4517A6EC}" type="pres">
      <dgm:prSet presAssocID="{D864847E-9873-4548-9E5E-BFB200F11650}" presName="sibTrans" presStyleLbl="sibTrans2D1" presStyleIdx="3" presStyleCnt="4"/>
      <dgm:spPr/>
      <dgm:t>
        <a:bodyPr/>
        <a:lstStyle/>
        <a:p>
          <a:endParaRPr lang="en-US"/>
        </a:p>
      </dgm:t>
    </dgm:pt>
    <dgm:pt modelId="{66B735F6-DB3C-4A57-8604-D87B008145F3}" type="pres">
      <dgm:prSet presAssocID="{D864847E-9873-4548-9E5E-BFB200F11650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5B52350A-9896-40B1-84ED-B54691A4D8CF}" type="pres">
      <dgm:prSet presAssocID="{1104CE2A-DB60-43CB-94F5-E51D7975E82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EFC9C2-57D9-4701-85E5-16E40A924A48}" type="presOf" srcId="{51839DE2-6E41-44BD-A5C6-313D63397193}" destId="{328EFE78-6040-4407-9D8C-B43AA7A99A22}" srcOrd="0" destOrd="0" presId="urn:microsoft.com/office/officeart/2005/8/layout/process2"/>
    <dgm:cxn modelId="{60537A3A-3EEE-421D-AF94-D5D9072CD05C}" type="presOf" srcId="{51839DE2-6E41-44BD-A5C6-313D63397193}" destId="{99A6704F-1F0D-46D0-A81B-4350E1903A26}" srcOrd="1" destOrd="0" presId="urn:microsoft.com/office/officeart/2005/8/layout/process2"/>
    <dgm:cxn modelId="{B67D84CC-95A7-4FDD-AA9B-E712F94D7200}" type="presOf" srcId="{927FD0C5-ED6D-4659-A25B-BB448A75DD78}" destId="{8D1DB772-D350-45F8-B4B3-2758598FE11C}" srcOrd="1" destOrd="0" presId="urn:microsoft.com/office/officeart/2005/8/layout/process2"/>
    <dgm:cxn modelId="{4499F84E-6D6D-4A95-9955-94EF1E50FEF8}" type="presOf" srcId="{EEF33570-A883-4C96-8C6B-316C31F37CC3}" destId="{358AC623-95FB-433A-A51C-A9AB9668D1CD}" srcOrd="0" destOrd="0" presId="urn:microsoft.com/office/officeart/2005/8/layout/process2"/>
    <dgm:cxn modelId="{52D39509-AF7E-4DC1-92B1-5D3F78E9C8C8}" type="presOf" srcId="{8AF87DDE-9A93-40BF-A47A-E2753964885D}" destId="{387BED94-2970-4760-A703-A6447E31318C}" srcOrd="0" destOrd="0" presId="urn:microsoft.com/office/officeart/2005/8/layout/process2"/>
    <dgm:cxn modelId="{CFC5C0FF-53EA-4219-9DC7-D34F1FA56142}" type="presOf" srcId="{927FD0C5-ED6D-4659-A25B-BB448A75DD78}" destId="{21349742-7B21-458F-B880-B382D44C046E}" srcOrd="0" destOrd="0" presId="urn:microsoft.com/office/officeart/2005/8/layout/process2"/>
    <dgm:cxn modelId="{9E6E4E64-B898-4109-881A-7DF57CC6819B}" type="presOf" srcId="{8E0AE9EE-1DD9-4428-9151-15DE3A1AC906}" destId="{30A903EB-AFCE-4279-A1C3-FBCD5E7335FA}" srcOrd="0" destOrd="0" presId="urn:microsoft.com/office/officeart/2005/8/layout/process2"/>
    <dgm:cxn modelId="{040ADAB0-AE2D-4AA5-948B-49D653C2DC48}" srcId="{EEF33570-A883-4C96-8C6B-316C31F37CC3}" destId="{540146DA-EEAA-4BDD-A585-7E6F4135CDA1}" srcOrd="1" destOrd="0" parTransId="{D94807B5-1995-4AE2-82E5-6EBA941DEBE6}" sibTransId="{927FD0C5-ED6D-4659-A25B-BB448A75DD78}"/>
    <dgm:cxn modelId="{CDCC5C92-BDAA-4C9E-ADDA-4BD1F2F00234}" type="presOf" srcId="{3E560B0C-25D4-4575-B901-8183F91D3187}" destId="{1FC4A449-BC3E-4C41-964C-60179D0BD533}" srcOrd="0" destOrd="0" presId="urn:microsoft.com/office/officeart/2005/8/layout/process2"/>
    <dgm:cxn modelId="{399973AA-C355-457A-8E74-31D810C85DC5}" type="presOf" srcId="{D864847E-9873-4548-9E5E-BFB200F11650}" destId="{F3FF0283-EECF-4B06-8D95-BB2E4517A6EC}" srcOrd="0" destOrd="0" presId="urn:microsoft.com/office/officeart/2005/8/layout/process2"/>
    <dgm:cxn modelId="{60530A0C-20FD-40C8-AF64-F0FEF60D93A6}" type="presOf" srcId="{3A81B055-59E0-4012-8D07-E7034BB8CFC8}" destId="{EBD36234-A286-4EBF-8F57-5CE3E09E1B43}" srcOrd="0" destOrd="0" presId="urn:microsoft.com/office/officeart/2005/8/layout/process2"/>
    <dgm:cxn modelId="{133693E8-2CBC-48A2-AD61-143ADABB4AFD}" srcId="{EEF33570-A883-4C96-8C6B-316C31F37CC3}" destId="{8AF87DDE-9A93-40BF-A47A-E2753964885D}" srcOrd="2" destOrd="0" parTransId="{DB2C1609-6E78-4363-A129-E34E2695275D}" sibTransId="{3E560B0C-25D4-4575-B901-8183F91D3187}"/>
    <dgm:cxn modelId="{CFEB160D-A14F-43CF-B48C-AF0789F3C212}" srcId="{EEF33570-A883-4C96-8C6B-316C31F37CC3}" destId="{3A81B055-59E0-4012-8D07-E7034BB8CFC8}" srcOrd="0" destOrd="0" parTransId="{E3FDDC2C-35C1-4436-B691-A68DD5C9DDB7}" sibTransId="{51839DE2-6E41-44BD-A5C6-313D63397193}"/>
    <dgm:cxn modelId="{45F4482D-8CB4-43A4-AF78-FE19C5038B46}" srcId="{EEF33570-A883-4C96-8C6B-316C31F37CC3}" destId="{8E0AE9EE-1DD9-4428-9151-15DE3A1AC906}" srcOrd="3" destOrd="0" parTransId="{A78D92DA-0AA0-444E-8B43-5AF54835ABFA}" sibTransId="{D864847E-9873-4548-9E5E-BFB200F11650}"/>
    <dgm:cxn modelId="{6D90820E-6685-4F85-98A0-D37A69749866}" type="presOf" srcId="{1104CE2A-DB60-43CB-94F5-E51D7975E82C}" destId="{5B52350A-9896-40B1-84ED-B54691A4D8CF}" srcOrd="0" destOrd="0" presId="urn:microsoft.com/office/officeart/2005/8/layout/process2"/>
    <dgm:cxn modelId="{98B03892-1E23-4FA0-812F-4CD9C7443DA0}" type="presOf" srcId="{D864847E-9873-4548-9E5E-BFB200F11650}" destId="{66B735F6-DB3C-4A57-8604-D87B008145F3}" srcOrd="1" destOrd="0" presId="urn:microsoft.com/office/officeart/2005/8/layout/process2"/>
    <dgm:cxn modelId="{67EF5768-016F-46D8-B463-3D914D616624}" type="presOf" srcId="{3E560B0C-25D4-4575-B901-8183F91D3187}" destId="{AB88CDBB-5A1F-4D88-9326-9ED2EDFC33F2}" srcOrd="1" destOrd="0" presId="urn:microsoft.com/office/officeart/2005/8/layout/process2"/>
    <dgm:cxn modelId="{25B3E273-FF18-4E48-94AA-A124E9333825}" type="presOf" srcId="{540146DA-EEAA-4BDD-A585-7E6F4135CDA1}" destId="{B4041B10-F940-437F-B0B3-29F5712684AE}" srcOrd="0" destOrd="0" presId="urn:microsoft.com/office/officeart/2005/8/layout/process2"/>
    <dgm:cxn modelId="{5424AFC1-4AD6-446D-A980-EEA2E6F61800}" srcId="{EEF33570-A883-4C96-8C6B-316C31F37CC3}" destId="{1104CE2A-DB60-43CB-94F5-E51D7975E82C}" srcOrd="4" destOrd="0" parTransId="{C441F6DC-64DE-47E8-9E6E-44627EB6E2FC}" sibTransId="{E058F3A1-8101-42AF-AA00-D93315F9A50D}"/>
    <dgm:cxn modelId="{B2B13A64-8C79-4F37-84E5-8ECCC7E9531D}" type="presParOf" srcId="{358AC623-95FB-433A-A51C-A9AB9668D1CD}" destId="{EBD36234-A286-4EBF-8F57-5CE3E09E1B43}" srcOrd="0" destOrd="0" presId="urn:microsoft.com/office/officeart/2005/8/layout/process2"/>
    <dgm:cxn modelId="{76B2E64C-4C6A-487A-AE87-9858BD8CE4C4}" type="presParOf" srcId="{358AC623-95FB-433A-A51C-A9AB9668D1CD}" destId="{328EFE78-6040-4407-9D8C-B43AA7A99A22}" srcOrd="1" destOrd="0" presId="urn:microsoft.com/office/officeart/2005/8/layout/process2"/>
    <dgm:cxn modelId="{9ED36268-68C2-4369-9780-5DB7C17CFA44}" type="presParOf" srcId="{328EFE78-6040-4407-9D8C-B43AA7A99A22}" destId="{99A6704F-1F0D-46D0-A81B-4350E1903A26}" srcOrd="0" destOrd="0" presId="urn:microsoft.com/office/officeart/2005/8/layout/process2"/>
    <dgm:cxn modelId="{5A81EA66-ED45-4E88-8591-3CA841407AFC}" type="presParOf" srcId="{358AC623-95FB-433A-A51C-A9AB9668D1CD}" destId="{B4041B10-F940-437F-B0B3-29F5712684AE}" srcOrd="2" destOrd="0" presId="urn:microsoft.com/office/officeart/2005/8/layout/process2"/>
    <dgm:cxn modelId="{6F4F55DD-8D97-4802-AE05-9DF97F50324F}" type="presParOf" srcId="{358AC623-95FB-433A-A51C-A9AB9668D1CD}" destId="{21349742-7B21-458F-B880-B382D44C046E}" srcOrd="3" destOrd="0" presId="urn:microsoft.com/office/officeart/2005/8/layout/process2"/>
    <dgm:cxn modelId="{E57C9104-AEB4-42FD-8166-9393CD9E2FD6}" type="presParOf" srcId="{21349742-7B21-458F-B880-B382D44C046E}" destId="{8D1DB772-D350-45F8-B4B3-2758598FE11C}" srcOrd="0" destOrd="0" presId="urn:microsoft.com/office/officeart/2005/8/layout/process2"/>
    <dgm:cxn modelId="{72F17289-D40F-4E5C-918D-D917D2A70EE6}" type="presParOf" srcId="{358AC623-95FB-433A-A51C-A9AB9668D1CD}" destId="{387BED94-2970-4760-A703-A6447E31318C}" srcOrd="4" destOrd="0" presId="urn:microsoft.com/office/officeart/2005/8/layout/process2"/>
    <dgm:cxn modelId="{745D143E-F8C8-4D1C-A265-F458FDC1C40D}" type="presParOf" srcId="{358AC623-95FB-433A-A51C-A9AB9668D1CD}" destId="{1FC4A449-BC3E-4C41-964C-60179D0BD533}" srcOrd="5" destOrd="0" presId="urn:microsoft.com/office/officeart/2005/8/layout/process2"/>
    <dgm:cxn modelId="{5DA0E669-DEA5-42A4-9A1C-00A175D4E0EC}" type="presParOf" srcId="{1FC4A449-BC3E-4C41-964C-60179D0BD533}" destId="{AB88CDBB-5A1F-4D88-9326-9ED2EDFC33F2}" srcOrd="0" destOrd="0" presId="urn:microsoft.com/office/officeart/2005/8/layout/process2"/>
    <dgm:cxn modelId="{37B3D1D5-76B5-41D4-B0D9-CC4AFECF7152}" type="presParOf" srcId="{358AC623-95FB-433A-A51C-A9AB9668D1CD}" destId="{30A903EB-AFCE-4279-A1C3-FBCD5E7335FA}" srcOrd="6" destOrd="0" presId="urn:microsoft.com/office/officeart/2005/8/layout/process2"/>
    <dgm:cxn modelId="{8FF38C1D-ABF0-4DA5-817C-4112CE198D02}" type="presParOf" srcId="{358AC623-95FB-433A-A51C-A9AB9668D1CD}" destId="{F3FF0283-EECF-4B06-8D95-BB2E4517A6EC}" srcOrd="7" destOrd="0" presId="urn:microsoft.com/office/officeart/2005/8/layout/process2"/>
    <dgm:cxn modelId="{40C3CFCB-E0A0-4E33-809C-4F07546C4A54}" type="presParOf" srcId="{F3FF0283-EECF-4B06-8D95-BB2E4517A6EC}" destId="{66B735F6-DB3C-4A57-8604-D87B008145F3}" srcOrd="0" destOrd="0" presId="urn:microsoft.com/office/officeart/2005/8/layout/process2"/>
    <dgm:cxn modelId="{8AE05793-AC5B-41FF-A937-986FA7AF3601}" type="presParOf" srcId="{358AC623-95FB-433A-A51C-A9AB9668D1CD}" destId="{5B52350A-9896-40B1-84ED-B54691A4D8CF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A5D6215-8228-4C6A-97EE-D70D3B9EA39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F412D9-3403-44FF-8926-4413694C6E2D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Data collection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Individual tags,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3 species,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Multiple rivers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Multiple cohorts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C17DB294-9352-426E-AC2C-3E0CA6F445E9}" type="parTrans" cxnId="{B511E198-46DE-4531-B344-B0D5C2AE6DEF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353A8177-A610-453C-BE22-686CE6B5C070}" type="sibTrans" cxnId="{B511E198-46DE-4531-B344-B0D5C2AE6DEF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202FE8CB-0910-4407-89D9-0BF965F84200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Statistical models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Body growth, Survival, Movement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E0407534-05C5-48A9-AED4-D5278B585F27}" type="parTrans" cxnId="{091F644C-0388-4A2D-90B8-A3A50D943E53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6E8D2A9A-1534-46B9-8918-2EE763455AEE}" type="sibTrans" cxnId="{091F644C-0388-4A2D-90B8-A3A50D943E53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0B0005C2-AC4C-4252-A5AE-1B457B8D2A18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Simulation models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Predict population  size/persistence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A49A648A-0ED0-42AC-8597-ACB6D5A088AD}" type="parTrans" cxnId="{AE1E2451-2B0F-4033-9F2E-36B63338E7D4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AC6C420E-19EE-4448-8F41-822998876FED}" type="sibTrans" cxnId="{AE1E2451-2B0F-4033-9F2E-36B63338E7D4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91884536-1E81-4A4B-AB2C-C5F28E0789E6}">
      <dgm:prSet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Watershed-scale movement models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Genetics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Radio-tags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4D29A746-FE45-4A67-8E9C-598471CB1DB4}" type="parTrans" cxnId="{5B5EBC34-BC14-4718-A4D7-61BD4E4D178C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DF603857-6782-431A-A635-6DA4A263606E}" type="sibTrans" cxnId="{5B5EBC34-BC14-4718-A4D7-61BD4E4D178C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343E2071-F955-4596-8BBB-2DED6C2EEC0D}">
      <dgm:prSet custT="1"/>
      <dgm:spPr/>
      <dgm:t>
        <a:bodyPr/>
        <a:lstStyle/>
        <a:p>
          <a:r>
            <a:rPr lang="en-US" sz="1800" u="sng" dirty="0" smtClean="0">
              <a:solidFill>
                <a:schemeClr val="tx2">
                  <a:lumMod val="75000"/>
                </a:schemeClr>
              </a:solidFill>
            </a:rPr>
            <a:t>Decision support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Apply models to management ?s</a:t>
          </a:r>
        </a:p>
        <a:p>
          <a:endParaRPr lang="en-US" sz="1400" dirty="0" smtClean="0">
            <a:solidFill>
              <a:schemeClr val="tx2">
                <a:lumMod val="75000"/>
              </a:schemeClr>
            </a:solidFill>
          </a:endParaRP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Working groups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Web page</a:t>
          </a:r>
        </a:p>
      </dgm:t>
    </dgm:pt>
    <dgm:pt modelId="{7650AC37-C1F0-4F2D-BBB6-DC83A51E2DA0}" type="parTrans" cxnId="{502B3722-355A-4D5D-8A35-90344BF987CC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53CCA58C-6F95-44B0-870A-A13AC1AE9010}" type="sibTrans" cxnId="{502B3722-355A-4D5D-8A35-90344BF987CC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A0936EF6-33EB-4B2F-8D11-5CEFF4D33247}" type="pres">
      <dgm:prSet presAssocID="{DA5D6215-8228-4C6A-97EE-D70D3B9EA39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A7ECE7-6270-49BA-85E7-C275CC88430E}" type="pres">
      <dgm:prSet presAssocID="{97F412D9-3403-44FF-8926-4413694C6E2D}" presName="node" presStyleLbl="node1" presStyleIdx="0" presStyleCnt="5" custLinFactX="20235" custLinFactNeighborX="100000" custLinFactNeighborY="-5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5D7E99-5D67-440C-AC89-209157F1189E}" type="pres">
      <dgm:prSet presAssocID="{353A8177-A610-453C-BE22-686CE6B5C070}" presName="sibTrans" presStyleLbl="sibTrans2D1" presStyleIdx="0" presStyleCnt="4"/>
      <dgm:spPr/>
      <dgm:t>
        <a:bodyPr/>
        <a:lstStyle/>
        <a:p>
          <a:endParaRPr lang="en-US"/>
        </a:p>
      </dgm:t>
    </dgm:pt>
    <dgm:pt modelId="{7088EA71-0E69-4F1F-981E-8492283F55A1}" type="pres">
      <dgm:prSet presAssocID="{353A8177-A610-453C-BE22-686CE6B5C070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0226FBF-4EC6-4555-81FA-E684877F74D0}" type="pres">
      <dgm:prSet presAssocID="{202FE8CB-0910-4407-89D9-0BF965F84200}" presName="node" presStyleLbl="node1" presStyleIdx="1" presStyleCnt="5" custLinFactX="68214" custLinFactNeighborX="100000" custLinFactNeighborY="-5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7DC796-111B-484D-9070-071C2F5DCF16}" type="pres">
      <dgm:prSet presAssocID="{6E8D2A9A-1534-46B9-8918-2EE763455AEE}" presName="sibTrans" presStyleLbl="sibTrans2D1" presStyleIdx="1" presStyleCnt="4" custAng="18964852" custLinFactY="-105436" custLinFactNeighborY="-200000"/>
      <dgm:spPr/>
      <dgm:t>
        <a:bodyPr/>
        <a:lstStyle/>
        <a:p>
          <a:endParaRPr lang="en-US"/>
        </a:p>
      </dgm:t>
    </dgm:pt>
    <dgm:pt modelId="{6D71EA66-4C98-4123-8FE9-B271A22D4587}" type="pres">
      <dgm:prSet presAssocID="{6E8D2A9A-1534-46B9-8918-2EE763455AE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714DE1E1-3DFE-49F8-B9BD-03E035533611}" type="pres">
      <dgm:prSet presAssocID="{91884536-1E81-4A4B-AB2C-C5F28E0789E6}" presName="node" presStyleLbl="node1" presStyleIdx="2" presStyleCnt="5" custLinFactX="98002" custLinFactY="9681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537CB8-48BF-43CE-98B9-25018DF187C5}" type="pres">
      <dgm:prSet presAssocID="{DF603857-6782-431A-A635-6DA4A263606E}" presName="sibTrans" presStyleLbl="sibTrans2D1" presStyleIdx="2" presStyleCnt="4"/>
      <dgm:spPr/>
      <dgm:t>
        <a:bodyPr/>
        <a:lstStyle/>
        <a:p>
          <a:endParaRPr lang="en-US"/>
        </a:p>
      </dgm:t>
    </dgm:pt>
    <dgm:pt modelId="{42E8AB16-0A1F-4671-9215-F078371F862F}" type="pres">
      <dgm:prSet presAssocID="{DF603857-6782-431A-A635-6DA4A263606E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8DA9FD76-D3BD-4042-850F-A6C56C6BCC7B}" type="pres">
      <dgm:prSet presAssocID="{0B0005C2-AC4C-4252-A5AE-1B457B8D2A18}" presName="node" presStyleLbl="node1" presStyleIdx="3" presStyleCnt="5" custScaleX="108597" custLinFactNeighborX="-201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EFD1F2-89DA-48F9-BC1A-8D80B5C7125F}" type="pres">
      <dgm:prSet presAssocID="{AC6C420E-19EE-4448-8F41-822998876FED}" presName="sibTrans" presStyleLbl="sibTrans2D1" presStyleIdx="3" presStyleCnt="4"/>
      <dgm:spPr/>
      <dgm:t>
        <a:bodyPr/>
        <a:lstStyle/>
        <a:p>
          <a:endParaRPr lang="en-US"/>
        </a:p>
      </dgm:t>
    </dgm:pt>
    <dgm:pt modelId="{B4B644D6-5564-4C52-AA80-B6477A210ABA}" type="pres">
      <dgm:prSet presAssocID="{AC6C420E-19EE-4448-8F41-822998876FED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6209AA51-E788-430B-8E38-E9D37F38BF44}" type="pres">
      <dgm:prSet presAssocID="{343E2071-F955-4596-8BBB-2DED6C2EEC0D}" presName="node" presStyleLbl="node1" presStyleIdx="4" presStyleCnt="5" custScaleX="146130" custScaleY="126453" custLinFactNeighborX="-9170" custLinFactNeighborY="-7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7BE53F-1B0A-4D05-9C83-98EA20D35152}" type="presOf" srcId="{AC6C420E-19EE-4448-8F41-822998876FED}" destId="{B4B644D6-5564-4C52-AA80-B6477A210ABA}" srcOrd="1" destOrd="0" presId="urn:microsoft.com/office/officeart/2005/8/layout/process1"/>
    <dgm:cxn modelId="{1B94FABB-A715-4315-B98F-F402408DDA0B}" type="presOf" srcId="{343E2071-F955-4596-8BBB-2DED6C2EEC0D}" destId="{6209AA51-E788-430B-8E38-E9D37F38BF44}" srcOrd="0" destOrd="0" presId="urn:microsoft.com/office/officeart/2005/8/layout/process1"/>
    <dgm:cxn modelId="{DB4E1987-B8D9-41B8-9BC6-B79177AB5960}" type="presOf" srcId="{AC6C420E-19EE-4448-8F41-822998876FED}" destId="{03EFD1F2-89DA-48F9-BC1A-8D80B5C7125F}" srcOrd="0" destOrd="0" presId="urn:microsoft.com/office/officeart/2005/8/layout/process1"/>
    <dgm:cxn modelId="{502B3722-355A-4D5D-8A35-90344BF987CC}" srcId="{DA5D6215-8228-4C6A-97EE-D70D3B9EA398}" destId="{343E2071-F955-4596-8BBB-2DED6C2EEC0D}" srcOrd="4" destOrd="0" parTransId="{7650AC37-C1F0-4F2D-BBB6-DC83A51E2DA0}" sibTransId="{53CCA58C-6F95-44B0-870A-A13AC1AE9010}"/>
    <dgm:cxn modelId="{091F644C-0388-4A2D-90B8-A3A50D943E53}" srcId="{DA5D6215-8228-4C6A-97EE-D70D3B9EA398}" destId="{202FE8CB-0910-4407-89D9-0BF965F84200}" srcOrd="1" destOrd="0" parTransId="{E0407534-05C5-48A9-AED4-D5278B585F27}" sibTransId="{6E8D2A9A-1534-46B9-8918-2EE763455AEE}"/>
    <dgm:cxn modelId="{1CE73932-BEBB-4901-B901-FFC43241B3DA}" type="presOf" srcId="{202FE8CB-0910-4407-89D9-0BF965F84200}" destId="{30226FBF-4EC6-4555-81FA-E684877F74D0}" srcOrd="0" destOrd="0" presId="urn:microsoft.com/office/officeart/2005/8/layout/process1"/>
    <dgm:cxn modelId="{847C1230-8862-4B79-8FE8-A756648917AD}" type="presOf" srcId="{DF603857-6782-431A-A635-6DA4A263606E}" destId="{F3537CB8-48BF-43CE-98B9-25018DF187C5}" srcOrd="0" destOrd="0" presId="urn:microsoft.com/office/officeart/2005/8/layout/process1"/>
    <dgm:cxn modelId="{2E46051A-3948-4220-B62A-3DEBC3AB1FFD}" type="presOf" srcId="{353A8177-A610-453C-BE22-686CE6B5C070}" destId="{355D7E99-5D67-440C-AC89-209157F1189E}" srcOrd="0" destOrd="0" presId="urn:microsoft.com/office/officeart/2005/8/layout/process1"/>
    <dgm:cxn modelId="{B511E198-46DE-4531-B344-B0D5C2AE6DEF}" srcId="{DA5D6215-8228-4C6A-97EE-D70D3B9EA398}" destId="{97F412D9-3403-44FF-8926-4413694C6E2D}" srcOrd="0" destOrd="0" parTransId="{C17DB294-9352-426E-AC2C-3E0CA6F445E9}" sibTransId="{353A8177-A610-453C-BE22-686CE6B5C070}"/>
    <dgm:cxn modelId="{796FBE8D-E326-47DD-9870-6F7C6E4C6B2A}" type="presOf" srcId="{DA5D6215-8228-4C6A-97EE-D70D3B9EA398}" destId="{A0936EF6-33EB-4B2F-8D11-5CEFF4D33247}" srcOrd="0" destOrd="0" presId="urn:microsoft.com/office/officeart/2005/8/layout/process1"/>
    <dgm:cxn modelId="{AE1E2451-2B0F-4033-9F2E-36B63338E7D4}" srcId="{DA5D6215-8228-4C6A-97EE-D70D3B9EA398}" destId="{0B0005C2-AC4C-4252-A5AE-1B457B8D2A18}" srcOrd="3" destOrd="0" parTransId="{A49A648A-0ED0-42AC-8597-ACB6D5A088AD}" sibTransId="{AC6C420E-19EE-4448-8F41-822998876FED}"/>
    <dgm:cxn modelId="{816A5C67-5782-4ABA-AACC-F7C08F4EA4FA}" type="presOf" srcId="{6E8D2A9A-1534-46B9-8918-2EE763455AEE}" destId="{6D71EA66-4C98-4123-8FE9-B271A22D4587}" srcOrd="1" destOrd="0" presId="urn:microsoft.com/office/officeart/2005/8/layout/process1"/>
    <dgm:cxn modelId="{1BFEA755-9BA7-43CB-BA45-1901B9FCF5BD}" type="presOf" srcId="{91884536-1E81-4A4B-AB2C-C5F28E0789E6}" destId="{714DE1E1-3DFE-49F8-B9BD-03E035533611}" srcOrd="0" destOrd="0" presId="urn:microsoft.com/office/officeart/2005/8/layout/process1"/>
    <dgm:cxn modelId="{F8020C5E-BD67-4EE3-8586-B8EF46F39A8E}" type="presOf" srcId="{97F412D9-3403-44FF-8926-4413694C6E2D}" destId="{A7A7ECE7-6270-49BA-85E7-C275CC88430E}" srcOrd="0" destOrd="0" presId="urn:microsoft.com/office/officeart/2005/8/layout/process1"/>
    <dgm:cxn modelId="{0F996414-6F6B-4141-AB05-3E77EC417563}" type="presOf" srcId="{6E8D2A9A-1534-46B9-8918-2EE763455AEE}" destId="{437DC796-111B-484D-9070-071C2F5DCF16}" srcOrd="0" destOrd="0" presId="urn:microsoft.com/office/officeart/2005/8/layout/process1"/>
    <dgm:cxn modelId="{5B5EBC34-BC14-4718-A4D7-61BD4E4D178C}" srcId="{DA5D6215-8228-4C6A-97EE-D70D3B9EA398}" destId="{91884536-1E81-4A4B-AB2C-C5F28E0789E6}" srcOrd="2" destOrd="0" parTransId="{4D29A746-FE45-4A67-8E9C-598471CB1DB4}" sibTransId="{DF603857-6782-431A-A635-6DA4A263606E}"/>
    <dgm:cxn modelId="{D3EABB33-0943-4042-9913-4EA241B50BFD}" type="presOf" srcId="{0B0005C2-AC4C-4252-A5AE-1B457B8D2A18}" destId="{8DA9FD76-D3BD-4042-850F-A6C56C6BCC7B}" srcOrd="0" destOrd="0" presId="urn:microsoft.com/office/officeart/2005/8/layout/process1"/>
    <dgm:cxn modelId="{579C5429-AB7C-473A-A450-4238346DB811}" type="presOf" srcId="{353A8177-A610-453C-BE22-686CE6B5C070}" destId="{7088EA71-0E69-4F1F-981E-8492283F55A1}" srcOrd="1" destOrd="0" presId="urn:microsoft.com/office/officeart/2005/8/layout/process1"/>
    <dgm:cxn modelId="{E5371D8A-8667-4819-BF68-DFCC07847A6C}" type="presOf" srcId="{DF603857-6782-431A-A635-6DA4A263606E}" destId="{42E8AB16-0A1F-4671-9215-F078371F862F}" srcOrd="1" destOrd="0" presId="urn:microsoft.com/office/officeart/2005/8/layout/process1"/>
    <dgm:cxn modelId="{6E24AD6F-A0D7-4B7F-A0CB-7883684B21A2}" type="presParOf" srcId="{A0936EF6-33EB-4B2F-8D11-5CEFF4D33247}" destId="{A7A7ECE7-6270-49BA-85E7-C275CC88430E}" srcOrd="0" destOrd="0" presId="urn:microsoft.com/office/officeart/2005/8/layout/process1"/>
    <dgm:cxn modelId="{4E75E318-DDC0-4BBB-98C5-E41A2DAFE037}" type="presParOf" srcId="{A0936EF6-33EB-4B2F-8D11-5CEFF4D33247}" destId="{355D7E99-5D67-440C-AC89-209157F1189E}" srcOrd="1" destOrd="0" presId="urn:microsoft.com/office/officeart/2005/8/layout/process1"/>
    <dgm:cxn modelId="{34A9CBEC-9278-4470-B33A-5F2CA52F5AC4}" type="presParOf" srcId="{355D7E99-5D67-440C-AC89-209157F1189E}" destId="{7088EA71-0E69-4F1F-981E-8492283F55A1}" srcOrd="0" destOrd="0" presId="urn:microsoft.com/office/officeart/2005/8/layout/process1"/>
    <dgm:cxn modelId="{84E642DE-FF37-44B9-A072-9A9CCDE67E93}" type="presParOf" srcId="{A0936EF6-33EB-4B2F-8D11-5CEFF4D33247}" destId="{30226FBF-4EC6-4555-81FA-E684877F74D0}" srcOrd="2" destOrd="0" presId="urn:microsoft.com/office/officeart/2005/8/layout/process1"/>
    <dgm:cxn modelId="{21507851-714C-4CDD-8D17-2D3AFCD368BE}" type="presParOf" srcId="{A0936EF6-33EB-4B2F-8D11-5CEFF4D33247}" destId="{437DC796-111B-484D-9070-071C2F5DCF16}" srcOrd="3" destOrd="0" presId="urn:microsoft.com/office/officeart/2005/8/layout/process1"/>
    <dgm:cxn modelId="{75C584DE-7C6A-4EA8-A5BA-CA989965E256}" type="presParOf" srcId="{437DC796-111B-484D-9070-071C2F5DCF16}" destId="{6D71EA66-4C98-4123-8FE9-B271A22D4587}" srcOrd="0" destOrd="0" presId="urn:microsoft.com/office/officeart/2005/8/layout/process1"/>
    <dgm:cxn modelId="{5278EB85-759A-4E25-9DA8-A39A58C35177}" type="presParOf" srcId="{A0936EF6-33EB-4B2F-8D11-5CEFF4D33247}" destId="{714DE1E1-3DFE-49F8-B9BD-03E035533611}" srcOrd="4" destOrd="0" presId="urn:microsoft.com/office/officeart/2005/8/layout/process1"/>
    <dgm:cxn modelId="{75B0E48C-3F0C-495F-9E0B-E7A7FFC86127}" type="presParOf" srcId="{A0936EF6-33EB-4B2F-8D11-5CEFF4D33247}" destId="{F3537CB8-48BF-43CE-98B9-25018DF187C5}" srcOrd="5" destOrd="0" presId="urn:microsoft.com/office/officeart/2005/8/layout/process1"/>
    <dgm:cxn modelId="{903176D5-5ADA-48C1-8CDF-4A2D9425B4EC}" type="presParOf" srcId="{F3537CB8-48BF-43CE-98B9-25018DF187C5}" destId="{42E8AB16-0A1F-4671-9215-F078371F862F}" srcOrd="0" destOrd="0" presId="urn:microsoft.com/office/officeart/2005/8/layout/process1"/>
    <dgm:cxn modelId="{47536E63-BA46-4CFA-94B7-AE6D2A663349}" type="presParOf" srcId="{A0936EF6-33EB-4B2F-8D11-5CEFF4D33247}" destId="{8DA9FD76-D3BD-4042-850F-A6C56C6BCC7B}" srcOrd="6" destOrd="0" presId="urn:microsoft.com/office/officeart/2005/8/layout/process1"/>
    <dgm:cxn modelId="{9CC58A0F-97F9-4657-A303-406912F88FBD}" type="presParOf" srcId="{A0936EF6-33EB-4B2F-8D11-5CEFF4D33247}" destId="{03EFD1F2-89DA-48F9-BC1A-8D80B5C7125F}" srcOrd="7" destOrd="0" presId="urn:microsoft.com/office/officeart/2005/8/layout/process1"/>
    <dgm:cxn modelId="{7E709CEB-63FF-4F92-802C-A66E934D21E7}" type="presParOf" srcId="{03EFD1F2-89DA-48F9-BC1A-8D80B5C7125F}" destId="{B4B644D6-5564-4C52-AA80-B6477A210ABA}" srcOrd="0" destOrd="0" presId="urn:microsoft.com/office/officeart/2005/8/layout/process1"/>
    <dgm:cxn modelId="{A7504FF6-BB39-40CF-B976-AE002226EBF4}" type="presParOf" srcId="{A0936EF6-33EB-4B2F-8D11-5CEFF4D33247}" destId="{6209AA51-E788-430B-8E38-E9D37F38BF44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4BA01B0-BCB5-4A2C-B37A-0A83787F89CF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70711C-7948-431B-A3E6-193CED7A29D0}">
      <dgm:prSet phldrT="[Text]"/>
      <dgm:spPr/>
      <dgm:t>
        <a:bodyPr/>
        <a:lstStyle/>
        <a:p>
          <a:r>
            <a:rPr lang="en-US" dirty="0" smtClean="0"/>
            <a:t>Down</a:t>
          </a:r>
          <a:endParaRPr lang="en-US" dirty="0"/>
        </a:p>
      </dgm:t>
    </dgm:pt>
    <dgm:pt modelId="{3A591D6C-96F7-496E-9CF3-F6CF73B4E23E}" type="parTrans" cxnId="{D537C1D6-8C95-46BC-AD83-6E7B1A8A8F68}">
      <dgm:prSet/>
      <dgm:spPr/>
      <dgm:t>
        <a:bodyPr/>
        <a:lstStyle/>
        <a:p>
          <a:endParaRPr lang="en-US"/>
        </a:p>
      </dgm:t>
    </dgm:pt>
    <dgm:pt modelId="{72B60E65-2CC6-47AB-B0E5-207C784A416B}" type="sibTrans" cxnId="{D537C1D6-8C95-46BC-AD83-6E7B1A8A8F68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0E668B9C-5CD0-40F4-B751-D917192ABD78}">
      <dgm:prSet phldrT="[Text]"/>
      <dgm:spPr/>
      <dgm:t>
        <a:bodyPr/>
        <a:lstStyle/>
        <a:p>
          <a:r>
            <a:rPr lang="en-US" dirty="0" smtClean="0"/>
            <a:t>Up</a:t>
          </a:r>
          <a:endParaRPr lang="en-US" dirty="0"/>
        </a:p>
      </dgm:t>
    </dgm:pt>
    <dgm:pt modelId="{A709D630-B0FF-4D48-9E9F-D0F1E0ECCB26}" type="parTrans" cxnId="{E6E36A2C-46DB-4E9A-BF49-AD28EC34CE6A}">
      <dgm:prSet/>
      <dgm:spPr/>
      <dgm:t>
        <a:bodyPr/>
        <a:lstStyle/>
        <a:p>
          <a:endParaRPr lang="en-US"/>
        </a:p>
      </dgm:t>
    </dgm:pt>
    <dgm:pt modelId="{2D3751BD-B784-4D0E-8AC4-E049E5005993}" type="sibTrans" cxnId="{E6E36A2C-46DB-4E9A-BF49-AD28EC34CE6A}">
      <dgm:prSet/>
      <dgm:spPr/>
      <dgm:t>
        <a:bodyPr/>
        <a:lstStyle/>
        <a:p>
          <a:endParaRPr lang="en-US"/>
        </a:p>
      </dgm:t>
    </dgm:pt>
    <dgm:pt modelId="{D3F0DEDE-B4C5-42B7-A8C1-C600A6415099}" type="pres">
      <dgm:prSet presAssocID="{F4BA01B0-BCB5-4A2C-B37A-0A83787F89C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AEA975-B310-4309-9C80-AB7071A3637E}" type="pres">
      <dgm:prSet presAssocID="{5C70711C-7948-431B-A3E6-193CED7A29D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2189EA-8C16-4254-BD5D-2D7943E51FCA}" type="pres">
      <dgm:prSet presAssocID="{72B60E65-2CC6-47AB-B0E5-207C784A416B}" presName="sibTrans" presStyleLbl="sibTrans2D1" presStyleIdx="0" presStyleCnt="2"/>
      <dgm:spPr/>
      <dgm:t>
        <a:bodyPr/>
        <a:lstStyle/>
        <a:p>
          <a:endParaRPr lang="en-US"/>
        </a:p>
      </dgm:t>
    </dgm:pt>
    <dgm:pt modelId="{BA4CCB2A-CD11-4AD1-A965-5EFF435898BF}" type="pres">
      <dgm:prSet presAssocID="{72B60E65-2CC6-47AB-B0E5-207C784A416B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C237E133-4965-447A-85CE-FB2B009E9C4D}" type="pres">
      <dgm:prSet presAssocID="{0E668B9C-5CD0-40F4-B751-D917192ABD78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D58AA8-8877-4ED1-A6DC-9B18421BC966}" type="pres">
      <dgm:prSet presAssocID="{2D3751BD-B784-4D0E-8AC4-E049E5005993}" presName="sibTrans" presStyleLbl="sibTrans2D1" presStyleIdx="1" presStyleCnt="2"/>
      <dgm:spPr/>
      <dgm:t>
        <a:bodyPr/>
        <a:lstStyle/>
        <a:p>
          <a:endParaRPr lang="en-US"/>
        </a:p>
      </dgm:t>
    </dgm:pt>
    <dgm:pt modelId="{78E294C3-255A-49F4-ABA2-65ACD9B18A73}" type="pres">
      <dgm:prSet presAssocID="{2D3751BD-B784-4D0E-8AC4-E049E5005993}" presName="connectorText" presStyleLbl="sibTrans2D1" presStyleIdx="1" presStyleCnt="2"/>
      <dgm:spPr/>
      <dgm:t>
        <a:bodyPr/>
        <a:lstStyle/>
        <a:p>
          <a:endParaRPr lang="en-US"/>
        </a:p>
      </dgm:t>
    </dgm:pt>
  </dgm:ptLst>
  <dgm:cxnLst>
    <dgm:cxn modelId="{D537C1D6-8C95-46BC-AD83-6E7B1A8A8F68}" srcId="{F4BA01B0-BCB5-4A2C-B37A-0A83787F89CF}" destId="{5C70711C-7948-431B-A3E6-193CED7A29D0}" srcOrd="0" destOrd="0" parTransId="{3A591D6C-96F7-496E-9CF3-F6CF73B4E23E}" sibTransId="{72B60E65-2CC6-47AB-B0E5-207C784A416B}"/>
    <dgm:cxn modelId="{072E0072-3102-40EA-8B12-43A8E061D836}" type="presOf" srcId="{5C70711C-7948-431B-A3E6-193CED7A29D0}" destId="{93AEA975-B310-4309-9C80-AB7071A3637E}" srcOrd="0" destOrd="0" presId="urn:microsoft.com/office/officeart/2005/8/layout/cycle2"/>
    <dgm:cxn modelId="{B3A643AA-355D-42F2-93CF-C400FC0F1730}" type="presOf" srcId="{0E668B9C-5CD0-40F4-B751-D917192ABD78}" destId="{C237E133-4965-447A-85CE-FB2B009E9C4D}" srcOrd="0" destOrd="0" presId="urn:microsoft.com/office/officeart/2005/8/layout/cycle2"/>
    <dgm:cxn modelId="{A4E70CCD-5CB7-4292-AB76-A0D66ED345A5}" type="presOf" srcId="{72B60E65-2CC6-47AB-B0E5-207C784A416B}" destId="{472189EA-8C16-4254-BD5D-2D7943E51FCA}" srcOrd="0" destOrd="0" presId="urn:microsoft.com/office/officeart/2005/8/layout/cycle2"/>
    <dgm:cxn modelId="{603BFCB4-FA8A-4E74-BAF0-3EAF55524D62}" type="presOf" srcId="{2D3751BD-B784-4D0E-8AC4-E049E5005993}" destId="{8ED58AA8-8877-4ED1-A6DC-9B18421BC966}" srcOrd="0" destOrd="0" presId="urn:microsoft.com/office/officeart/2005/8/layout/cycle2"/>
    <dgm:cxn modelId="{E6E36A2C-46DB-4E9A-BF49-AD28EC34CE6A}" srcId="{F4BA01B0-BCB5-4A2C-B37A-0A83787F89CF}" destId="{0E668B9C-5CD0-40F4-B751-D917192ABD78}" srcOrd="1" destOrd="0" parTransId="{A709D630-B0FF-4D48-9E9F-D0F1E0ECCB26}" sibTransId="{2D3751BD-B784-4D0E-8AC4-E049E5005993}"/>
    <dgm:cxn modelId="{36C6725C-2BF0-4AB8-9137-B680AC2CADFE}" type="presOf" srcId="{72B60E65-2CC6-47AB-B0E5-207C784A416B}" destId="{BA4CCB2A-CD11-4AD1-A965-5EFF435898BF}" srcOrd="1" destOrd="0" presId="urn:microsoft.com/office/officeart/2005/8/layout/cycle2"/>
    <dgm:cxn modelId="{7A923A59-F29A-441D-A6D0-33DF2F13BCDA}" type="presOf" srcId="{2D3751BD-B784-4D0E-8AC4-E049E5005993}" destId="{78E294C3-255A-49F4-ABA2-65ACD9B18A73}" srcOrd="1" destOrd="0" presId="urn:microsoft.com/office/officeart/2005/8/layout/cycle2"/>
    <dgm:cxn modelId="{FC2BF99B-83F5-422D-A613-8CB6E901E739}" type="presOf" srcId="{F4BA01B0-BCB5-4A2C-B37A-0A83787F89CF}" destId="{D3F0DEDE-B4C5-42B7-A8C1-C600A6415099}" srcOrd="0" destOrd="0" presId="urn:microsoft.com/office/officeart/2005/8/layout/cycle2"/>
    <dgm:cxn modelId="{6698EEC8-447B-4D86-B0DF-8A2ADD189902}" type="presParOf" srcId="{D3F0DEDE-B4C5-42B7-A8C1-C600A6415099}" destId="{93AEA975-B310-4309-9C80-AB7071A3637E}" srcOrd="0" destOrd="0" presId="urn:microsoft.com/office/officeart/2005/8/layout/cycle2"/>
    <dgm:cxn modelId="{B0DA3AC0-1053-4935-8DF3-501C569BBE8F}" type="presParOf" srcId="{D3F0DEDE-B4C5-42B7-A8C1-C600A6415099}" destId="{472189EA-8C16-4254-BD5D-2D7943E51FCA}" srcOrd="1" destOrd="0" presId="urn:microsoft.com/office/officeart/2005/8/layout/cycle2"/>
    <dgm:cxn modelId="{5313C988-9239-4009-B254-DF58926E1B8B}" type="presParOf" srcId="{472189EA-8C16-4254-BD5D-2D7943E51FCA}" destId="{BA4CCB2A-CD11-4AD1-A965-5EFF435898BF}" srcOrd="0" destOrd="0" presId="urn:microsoft.com/office/officeart/2005/8/layout/cycle2"/>
    <dgm:cxn modelId="{EB0EE905-198F-4E62-BDEB-F7B1BBFB2DDB}" type="presParOf" srcId="{D3F0DEDE-B4C5-42B7-A8C1-C600A6415099}" destId="{C237E133-4965-447A-85CE-FB2B009E9C4D}" srcOrd="2" destOrd="0" presId="urn:microsoft.com/office/officeart/2005/8/layout/cycle2"/>
    <dgm:cxn modelId="{BEF1C18B-D700-47CB-A426-8F4430F79E4D}" type="presParOf" srcId="{D3F0DEDE-B4C5-42B7-A8C1-C600A6415099}" destId="{8ED58AA8-8877-4ED1-A6DC-9B18421BC966}" srcOrd="3" destOrd="0" presId="urn:microsoft.com/office/officeart/2005/8/layout/cycle2"/>
    <dgm:cxn modelId="{27203872-FDA7-4A5A-A84C-727F04A54E71}" type="presParOf" srcId="{8ED58AA8-8877-4ED1-A6DC-9B18421BC966}" destId="{78E294C3-255A-49F4-ABA2-65ACD9B18A7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F33570-A883-4C96-8C6B-316C31F37CC3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3A81B055-59E0-4012-8D07-E7034BB8CFC8}">
      <dgm:prSet phldrT="[Text]" custT="1"/>
      <dgm:spPr/>
      <dgm:t>
        <a:bodyPr/>
        <a:lstStyle/>
        <a:p>
          <a:r>
            <a:rPr lang="en-US" sz="2000" dirty="0" smtClean="0"/>
            <a:t>Data</a:t>
          </a:r>
          <a:endParaRPr lang="en-US" sz="2000" dirty="0"/>
        </a:p>
      </dgm:t>
    </dgm:pt>
    <dgm:pt modelId="{E3FDDC2C-35C1-4436-B691-A68DD5C9DDB7}" type="parTrans" cxnId="{CFEB160D-A14F-43CF-B48C-AF0789F3C212}">
      <dgm:prSet/>
      <dgm:spPr/>
      <dgm:t>
        <a:bodyPr/>
        <a:lstStyle/>
        <a:p>
          <a:endParaRPr lang="en-US" sz="2400"/>
        </a:p>
      </dgm:t>
    </dgm:pt>
    <dgm:pt modelId="{51839DE2-6E41-44BD-A5C6-313D63397193}" type="sibTrans" cxnId="{CFEB160D-A14F-43CF-B48C-AF0789F3C212}">
      <dgm:prSet custT="1"/>
      <dgm:spPr/>
      <dgm:t>
        <a:bodyPr/>
        <a:lstStyle/>
        <a:p>
          <a:endParaRPr lang="en-US" sz="1600" dirty="0"/>
        </a:p>
      </dgm:t>
    </dgm:pt>
    <dgm:pt modelId="{540146DA-EEAA-4BDD-A585-7E6F4135CDA1}">
      <dgm:prSet phldrT="[Text]" custT="1"/>
      <dgm:spPr/>
      <dgm:t>
        <a:bodyPr/>
        <a:lstStyle/>
        <a:p>
          <a:r>
            <a:rPr lang="en-US" sz="2000" dirty="0" smtClean="0"/>
            <a:t>Analysis</a:t>
          </a:r>
          <a:endParaRPr lang="en-US" sz="2000" dirty="0"/>
        </a:p>
      </dgm:t>
    </dgm:pt>
    <dgm:pt modelId="{D94807B5-1995-4AE2-82E5-6EBA941DEBE6}" type="parTrans" cxnId="{040ADAB0-AE2D-4AA5-948B-49D653C2DC48}">
      <dgm:prSet/>
      <dgm:spPr/>
      <dgm:t>
        <a:bodyPr/>
        <a:lstStyle/>
        <a:p>
          <a:endParaRPr lang="en-US" sz="2400"/>
        </a:p>
      </dgm:t>
    </dgm:pt>
    <dgm:pt modelId="{927FD0C5-ED6D-4659-A25B-BB448A75DD78}" type="sibTrans" cxnId="{040ADAB0-AE2D-4AA5-948B-49D653C2DC48}">
      <dgm:prSet custT="1"/>
      <dgm:spPr/>
      <dgm:t>
        <a:bodyPr/>
        <a:lstStyle/>
        <a:p>
          <a:endParaRPr lang="en-US" sz="1600" dirty="0"/>
        </a:p>
      </dgm:t>
    </dgm:pt>
    <dgm:pt modelId="{8AF87DDE-9A93-40BF-A47A-E2753964885D}">
      <dgm:prSet phldrT="[Text]" custT="1"/>
      <dgm:spPr/>
      <dgm:t>
        <a:bodyPr/>
        <a:lstStyle/>
        <a:p>
          <a:r>
            <a:rPr lang="en-US" sz="2000" dirty="0" smtClean="0"/>
            <a:t>Model</a:t>
          </a:r>
          <a:endParaRPr lang="en-US" sz="2000" dirty="0"/>
        </a:p>
      </dgm:t>
    </dgm:pt>
    <dgm:pt modelId="{DB2C1609-6E78-4363-A129-E34E2695275D}" type="parTrans" cxnId="{133693E8-2CBC-48A2-AD61-143ADABB4AFD}">
      <dgm:prSet/>
      <dgm:spPr/>
      <dgm:t>
        <a:bodyPr/>
        <a:lstStyle/>
        <a:p>
          <a:endParaRPr lang="en-US" sz="2400"/>
        </a:p>
      </dgm:t>
    </dgm:pt>
    <dgm:pt modelId="{3E560B0C-25D4-4575-B901-8183F91D3187}" type="sibTrans" cxnId="{133693E8-2CBC-48A2-AD61-143ADABB4AFD}">
      <dgm:prSet custT="1"/>
      <dgm:spPr/>
      <dgm:t>
        <a:bodyPr/>
        <a:lstStyle/>
        <a:p>
          <a:endParaRPr lang="en-US" sz="1600" dirty="0"/>
        </a:p>
      </dgm:t>
    </dgm:pt>
    <dgm:pt modelId="{8E0AE9EE-1DD9-4428-9151-15DE3A1AC906}">
      <dgm:prSet custT="1"/>
      <dgm:spPr/>
      <dgm:t>
        <a:bodyPr/>
        <a:lstStyle/>
        <a:p>
          <a:r>
            <a:rPr lang="en-US" sz="2000" dirty="0" smtClean="0"/>
            <a:t>Simulation</a:t>
          </a:r>
          <a:endParaRPr lang="en-US" sz="2000" dirty="0"/>
        </a:p>
      </dgm:t>
    </dgm:pt>
    <dgm:pt modelId="{A78D92DA-0AA0-444E-8B43-5AF54835ABFA}" type="parTrans" cxnId="{45F4482D-8CB4-43A4-AF78-FE19C5038B46}">
      <dgm:prSet/>
      <dgm:spPr/>
      <dgm:t>
        <a:bodyPr/>
        <a:lstStyle/>
        <a:p>
          <a:endParaRPr lang="en-US" sz="2400"/>
        </a:p>
      </dgm:t>
    </dgm:pt>
    <dgm:pt modelId="{D864847E-9873-4548-9E5E-BFB200F11650}" type="sibTrans" cxnId="{45F4482D-8CB4-43A4-AF78-FE19C5038B46}">
      <dgm:prSet custT="1"/>
      <dgm:spPr/>
      <dgm:t>
        <a:bodyPr/>
        <a:lstStyle/>
        <a:p>
          <a:endParaRPr lang="en-US" sz="1600" dirty="0"/>
        </a:p>
      </dgm:t>
    </dgm:pt>
    <dgm:pt modelId="{1104CE2A-DB60-43CB-94F5-E51D7975E82C}">
      <dgm:prSet custT="1"/>
      <dgm:spPr/>
      <dgm:t>
        <a:bodyPr/>
        <a:lstStyle/>
        <a:p>
          <a:r>
            <a:rPr lang="en-US" sz="2000" dirty="0" smtClean="0"/>
            <a:t>Management </a:t>
          </a:r>
        </a:p>
        <a:p>
          <a:r>
            <a:rPr lang="en-US" sz="2000" dirty="0" smtClean="0"/>
            <a:t>tool</a:t>
          </a:r>
          <a:endParaRPr lang="en-US" sz="2000" dirty="0"/>
        </a:p>
      </dgm:t>
    </dgm:pt>
    <dgm:pt modelId="{C441F6DC-64DE-47E8-9E6E-44627EB6E2FC}" type="parTrans" cxnId="{5424AFC1-4AD6-446D-A980-EEA2E6F61800}">
      <dgm:prSet/>
      <dgm:spPr/>
      <dgm:t>
        <a:bodyPr/>
        <a:lstStyle/>
        <a:p>
          <a:endParaRPr lang="en-US" sz="2400"/>
        </a:p>
      </dgm:t>
    </dgm:pt>
    <dgm:pt modelId="{E058F3A1-8101-42AF-AA00-D93315F9A50D}" type="sibTrans" cxnId="{5424AFC1-4AD6-446D-A980-EEA2E6F61800}">
      <dgm:prSet/>
      <dgm:spPr/>
      <dgm:t>
        <a:bodyPr/>
        <a:lstStyle/>
        <a:p>
          <a:endParaRPr lang="en-US" sz="2400"/>
        </a:p>
      </dgm:t>
    </dgm:pt>
    <dgm:pt modelId="{358AC623-95FB-433A-A51C-A9AB9668D1CD}" type="pres">
      <dgm:prSet presAssocID="{EEF33570-A883-4C96-8C6B-316C31F37CC3}" presName="linearFlow" presStyleCnt="0">
        <dgm:presLayoutVars>
          <dgm:resizeHandles val="exact"/>
        </dgm:presLayoutVars>
      </dgm:prSet>
      <dgm:spPr/>
    </dgm:pt>
    <dgm:pt modelId="{EBD36234-A286-4EBF-8F57-5CE3E09E1B43}" type="pres">
      <dgm:prSet presAssocID="{3A81B055-59E0-4012-8D07-E7034BB8CFC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8EFE78-6040-4407-9D8C-B43AA7A99A22}" type="pres">
      <dgm:prSet presAssocID="{51839DE2-6E41-44BD-A5C6-313D63397193}" presName="sibTrans" presStyleLbl="sibTrans2D1" presStyleIdx="0" presStyleCnt="4"/>
      <dgm:spPr/>
      <dgm:t>
        <a:bodyPr/>
        <a:lstStyle/>
        <a:p>
          <a:endParaRPr lang="en-US"/>
        </a:p>
      </dgm:t>
    </dgm:pt>
    <dgm:pt modelId="{99A6704F-1F0D-46D0-A81B-4350E1903A26}" type="pres">
      <dgm:prSet presAssocID="{51839DE2-6E41-44BD-A5C6-313D63397193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4041B10-F940-437F-B0B3-29F5712684AE}" type="pres">
      <dgm:prSet presAssocID="{540146DA-EEAA-4BDD-A585-7E6F4135CDA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349742-7B21-458F-B880-B382D44C046E}" type="pres">
      <dgm:prSet presAssocID="{927FD0C5-ED6D-4659-A25B-BB448A75DD78}" presName="sibTrans" presStyleLbl="sibTrans2D1" presStyleIdx="1" presStyleCnt="4"/>
      <dgm:spPr/>
      <dgm:t>
        <a:bodyPr/>
        <a:lstStyle/>
        <a:p>
          <a:endParaRPr lang="en-US"/>
        </a:p>
      </dgm:t>
    </dgm:pt>
    <dgm:pt modelId="{8D1DB772-D350-45F8-B4B3-2758598FE11C}" type="pres">
      <dgm:prSet presAssocID="{927FD0C5-ED6D-4659-A25B-BB448A75DD78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387BED94-2970-4760-A703-A6447E31318C}" type="pres">
      <dgm:prSet presAssocID="{8AF87DDE-9A93-40BF-A47A-E2753964885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C4A449-BC3E-4C41-964C-60179D0BD533}" type="pres">
      <dgm:prSet presAssocID="{3E560B0C-25D4-4575-B901-8183F91D3187}" presName="sibTrans" presStyleLbl="sibTrans2D1" presStyleIdx="2" presStyleCnt="4"/>
      <dgm:spPr/>
      <dgm:t>
        <a:bodyPr/>
        <a:lstStyle/>
        <a:p>
          <a:endParaRPr lang="en-US"/>
        </a:p>
      </dgm:t>
    </dgm:pt>
    <dgm:pt modelId="{AB88CDBB-5A1F-4D88-9326-9ED2EDFC33F2}" type="pres">
      <dgm:prSet presAssocID="{3E560B0C-25D4-4575-B901-8183F91D3187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30A903EB-AFCE-4279-A1C3-FBCD5E7335FA}" type="pres">
      <dgm:prSet presAssocID="{8E0AE9EE-1DD9-4428-9151-15DE3A1AC90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FF0283-EECF-4B06-8D95-BB2E4517A6EC}" type="pres">
      <dgm:prSet presAssocID="{D864847E-9873-4548-9E5E-BFB200F11650}" presName="sibTrans" presStyleLbl="sibTrans2D1" presStyleIdx="3" presStyleCnt="4"/>
      <dgm:spPr/>
      <dgm:t>
        <a:bodyPr/>
        <a:lstStyle/>
        <a:p>
          <a:endParaRPr lang="en-US"/>
        </a:p>
      </dgm:t>
    </dgm:pt>
    <dgm:pt modelId="{66B735F6-DB3C-4A57-8604-D87B008145F3}" type="pres">
      <dgm:prSet presAssocID="{D864847E-9873-4548-9E5E-BFB200F11650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5B52350A-9896-40B1-84ED-B54691A4D8CF}" type="pres">
      <dgm:prSet presAssocID="{1104CE2A-DB60-43CB-94F5-E51D7975E82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92121D-0B31-41B2-B11B-6BCCE56E91BD}" type="presOf" srcId="{927FD0C5-ED6D-4659-A25B-BB448A75DD78}" destId="{8D1DB772-D350-45F8-B4B3-2758598FE11C}" srcOrd="1" destOrd="0" presId="urn:microsoft.com/office/officeart/2005/8/layout/process2"/>
    <dgm:cxn modelId="{96BB5B0B-882B-4300-9F52-35264F1CE5CA}" type="presOf" srcId="{540146DA-EEAA-4BDD-A585-7E6F4135CDA1}" destId="{B4041B10-F940-437F-B0B3-29F5712684AE}" srcOrd="0" destOrd="0" presId="urn:microsoft.com/office/officeart/2005/8/layout/process2"/>
    <dgm:cxn modelId="{DFE9AE0F-D040-4CFF-B886-980E596D831C}" type="presOf" srcId="{3A81B055-59E0-4012-8D07-E7034BB8CFC8}" destId="{EBD36234-A286-4EBF-8F57-5CE3E09E1B43}" srcOrd="0" destOrd="0" presId="urn:microsoft.com/office/officeart/2005/8/layout/process2"/>
    <dgm:cxn modelId="{13EC5236-F5AC-45EC-99B7-0A5A8A3AF20C}" type="presOf" srcId="{927FD0C5-ED6D-4659-A25B-BB448A75DD78}" destId="{21349742-7B21-458F-B880-B382D44C046E}" srcOrd="0" destOrd="0" presId="urn:microsoft.com/office/officeart/2005/8/layout/process2"/>
    <dgm:cxn modelId="{6A2218D7-C7DE-4E53-AFF5-CC7AF981B121}" type="presOf" srcId="{D864847E-9873-4548-9E5E-BFB200F11650}" destId="{66B735F6-DB3C-4A57-8604-D87B008145F3}" srcOrd="1" destOrd="0" presId="urn:microsoft.com/office/officeart/2005/8/layout/process2"/>
    <dgm:cxn modelId="{040ADAB0-AE2D-4AA5-948B-49D653C2DC48}" srcId="{EEF33570-A883-4C96-8C6B-316C31F37CC3}" destId="{540146DA-EEAA-4BDD-A585-7E6F4135CDA1}" srcOrd="1" destOrd="0" parTransId="{D94807B5-1995-4AE2-82E5-6EBA941DEBE6}" sibTransId="{927FD0C5-ED6D-4659-A25B-BB448A75DD78}"/>
    <dgm:cxn modelId="{B1B1FD7C-1E1A-4814-8C27-E641A44A3A70}" type="presOf" srcId="{51839DE2-6E41-44BD-A5C6-313D63397193}" destId="{328EFE78-6040-4407-9D8C-B43AA7A99A22}" srcOrd="0" destOrd="0" presId="urn:microsoft.com/office/officeart/2005/8/layout/process2"/>
    <dgm:cxn modelId="{ECBADA1B-84C5-440C-A170-924870991313}" type="presOf" srcId="{8AF87DDE-9A93-40BF-A47A-E2753964885D}" destId="{387BED94-2970-4760-A703-A6447E31318C}" srcOrd="0" destOrd="0" presId="urn:microsoft.com/office/officeart/2005/8/layout/process2"/>
    <dgm:cxn modelId="{133693E8-2CBC-48A2-AD61-143ADABB4AFD}" srcId="{EEF33570-A883-4C96-8C6B-316C31F37CC3}" destId="{8AF87DDE-9A93-40BF-A47A-E2753964885D}" srcOrd="2" destOrd="0" parTransId="{DB2C1609-6E78-4363-A129-E34E2695275D}" sibTransId="{3E560B0C-25D4-4575-B901-8183F91D3187}"/>
    <dgm:cxn modelId="{CFEB160D-A14F-43CF-B48C-AF0789F3C212}" srcId="{EEF33570-A883-4C96-8C6B-316C31F37CC3}" destId="{3A81B055-59E0-4012-8D07-E7034BB8CFC8}" srcOrd="0" destOrd="0" parTransId="{E3FDDC2C-35C1-4436-B691-A68DD5C9DDB7}" sibTransId="{51839DE2-6E41-44BD-A5C6-313D63397193}"/>
    <dgm:cxn modelId="{8D78B291-3628-4493-9F11-6C359414775D}" type="presOf" srcId="{3E560B0C-25D4-4575-B901-8183F91D3187}" destId="{AB88CDBB-5A1F-4D88-9326-9ED2EDFC33F2}" srcOrd="1" destOrd="0" presId="urn:microsoft.com/office/officeart/2005/8/layout/process2"/>
    <dgm:cxn modelId="{45F4482D-8CB4-43A4-AF78-FE19C5038B46}" srcId="{EEF33570-A883-4C96-8C6B-316C31F37CC3}" destId="{8E0AE9EE-1DD9-4428-9151-15DE3A1AC906}" srcOrd="3" destOrd="0" parTransId="{A78D92DA-0AA0-444E-8B43-5AF54835ABFA}" sibTransId="{D864847E-9873-4548-9E5E-BFB200F11650}"/>
    <dgm:cxn modelId="{ADE6F8EC-6F72-4317-9C97-6B0C5B94ACEC}" type="presOf" srcId="{8E0AE9EE-1DD9-4428-9151-15DE3A1AC906}" destId="{30A903EB-AFCE-4279-A1C3-FBCD5E7335FA}" srcOrd="0" destOrd="0" presId="urn:microsoft.com/office/officeart/2005/8/layout/process2"/>
    <dgm:cxn modelId="{76AD5129-EF63-4263-A035-B54313735A53}" type="presOf" srcId="{51839DE2-6E41-44BD-A5C6-313D63397193}" destId="{99A6704F-1F0D-46D0-A81B-4350E1903A26}" srcOrd="1" destOrd="0" presId="urn:microsoft.com/office/officeart/2005/8/layout/process2"/>
    <dgm:cxn modelId="{7A2D4422-502F-4A85-AF98-9BCCAD1BF6A4}" type="presOf" srcId="{D864847E-9873-4548-9E5E-BFB200F11650}" destId="{F3FF0283-EECF-4B06-8D95-BB2E4517A6EC}" srcOrd="0" destOrd="0" presId="urn:microsoft.com/office/officeart/2005/8/layout/process2"/>
    <dgm:cxn modelId="{6FC7B7BC-8144-4591-8587-5CFBF31D439E}" type="presOf" srcId="{1104CE2A-DB60-43CB-94F5-E51D7975E82C}" destId="{5B52350A-9896-40B1-84ED-B54691A4D8CF}" srcOrd="0" destOrd="0" presId="urn:microsoft.com/office/officeart/2005/8/layout/process2"/>
    <dgm:cxn modelId="{414C1621-F491-4EF9-8ED5-DB89270FCDDA}" type="presOf" srcId="{EEF33570-A883-4C96-8C6B-316C31F37CC3}" destId="{358AC623-95FB-433A-A51C-A9AB9668D1CD}" srcOrd="0" destOrd="0" presId="urn:microsoft.com/office/officeart/2005/8/layout/process2"/>
    <dgm:cxn modelId="{839756E5-49F3-4AB1-9CAB-E657FC83F201}" type="presOf" srcId="{3E560B0C-25D4-4575-B901-8183F91D3187}" destId="{1FC4A449-BC3E-4C41-964C-60179D0BD533}" srcOrd="0" destOrd="0" presId="urn:microsoft.com/office/officeart/2005/8/layout/process2"/>
    <dgm:cxn modelId="{5424AFC1-4AD6-446D-A980-EEA2E6F61800}" srcId="{EEF33570-A883-4C96-8C6B-316C31F37CC3}" destId="{1104CE2A-DB60-43CB-94F5-E51D7975E82C}" srcOrd="4" destOrd="0" parTransId="{C441F6DC-64DE-47E8-9E6E-44627EB6E2FC}" sibTransId="{E058F3A1-8101-42AF-AA00-D93315F9A50D}"/>
    <dgm:cxn modelId="{2F6DFDEC-8C83-46E0-B012-C626A72C2289}" type="presParOf" srcId="{358AC623-95FB-433A-A51C-A9AB9668D1CD}" destId="{EBD36234-A286-4EBF-8F57-5CE3E09E1B43}" srcOrd="0" destOrd="0" presId="urn:microsoft.com/office/officeart/2005/8/layout/process2"/>
    <dgm:cxn modelId="{847532FC-0E5C-46B2-BAAC-4BD60760E509}" type="presParOf" srcId="{358AC623-95FB-433A-A51C-A9AB9668D1CD}" destId="{328EFE78-6040-4407-9D8C-B43AA7A99A22}" srcOrd="1" destOrd="0" presId="urn:microsoft.com/office/officeart/2005/8/layout/process2"/>
    <dgm:cxn modelId="{E9C77DC7-197F-4AE6-9DAE-4C750D24A3B7}" type="presParOf" srcId="{328EFE78-6040-4407-9D8C-B43AA7A99A22}" destId="{99A6704F-1F0D-46D0-A81B-4350E1903A26}" srcOrd="0" destOrd="0" presId="urn:microsoft.com/office/officeart/2005/8/layout/process2"/>
    <dgm:cxn modelId="{0A3E8566-00FC-4150-94E5-ABF8D117018B}" type="presParOf" srcId="{358AC623-95FB-433A-A51C-A9AB9668D1CD}" destId="{B4041B10-F940-437F-B0B3-29F5712684AE}" srcOrd="2" destOrd="0" presId="urn:microsoft.com/office/officeart/2005/8/layout/process2"/>
    <dgm:cxn modelId="{C5725EF8-FE87-45E6-8A1F-165ADD84A74A}" type="presParOf" srcId="{358AC623-95FB-433A-A51C-A9AB9668D1CD}" destId="{21349742-7B21-458F-B880-B382D44C046E}" srcOrd="3" destOrd="0" presId="urn:microsoft.com/office/officeart/2005/8/layout/process2"/>
    <dgm:cxn modelId="{F5CA4C89-8CA4-45FC-AC16-7E15671DA5EB}" type="presParOf" srcId="{21349742-7B21-458F-B880-B382D44C046E}" destId="{8D1DB772-D350-45F8-B4B3-2758598FE11C}" srcOrd="0" destOrd="0" presId="urn:microsoft.com/office/officeart/2005/8/layout/process2"/>
    <dgm:cxn modelId="{D04E4E86-0AFC-4474-A88F-4E5685705807}" type="presParOf" srcId="{358AC623-95FB-433A-A51C-A9AB9668D1CD}" destId="{387BED94-2970-4760-A703-A6447E31318C}" srcOrd="4" destOrd="0" presId="urn:microsoft.com/office/officeart/2005/8/layout/process2"/>
    <dgm:cxn modelId="{FEC5395B-68C2-4337-A117-13DF94DC497F}" type="presParOf" srcId="{358AC623-95FB-433A-A51C-A9AB9668D1CD}" destId="{1FC4A449-BC3E-4C41-964C-60179D0BD533}" srcOrd="5" destOrd="0" presId="urn:microsoft.com/office/officeart/2005/8/layout/process2"/>
    <dgm:cxn modelId="{F6DFE906-91C5-4A87-9447-071EE4B62A47}" type="presParOf" srcId="{1FC4A449-BC3E-4C41-964C-60179D0BD533}" destId="{AB88CDBB-5A1F-4D88-9326-9ED2EDFC33F2}" srcOrd="0" destOrd="0" presId="urn:microsoft.com/office/officeart/2005/8/layout/process2"/>
    <dgm:cxn modelId="{131FCEAF-1FE6-4B18-BAE4-C8A64450567B}" type="presParOf" srcId="{358AC623-95FB-433A-A51C-A9AB9668D1CD}" destId="{30A903EB-AFCE-4279-A1C3-FBCD5E7335FA}" srcOrd="6" destOrd="0" presId="urn:microsoft.com/office/officeart/2005/8/layout/process2"/>
    <dgm:cxn modelId="{6FD7FD7C-5C48-4725-97F4-970E25D658A2}" type="presParOf" srcId="{358AC623-95FB-433A-A51C-A9AB9668D1CD}" destId="{F3FF0283-EECF-4B06-8D95-BB2E4517A6EC}" srcOrd="7" destOrd="0" presId="urn:microsoft.com/office/officeart/2005/8/layout/process2"/>
    <dgm:cxn modelId="{E69BEEAF-7E4F-47CA-B393-4A0AB223DCAB}" type="presParOf" srcId="{F3FF0283-EECF-4B06-8D95-BB2E4517A6EC}" destId="{66B735F6-DB3C-4A57-8604-D87B008145F3}" srcOrd="0" destOrd="0" presId="urn:microsoft.com/office/officeart/2005/8/layout/process2"/>
    <dgm:cxn modelId="{2D4AA7B5-40E6-4DE0-B4FA-2871176B1B93}" type="presParOf" srcId="{358AC623-95FB-433A-A51C-A9AB9668D1CD}" destId="{5B52350A-9896-40B1-84ED-B54691A4D8CF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5D6215-8228-4C6A-97EE-D70D3B9EA39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97F412D9-3403-44FF-8926-4413694C6E2D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Data collection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Individual tags,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3 species,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Multiple rivers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Multiple cohorts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C17DB294-9352-426E-AC2C-3E0CA6F445E9}" type="parTrans" cxnId="{B511E198-46DE-4531-B344-B0D5C2AE6DEF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353A8177-A610-453C-BE22-686CE6B5C070}" type="sibTrans" cxnId="{B511E198-46DE-4531-B344-B0D5C2AE6DEF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202FE8CB-0910-4407-89D9-0BF965F84200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Statistical models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Body growth, Survival, Movement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E0407534-05C5-48A9-AED4-D5278B585F27}" type="parTrans" cxnId="{091F644C-0388-4A2D-90B8-A3A50D943E53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6E8D2A9A-1534-46B9-8918-2EE763455AEE}" type="sibTrans" cxnId="{091F644C-0388-4A2D-90B8-A3A50D943E53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0B0005C2-AC4C-4252-A5AE-1B457B8D2A18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Simulation models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Predict population  size/persistence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A49A648A-0ED0-42AC-8597-ACB6D5A088AD}" type="parTrans" cxnId="{AE1E2451-2B0F-4033-9F2E-36B63338E7D4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AC6C420E-19EE-4448-8F41-822998876FED}" type="sibTrans" cxnId="{AE1E2451-2B0F-4033-9F2E-36B63338E7D4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91884536-1E81-4A4B-AB2C-C5F28E0789E6}">
      <dgm:prSet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Watershed-scale movement models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Genetics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Radio-tags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4D29A746-FE45-4A67-8E9C-598471CB1DB4}" type="parTrans" cxnId="{5B5EBC34-BC14-4718-A4D7-61BD4E4D178C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DF603857-6782-431A-A635-6DA4A263606E}" type="sibTrans" cxnId="{5B5EBC34-BC14-4718-A4D7-61BD4E4D178C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343E2071-F955-4596-8BBB-2DED6C2EEC0D}">
      <dgm:prSet custT="1"/>
      <dgm:spPr/>
      <dgm:t>
        <a:bodyPr/>
        <a:lstStyle/>
        <a:p>
          <a:r>
            <a:rPr lang="en-US" sz="1800" u="sng" dirty="0" smtClean="0">
              <a:solidFill>
                <a:schemeClr val="tx2">
                  <a:lumMod val="75000"/>
                </a:schemeClr>
              </a:solidFill>
            </a:rPr>
            <a:t>Decision support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Apply models to management ?s</a:t>
          </a:r>
        </a:p>
        <a:p>
          <a:endParaRPr lang="en-US" sz="1400" dirty="0" smtClean="0">
            <a:solidFill>
              <a:schemeClr val="tx2">
                <a:lumMod val="75000"/>
              </a:schemeClr>
            </a:solidFill>
          </a:endParaRP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Working groups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Web page</a:t>
          </a:r>
        </a:p>
      </dgm:t>
    </dgm:pt>
    <dgm:pt modelId="{7650AC37-C1F0-4F2D-BBB6-DC83A51E2DA0}" type="parTrans" cxnId="{502B3722-355A-4D5D-8A35-90344BF987CC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53CCA58C-6F95-44B0-870A-A13AC1AE9010}" type="sibTrans" cxnId="{502B3722-355A-4D5D-8A35-90344BF987CC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A0936EF6-33EB-4B2F-8D11-5CEFF4D33247}" type="pres">
      <dgm:prSet presAssocID="{DA5D6215-8228-4C6A-97EE-D70D3B9EA398}" presName="Name0" presStyleCnt="0">
        <dgm:presLayoutVars>
          <dgm:dir/>
          <dgm:resizeHandles val="exact"/>
        </dgm:presLayoutVars>
      </dgm:prSet>
      <dgm:spPr/>
    </dgm:pt>
    <dgm:pt modelId="{A7A7ECE7-6270-49BA-85E7-C275CC88430E}" type="pres">
      <dgm:prSet presAssocID="{97F412D9-3403-44FF-8926-4413694C6E2D}" presName="node" presStyleLbl="node1" presStyleIdx="0" presStyleCnt="5" custLinFactX="20235" custLinFactNeighborX="100000" custLinFactNeighborY="-5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5D7E99-5D67-440C-AC89-209157F1189E}" type="pres">
      <dgm:prSet presAssocID="{353A8177-A610-453C-BE22-686CE6B5C070}" presName="sibTrans" presStyleLbl="sibTrans2D1" presStyleIdx="0" presStyleCnt="4"/>
      <dgm:spPr/>
      <dgm:t>
        <a:bodyPr/>
        <a:lstStyle/>
        <a:p>
          <a:endParaRPr lang="en-US"/>
        </a:p>
      </dgm:t>
    </dgm:pt>
    <dgm:pt modelId="{7088EA71-0E69-4F1F-981E-8492283F55A1}" type="pres">
      <dgm:prSet presAssocID="{353A8177-A610-453C-BE22-686CE6B5C070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0226FBF-4EC6-4555-81FA-E684877F74D0}" type="pres">
      <dgm:prSet presAssocID="{202FE8CB-0910-4407-89D9-0BF965F84200}" presName="node" presStyleLbl="node1" presStyleIdx="1" presStyleCnt="5" custLinFactX="68214" custLinFactNeighborX="100000" custLinFactNeighborY="-5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7DC796-111B-484D-9070-071C2F5DCF16}" type="pres">
      <dgm:prSet presAssocID="{6E8D2A9A-1534-46B9-8918-2EE763455AEE}" presName="sibTrans" presStyleLbl="sibTrans2D1" presStyleIdx="1" presStyleCnt="4" custAng="18964852" custLinFactY="-105436" custLinFactNeighborY="-200000"/>
      <dgm:spPr/>
      <dgm:t>
        <a:bodyPr/>
        <a:lstStyle/>
        <a:p>
          <a:endParaRPr lang="en-US"/>
        </a:p>
      </dgm:t>
    </dgm:pt>
    <dgm:pt modelId="{6D71EA66-4C98-4123-8FE9-B271A22D4587}" type="pres">
      <dgm:prSet presAssocID="{6E8D2A9A-1534-46B9-8918-2EE763455AE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714DE1E1-3DFE-49F8-B9BD-03E035533611}" type="pres">
      <dgm:prSet presAssocID="{91884536-1E81-4A4B-AB2C-C5F28E0789E6}" presName="node" presStyleLbl="node1" presStyleIdx="2" presStyleCnt="5" custLinFactX="98002" custLinFactY="9681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537CB8-48BF-43CE-98B9-25018DF187C5}" type="pres">
      <dgm:prSet presAssocID="{DF603857-6782-431A-A635-6DA4A263606E}" presName="sibTrans" presStyleLbl="sibTrans2D1" presStyleIdx="2" presStyleCnt="4"/>
      <dgm:spPr/>
      <dgm:t>
        <a:bodyPr/>
        <a:lstStyle/>
        <a:p>
          <a:endParaRPr lang="en-US"/>
        </a:p>
      </dgm:t>
    </dgm:pt>
    <dgm:pt modelId="{42E8AB16-0A1F-4671-9215-F078371F862F}" type="pres">
      <dgm:prSet presAssocID="{DF603857-6782-431A-A635-6DA4A263606E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8DA9FD76-D3BD-4042-850F-A6C56C6BCC7B}" type="pres">
      <dgm:prSet presAssocID="{0B0005C2-AC4C-4252-A5AE-1B457B8D2A18}" presName="node" presStyleLbl="node1" presStyleIdx="3" presStyleCnt="5" custScaleX="108597" custLinFactNeighborX="-201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EFD1F2-89DA-48F9-BC1A-8D80B5C7125F}" type="pres">
      <dgm:prSet presAssocID="{AC6C420E-19EE-4448-8F41-822998876FED}" presName="sibTrans" presStyleLbl="sibTrans2D1" presStyleIdx="3" presStyleCnt="4"/>
      <dgm:spPr/>
      <dgm:t>
        <a:bodyPr/>
        <a:lstStyle/>
        <a:p>
          <a:endParaRPr lang="en-US"/>
        </a:p>
      </dgm:t>
    </dgm:pt>
    <dgm:pt modelId="{B4B644D6-5564-4C52-AA80-B6477A210ABA}" type="pres">
      <dgm:prSet presAssocID="{AC6C420E-19EE-4448-8F41-822998876FED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6209AA51-E788-430B-8E38-E9D37F38BF44}" type="pres">
      <dgm:prSet presAssocID="{343E2071-F955-4596-8BBB-2DED6C2EEC0D}" presName="node" presStyleLbl="node1" presStyleIdx="4" presStyleCnt="5" custScaleX="146130" custScaleY="126453" custLinFactNeighborX="-9170" custLinFactNeighborY="-7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C672DA-DF57-4B76-92EE-F43E59B71991}" type="presOf" srcId="{DA5D6215-8228-4C6A-97EE-D70D3B9EA398}" destId="{A0936EF6-33EB-4B2F-8D11-5CEFF4D33247}" srcOrd="0" destOrd="0" presId="urn:microsoft.com/office/officeart/2005/8/layout/process1"/>
    <dgm:cxn modelId="{C3E35073-27E5-47B1-9D09-9E2E4F7B73C6}" type="presOf" srcId="{AC6C420E-19EE-4448-8F41-822998876FED}" destId="{B4B644D6-5564-4C52-AA80-B6477A210ABA}" srcOrd="1" destOrd="0" presId="urn:microsoft.com/office/officeart/2005/8/layout/process1"/>
    <dgm:cxn modelId="{64B0E128-0F8E-42E1-B229-57F86B2F7FC8}" type="presOf" srcId="{DF603857-6782-431A-A635-6DA4A263606E}" destId="{42E8AB16-0A1F-4671-9215-F078371F862F}" srcOrd="1" destOrd="0" presId="urn:microsoft.com/office/officeart/2005/8/layout/process1"/>
    <dgm:cxn modelId="{3BCB8B09-67CC-41DC-B2B3-8254DB667240}" type="presOf" srcId="{AC6C420E-19EE-4448-8F41-822998876FED}" destId="{03EFD1F2-89DA-48F9-BC1A-8D80B5C7125F}" srcOrd="0" destOrd="0" presId="urn:microsoft.com/office/officeart/2005/8/layout/process1"/>
    <dgm:cxn modelId="{502B3722-355A-4D5D-8A35-90344BF987CC}" srcId="{DA5D6215-8228-4C6A-97EE-D70D3B9EA398}" destId="{343E2071-F955-4596-8BBB-2DED6C2EEC0D}" srcOrd="4" destOrd="0" parTransId="{7650AC37-C1F0-4F2D-BBB6-DC83A51E2DA0}" sibTransId="{53CCA58C-6F95-44B0-870A-A13AC1AE9010}"/>
    <dgm:cxn modelId="{091F644C-0388-4A2D-90B8-A3A50D943E53}" srcId="{DA5D6215-8228-4C6A-97EE-D70D3B9EA398}" destId="{202FE8CB-0910-4407-89D9-0BF965F84200}" srcOrd="1" destOrd="0" parTransId="{E0407534-05C5-48A9-AED4-D5278B585F27}" sibTransId="{6E8D2A9A-1534-46B9-8918-2EE763455AEE}"/>
    <dgm:cxn modelId="{6E03406A-7704-482F-A071-CB6F09D4A68A}" type="presOf" srcId="{353A8177-A610-453C-BE22-686CE6B5C070}" destId="{355D7E99-5D67-440C-AC89-209157F1189E}" srcOrd="0" destOrd="0" presId="urn:microsoft.com/office/officeart/2005/8/layout/process1"/>
    <dgm:cxn modelId="{B4958BA3-B468-4B18-A2E0-B5A0925C902C}" type="presOf" srcId="{353A8177-A610-453C-BE22-686CE6B5C070}" destId="{7088EA71-0E69-4F1F-981E-8492283F55A1}" srcOrd="1" destOrd="0" presId="urn:microsoft.com/office/officeart/2005/8/layout/process1"/>
    <dgm:cxn modelId="{5E457675-520C-4486-919A-131B10E0D0DE}" type="presOf" srcId="{91884536-1E81-4A4B-AB2C-C5F28E0789E6}" destId="{714DE1E1-3DFE-49F8-B9BD-03E035533611}" srcOrd="0" destOrd="0" presId="urn:microsoft.com/office/officeart/2005/8/layout/process1"/>
    <dgm:cxn modelId="{8635DF6D-EB3E-441B-9BEA-8CAC5CDA1B74}" type="presOf" srcId="{343E2071-F955-4596-8BBB-2DED6C2EEC0D}" destId="{6209AA51-E788-430B-8E38-E9D37F38BF44}" srcOrd="0" destOrd="0" presId="urn:microsoft.com/office/officeart/2005/8/layout/process1"/>
    <dgm:cxn modelId="{162DC90B-D3D4-47A3-BE53-A305BFDC1777}" type="presOf" srcId="{0B0005C2-AC4C-4252-A5AE-1B457B8D2A18}" destId="{8DA9FD76-D3BD-4042-850F-A6C56C6BCC7B}" srcOrd="0" destOrd="0" presId="urn:microsoft.com/office/officeart/2005/8/layout/process1"/>
    <dgm:cxn modelId="{B511E198-46DE-4531-B344-B0D5C2AE6DEF}" srcId="{DA5D6215-8228-4C6A-97EE-D70D3B9EA398}" destId="{97F412D9-3403-44FF-8926-4413694C6E2D}" srcOrd="0" destOrd="0" parTransId="{C17DB294-9352-426E-AC2C-3E0CA6F445E9}" sibTransId="{353A8177-A610-453C-BE22-686CE6B5C070}"/>
    <dgm:cxn modelId="{A6A3460B-FA76-40EF-93B2-D4E8B331718E}" type="presOf" srcId="{97F412D9-3403-44FF-8926-4413694C6E2D}" destId="{A7A7ECE7-6270-49BA-85E7-C275CC88430E}" srcOrd="0" destOrd="0" presId="urn:microsoft.com/office/officeart/2005/8/layout/process1"/>
    <dgm:cxn modelId="{85032114-9784-46AE-BB7A-C7D2DCD25929}" type="presOf" srcId="{6E8D2A9A-1534-46B9-8918-2EE763455AEE}" destId="{6D71EA66-4C98-4123-8FE9-B271A22D4587}" srcOrd="1" destOrd="0" presId="urn:microsoft.com/office/officeart/2005/8/layout/process1"/>
    <dgm:cxn modelId="{AE1E2451-2B0F-4033-9F2E-36B63338E7D4}" srcId="{DA5D6215-8228-4C6A-97EE-D70D3B9EA398}" destId="{0B0005C2-AC4C-4252-A5AE-1B457B8D2A18}" srcOrd="3" destOrd="0" parTransId="{A49A648A-0ED0-42AC-8597-ACB6D5A088AD}" sibTransId="{AC6C420E-19EE-4448-8F41-822998876FED}"/>
    <dgm:cxn modelId="{5B5EBC34-BC14-4718-A4D7-61BD4E4D178C}" srcId="{DA5D6215-8228-4C6A-97EE-D70D3B9EA398}" destId="{91884536-1E81-4A4B-AB2C-C5F28E0789E6}" srcOrd="2" destOrd="0" parTransId="{4D29A746-FE45-4A67-8E9C-598471CB1DB4}" sibTransId="{DF603857-6782-431A-A635-6DA4A263606E}"/>
    <dgm:cxn modelId="{B0199124-8FA4-4359-9F75-72EC3877C383}" type="presOf" srcId="{6E8D2A9A-1534-46B9-8918-2EE763455AEE}" destId="{437DC796-111B-484D-9070-071C2F5DCF16}" srcOrd="0" destOrd="0" presId="urn:microsoft.com/office/officeart/2005/8/layout/process1"/>
    <dgm:cxn modelId="{F2146BBE-138A-45E3-846C-4F61BCD11228}" type="presOf" srcId="{DF603857-6782-431A-A635-6DA4A263606E}" destId="{F3537CB8-48BF-43CE-98B9-25018DF187C5}" srcOrd="0" destOrd="0" presId="urn:microsoft.com/office/officeart/2005/8/layout/process1"/>
    <dgm:cxn modelId="{F215E498-910E-4773-A924-6DBB1A0C831F}" type="presOf" srcId="{202FE8CB-0910-4407-89D9-0BF965F84200}" destId="{30226FBF-4EC6-4555-81FA-E684877F74D0}" srcOrd="0" destOrd="0" presId="urn:microsoft.com/office/officeart/2005/8/layout/process1"/>
    <dgm:cxn modelId="{50C03C25-0608-4C9E-9894-C3D153CCB0D6}" type="presParOf" srcId="{A0936EF6-33EB-4B2F-8D11-5CEFF4D33247}" destId="{A7A7ECE7-6270-49BA-85E7-C275CC88430E}" srcOrd="0" destOrd="0" presId="urn:microsoft.com/office/officeart/2005/8/layout/process1"/>
    <dgm:cxn modelId="{A2E927C7-B6A7-45CD-AF0E-F0F9356E2C69}" type="presParOf" srcId="{A0936EF6-33EB-4B2F-8D11-5CEFF4D33247}" destId="{355D7E99-5D67-440C-AC89-209157F1189E}" srcOrd="1" destOrd="0" presId="urn:microsoft.com/office/officeart/2005/8/layout/process1"/>
    <dgm:cxn modelId="{4A9B1058-3DEF-4007-A709-027DA6DD0B35}" type="presParOf" srcId="{355D7E99-5D67-440C-AC89-209157F1189E}" destId="{7088EA71-0E69-4F1F-981E-8492283F55A1}" srcOrd="0" destOrd="0" presId="urn:microsoft.com/office/officeart/2005/8/layout/process1"/>
    <dgm:cxn modelId="{A1060386-8209-4081-B04A-09DAC54334B3}" type="presParOf" srcId="{A0936EF6-33EB-4B2F-8D11-5CEFF4D33247}" destId="{30226FBF-4EC6-4555-81FA-E684877F74D0}" srcOrd="2" destOrd="0" presId="urn:microsoft.com/office/officeart/2005/8/layout/process1"/>
    <dgm:cxn modelId="{956891D6-6933-4149-BB31-AD001947A60B}" type="presParOf" srcId="{A0936EF6-33EB-4B2F-8D11-5CEFF4D33247}" destId="{437DC796-111B-484D-9070-071C2F5DCF16}" srcOrd="3" destOrd="0" presId="urn:microsoft.com/office/officeart/2005/8/layout/process1"/>
    <dgm:cxn modelId="{B421207B-D438-493F-9306-852398980DF8}" type="presParOf" srcId="{437DC796-111B-484D-9070-071C2F5DCF16}" destId="{6D71EA66-4C98-4123-8FE9-B271A22D4587}" srcOrd="0" destOrd="0" presId="urn:microsoft.com/office/officeart/2005/8/layout/process1"/>
    <dgm:cxn modelId="{BC2E42FA-70A0-4BFE-8B55-AD205993E945}" type="presParOf" srcId="{A0936EF6-33EB-4B2F-8D11-5CEFF4D33247}" destId="{714DE1E1-3DFE-49F8-B9BD-03E035533611}" srcOrd="4" destOrd="0" presId="urn:microsoft.com/office/officeart/2005/8/layout/process1"/>
    <dgm:cxn modelId="{84E17FC1-7100-4EE1-9AE3-BEBEE648F86D}" type="presParOf" srcId="{A0936EF6-33EB-4B2F-8D11-5CEFF4D33247}" destId="{F3537CB8-48BF-43CE-98B9-25018DF187C5}" srcOrd="5" destOrd="0" presId="urn:microsoft.com/office/officeart/2005/8/layout/process1"/>
    <dgm:cxn modelId="{6894661A-A300-495E-868A-2BDFD0614065}" type="presParOf" srcId="{F3537CB8-48BF-43CE-98B9-25018DF187C5}" destId="{42E8AB16-0A1F-4671-9215-F078371F862F}" srcOrd="0" destOrd="0" presId="urn:microsoft.com/office/officeart/2005/8/layout/process1"/>
    <dgm:cxn modelId="{579A5F99-A592-465D-8A73-E6DF3D73DFCF}" type="presParOf" srcId="{A0936EF6-33EB-4B2F-8D11-5CEFF4D33247}" destId="{8DA9FD76-D3BD-4042-850F-A6C56C6BCC7B}" srcOrd="6" destOrd="0" presId="urn:microsoft.com/office/officeart/2005/8/layout/process1"/>
    <dgm:cxn modelId="{1982C935-4683-4E01-8F0A-A8C16A30764D}" type="presParOf" srcId="{A0936EF6-33EB-4B2F-8D11-5CEFF4D33247}" destId="{03EFD1F2-89DA-48F9-BC1A-8D80B5C7125F}" srcOrd="7" destOrd="0" presId="urn:microsoft.com/office/officeart/2005/8/layout/process1"/>
    <dgm:cxn modelId="{52FA9EEF-68C1-40DD-A093-4F3B2BA89DDE}" type="presParOf" srcId="{03EFD1F2-89DA-48F9-BC1A-8D80B5C7125F}" destId="{B4B644D6-5564-4C52-AA80-B6477A210ABA}" srcOrd="0" destOrd="0" presId="urn:microsoft.com/office/officeart/2005/8/layout/process1"/>
    <dgm:cxn modelId="{48B16CB1-30DA-457F-BD51-DD6C65B5CC93}" type="presParOf" srcId="{A0936EF6-33EB-4B2F-8D11-5CEFF4D33247}" destId="{6209AA51-E788-430B-8E38-E9D37F38BF44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5D6215-8228-4C6A-97EE-D70D3B9EA39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F412D9-3403-44FF-8926-4413694C6E2D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Data collection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Individual tags,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3 species,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Multiple rivers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Multiple cohorts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C17DB294-9352-426E-AC2C-3E0CA6F445E9}" type="parTrans" cxnId="{B511E198-46DE-4531-B344-B0D5C2AE6DEF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353A8177-A610-453C-BE22-686CE6B5C070}" type="sibTrans" cxnId="{B511E198-46DE-4531-B344-B0D5C2AE6DEF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202FE8CB-0910-4407-89D9-0BF965F84200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Statistical models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Body growth, Survival, Movement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E0407534-05C5-48A9-AED4-D5278B585F27}" type="parTrans" cxnId="{091F644C-0388-4A2D-90B8-A3A50D943E53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6E8D2A9A-1534-46B9-8918-2EE763455AEE}" type="sibTrans" cxnId="{091F644C-0388-4A2D-90B8-A3A50D943E53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0B0005C2-AC4C-4252-A5AE-1B457B8D2A18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Simulation models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Predict population  size/persistence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A49A648A-0ED0-42AC-8597-ACB6D5A088AD}" type="parTrans" cxnId="{AE1E2451-2B0F-4033-9F2E-36B63338E7D4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AC6C420E-19EE-4448-8F41-822998876FED}" type="sibTrans" cxnId="{AE1E2451-2B0F-4033-9F2E-36B63338E7D4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91884536-1E81-4A4B-AB2C-C5F28E0789E6}">
      <dgm:prSet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Watershed-scale movement models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Genetics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Radio-tags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4D29A746-FE45-4A67-8E9C-598471CB1DB4}" type="parTrans" cxnId="{5B5EBC34-BC14-4718-A4D7-61BD4E4D178C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DF603857-6782-431A-A635-6DA4A263606E}" type="sibTrans" cxnId="{5B5EBC34-BC14-4718-A4D7-61BD4E4D178C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343E2071-F955-4596-8BBB-2DED6C2EEC0D}">
      <dgm:prSet custT="1"/>
      <dgm:spPr/>
      <dgm:t>
        <a:bodyPr/>
        <a:lstStyle/>
        <a:p>
          <a:r>
            <a:rPr lang="en-US" sz="1800" u="sng" dirty="0" smtClean="0">
              <a:solidFill>
                <a:schemeClr val="tx2">
                  <a:lumMod val="75000"/>
                </a:schemeClr>
              </a:solidFill>
            </a:rPr>
            <a:t>Decision support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Apply models to management ?s</a:t>
          </a:r>
        </a:p>
        <a:p>
          <a:endParaRPr lang="en-US" sz="1400" dirty="0" smtClean="0">
            <a:solidFill>
              <a:schemeClr val="tx2">
                <a:lumMod val="75000"/>
              </a:schemeClr>
            </a:solidFill>
          </a:endParaRP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Working groups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Web page</a:t>
          </a:r>
        </a:p>
      </dgm:t>
    </dgm:pt>
    <dgm:pt modelId="{7650AC37-C1F0-4F2D-BBB6-DC83A51E2DA0}" type="parTrans" cxnId="{502B3722-355A-4D5D-8A35-90344BF987CC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53CCA58C-6F95-44B0-870A-A13AC1AE9010}" type="sibTrans" cxnId="{502B3722-355A-4D5D-8A35-90344BF987CC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A0936EF6-33EB-4B2F-8D11-5CEFF4D33247}" type="pres">
      <dgm:prSet presAssocID="{DA5D6215-8228-4C6A-97EE-D70D3B9EA39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A7ECE7-6270-49BA-85E7-C275CC88430E}" type="pres">
      <dgm:prSet presAssocID="{97F412D9-3403-44FF-8926-4413694C6E2D}" presName="node" presStyleLbl="node1" presStyleIdx="0" presStyleCnt="5" custLinFactX="20235" custLinFactNeighborX="100000" custLinFactNeighborY="-5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5D7E99-5D67-440C-AC89-209157F1189E}" type="pres">
      <dgm:prSet presAssocID="{353A8177-A610-453C-BE22-686CE6B5C070}" presName="sibTrans" presStyleLbl="sibTrans2D1" presStyleIdx="0" presStyleCnt="4"/>
      <dgm:spPr/>
      <dgm:t>
        <a:bodyPr/>
        <a:lstStyle/>
        <a:p>
          <a:endParaRPr lang="en-US"/>
        </a:p>
      </dgm:t>
    </dgm:pt>
    <dgm:pt modelId="{7088EA71-0E69-4F1F-981E-8492283F55A1}" type="pres">
      <dgm:prSet presAssocID="{353A8177-A610-453C-BE22-686CE6B5C070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0226FBF-4EC6-4555-81FA-E684877F74D0}" type="pres">
      <dgm:prSet presAssocID="{202FE8CB-0910-4407-89D9-0BF965F84200}" presName="node" presStyleLbl="node1" presStyleIdx="1" presStyleCnt="5" custLinFactX="68214" custLinFactNeighborX="100000" custLinFactNeighborY="-5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7DC796-111B-484D-9070-071C2F5DCF16}" type="pres">
      <dgm:prSet presAssocID="{6E8D2A9A-1534-46B9-8918-2EE763455AEE}" presName="sibTrans" presStyleLbl="sibTrans2D1" presStyleIdx="1" presStyleCnt="4" custAng="18964852" custLinFactY="-105436" custLinFactNeighborY="-200000"/>
      <dgm:spPr/>
      <dgm:t>
        <a:bodyPr/>
        <a:lstStyle/>
        <a:p>
          <a:endParaRPr lang="en-US"/>
        </a:p>
      </dgm:t>
    </dgm:pt>
    <dgm:pt modelId="{6D71EA66-4C98-4123-8FE9-B271A22D4587}" type="pres">
      <dgm:prSet presAssocID="{6E8D2A9A-1534-46B9-8918-2EE763455AE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714DE1E1-3DFE-49F8-B9BD-03E035533611}" type="pres">
      <dgm:prSet presAssocID="{91884536-1E81-4A4B-AB2C-C5F28E0789E6}" presName="node" presStyleLbl="node1" presStyleIdx="2" presStyleCnt="5" custLinFactX="98002" custLinFactY="9681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537CB8-48BF-43CE-98B9-25018DF187C5}" type="pres">
      <dgm:prSet presAssocID="{DF603857-6782-431A-A635-6DA4A263606E}" presName="sibTrans" presStyleLbl="sibTrans2D1" presStyleIdx="2" presStyleCnt="4"/>
      <dgm:spPr/>
      <dgm:t>
        <a:bodyPr/>
        <a:lstStyle/>
        <a:p>
          <a:endParaRPr lang="en-US"/>
        </a:p>
      </dgm:t>
    </dgm:pt>
    <dgm:pt modelId="{42E8AB16-0A1F-4671-9215-F078371F862F}" type="pres">
      <dgm:prSet presAssocID="{DF603857-6782-431A-A635-6DA4A263606E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8DA9FD76-D3BD-4042-850F-A6C56C6BCC7B}" type="pres">
      <dgm:prSet presAssocID="{0B0005C2-AC4C-4252-A5AE-1B457B8D2A18}" presName="node" presStyleLbl="node1" presStyleIdx="3" presStyleCnt="5" custScaleX="108597" custLinFactNeighborX="-201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EFD1F2-89DA-48F9-BC1A-8D80B5C7125F}" type="pres">
      <dgm:prSet presAssocID="{AC6C420E-19EE-4448-8F41-822998876FED}" presName="sibTrans" presStyleLbl="sibTrans2D1" presStyleIdx="3" presStyleCnt="4"/>
      <dgm:spPr/>
      <dgm:t>
        <a:bodyPr/>
        <a:lstStyle/>
        <a:p>
          <a:endParaRPr lang="en-US"/>
        </a:p>
      </dgm:t>
    </dgm:pt>
    <dgm:pt modelId="{B4B644D6-5564-4C52-AA80-B6477A210ABA}" type="pres">
      <dgm:prSet presAssocID="{AC6C420E-19EE-4448-8F41-822998876FED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6209AA51-E788-430B-8E38-E9D37F38BF44}" type="pres">
      <dgm:prSet presAssocID="{343E2071-F955-4596-8BBB-2DED6C2EEC0D}" presName="node" presStyleLbl="node1" presStyleIdx="4" presStyleCnt="5" custScaleX="146130" custScaleY="126453" custLinFactNeighborX="-9170" custLinFactNeighborY="-7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18712A-C892-4241-B073-3C5C81D75C89}" type="presOf" srcId="{AC6C420E-19EE-4448-8F41-822998876FED}" destId="{03EFD1F2-89DA-48F9-BC1A-8D80B5C7125F}" srcOrd="0" destOrd="0" presId="urn:microsoft.com/office/officeart/2005/8/layout/process1"/>
    <dgm:cxn modelId="{6ED4F65B-BC58-46D6-BEA3-D3B901378FAB}" type="presOf" srcId="{DF603857-6782-431A-A635-6DA4A263606E}" destId="{F3537CB8-48BF-43CE-98B9-25018DF187C5}" srcOrd="0" destOrd="0" presId="urn:microsoft.com/office/officeart/2005/8/layout/process1"/>
    <dgm:cxn modelId="{304898C9-3D3C-4469-A449-773EE8C74E9E}" type="presOf" srcId="{6E8D2A9A-1534-46B9-8918-2EE763455AEE}" destId="{437DC796-111B-484D-9070-071C2F5DCF16}" srcOrd="0" destOrd="0" presId="urn:microsoft.com/office/officeart/2005/8/layout/process1"/>
    <dgm:cxn modelId="{0837FB9D-FD26-48A8-87CA-0B52EF26A434}" type="presOf" srcId="{6E8D2A9A-1534-46B9-8918-2EE763455AEE}" destId="{6D71EA66-4C98-4123-8FE9-B271A22D4587}" srcOrd="1" destOrd="0" presId="urn:microsoft.com/office/officeart/2005/8/layout/process1"/>
    <dgm:cxn modelId="{502B3722-355A-4D5D-8A35-90344BF987CC}" srcId="{DA5D6215-8228-4C6A-97EE-D70D3B9EA398}" destId="{343E2071-F955-4596-8BBB-2DED6C2EEC0D}" srcOrd="4" destOrd="0" parTransId="{7650AC37-C1F0-4F2D-BBB6-DC83A51E2DA0}" sibTransId="{53CCA58C-6F95-44B0-870A-A13AC1AE9010}"/>
    <dgm:cxn modelId="{091F644C-0388-4A2D-90B8-A3A50D943E53}" srcId="{DA5D6215-8228-4C6A-97EE-D70D3B9EA398}" destId="{202FE8CB-0910-4407-89D9-0BF965F84200}" srcOrd="1" destOrd="0" parTransId="{E0407534-05C5-48A9-AED4-D5278B585F27}" sibTransId="{6E8D2A9A-1534-46B9-8918-2EE763455AEE}"/>
    <dgm:cxn modelId="{89B0BB2A-3A57-4520-AE96-86B9C09727F6}" type="presOf" srcId="{AC6C420E-19EE-4448-8F41-822998876FED}" destId="{B4B644D6-5564-4C52-AA80-B6477A210ABA}" srcOrd="1" destOrd="0" presId="urn:microsoft.com/office/officeart/2005/8/layout/process1"/>
    <dgm:cxn modelId="{171F6B47-8A75-47F0-845F-8090A563D72C}" type="presOf" srcId="{343E2071-F955-4596-8BBB-2DED6C2EEC0D}" destId="{6209AA51-E788-430B-8E38-E9D37F38BF44}" srcOrd="0" destOrd="0" presId="urn:microsoft.com/office/officeart/2005/8/layout/process1"/>
    <dgm:cxn modelId="{92F75EAB-91D7-4657-9D45-4B09902890B5}" type="presOf" srcId="{DA5D6215-8228-4C6A-97EE-D70D3B9EA398}" destId="{A0936EF6-33EB-4B2F-8D11-5CEFF4D33247}" srcOrd="0" destOrd="0" presId="urn:microsoft.com/office/officeart/2005/8/layout/process1"/>
    <dgm:cxn modelId="{1F7CF9AE-1F02-4F0B-BFAC-C6F0BE3701D1}" type="presOf" srcId="{202FE8CB-0910-4407-89D9-0BF965F84200}" destId="{30226FBF-4EC6-4555-81FA-E684877F74D0}" srcOrd="0" destOrd="0" presId="urn:microsoft.com/office/officeart/2005/8/layout/process1"/>
    <dgm:cxn modelId="{16E9CE67-A13C-4CCE-8FA1-E32097F281BB}" type="presOf" srcId="{DF603857-6782-431A-A635-6DA4A263606E}" destId="{42E8AB16-0A1F-4671-9215-F078371F862F}" srcOrd="1" destOrd="0" presId="urn:microsoft.com/office/officeart/2005/8/layout/process1"/>
    <dgm:cxn modelId="{B511E198-46DE-4531-B344-B0D5C2AE6DEF}" srcId="{DA5D6215-8228-4C6A-97EE-D70D3B9EA398}" destId="{97F412D9-3403-44FF-8926-4413694C6E2D}" srcOrd="0" destOrd="0" parTransId="{C17DB294-9352-426E-AC2C-3E0CA6F445E9}" sibTransId="{353A8177-A610-453C-BE22-686CE6B5C070}"/>
    <dgm:cxn modelId="{392E38BC-0B9B-42B4-A180-4F94D0CF4278}" type="presOf" srcId="{97F412D9-3403-44FF-8926-4413694C6E2D}" destId="{A7A7ECE7-6270-49BA-85E7-C275CC88430E}" srcOrd="0" destOrd="0" presId="urn:microsoft.com/office/officeart/2005/8/layout/process1"/>
    <dgm:cxn modelId="{7616BF62-71EB-4A16-BC7E-1C1C571A82D1}" type="presOf" srcId="{353A8177-A610-453C-BE22-686CE6B5C070}" destId="{355D7E99-5D67-440C-AC89-209157F1189E}" srcOrd="0" destOrd="0" presId="urn:microsoft.com/office/officeart/2005/8/layout/process1"/>
    <dgm:cxn modelId="{D19CCFD4-8FE1-420A-87F9-F81A20C7C750}" type="presOf" srcId="{0B0005C2-AC4C-4252-A5AE-1B457B8D2A18}" destId="{8DA9FD76-D3BD-4042-850F-A6C56C6BCC7B}" srcOrd="0" destOrd="0" presId="urn:microsoft.com/office/officeart/2005/8/layout/process1"/>
    <dgm:cxn modelId="{DD61BB86-A02C-4FE4-AEF4-2D2D9F812508}" type="presOf" srcId="{91884536-1E81-4A4B-AB2C-C5F28E0789E6}" destId="{714DE1E1-3DFE-49F8-B9BD-03E035533611}" srcOrd="0" destOrd="0" presId="urn:microsoft.com/office/officeart/2005/8/layout/process1"/>
    <dgm:cxn modelId="{AE1E2451-2B0F-4033-9F2E-36B63338E7D4}" srcId="{DA5D6215-8228-4C6A-97EE-D70D3B9EA398}" destId="{0B0005C2-AC4C-4252-A5AE-1B457B8D2A18}" srcOrd="3" destOrd="0" parTransId="{A49A648A-0ED0-42AC-8597-ACB6D5A088AD}" sibTransId="{AC6C420E-19EE-4448-8F41-822998876FED}"/>
    <dgm:cxn modelId="{D07F8C4A-01ED-4073-A16D-6A81A6BA0701}" type="presOf" srcId="{353A8177-A610-453C-BE22-686CE6B5C070}" destId="{7088EA71-0E69-4F1F-981E-8492283F55A1}" srcOrd="1" destOrd="0" presId="urn:microsoft.com/office/officeart/2005/8/layout/process1"/>
    <dgm:cxn modelId="{5B5EBC34-BC14-4718-A4D7-61BD4E4D178C}" srcId="{DA5D6215-8228-4C6A-97EE-D70D3B9EA398}" destId="{91884536-1E81-4A4B-AB2C-C5F28E0789E6}" srcOrd="2" destOrd="0" parTransId="{4D29A746-FE45-4A67-8E9C-598471CB1DB4}" sibTransId="{DF603857-6782-431A-A635-6DA4A263606E}"/>
    <dgm:cxn modelId="{EB97BA12-DA22-4A44-8F20-9584BDCC779C}" type="presParOf" srcId="{A0936EF6-33EB-4B2F-8D11-5CEFF4D33247}" destId="{A7A7ECE7-6270-49BA-85E7-C275CC88430E}" srcOrd="0" destOrd="0" presId="urn:microsoft.com/office/officeart/2005/8/layout/process1"/>
    <dgm:cxn modelId="{C01C8A4C-AB42-42A5-BC7C-6B440F3C2006}" type="presParOf" srcId="{A0936EF6-33EB-4B2F-8D11-5CEFF4D33247}" destId="{355D7E99-5D67-440C-AC89-209157F1189E}" srcOrd="1" destOrd="0" presId="urn:microsoft.com/office/officeart/2005/8/layout/process1"/>
    <dgm:cxn modelId="{D74D9F4A-3E38-43C4-A184-261511BE03BD}" type="presParOf" srcId="{355D7E99-5D67-440C-AC89-209157F1189E}" destId="{7088EA71-0E69-4F1F-981E-8492283F55A1}" srcOrd="0" destOrd="0" presId="urn:microsoft.com/office/officeart/2005/8/layout/process1"/>
    <dgm:cxn modelId="{CF154324-B333-453F-9F07-8F689D371FE6}" type="presParOf" srcId="{A0936EF6-33EB-4B2F-8D11-5CEFF4D33247}" destId="{30226FBF-4EC6-4555-81FA-E684877F74D0}" srcOrd="2" destOrd="0" presId="urn:microsoft.com/office/officeart/2005/8/layout/process1"/>
    <dgm:cxn modelId="{5647BA4A-5B42-4C4A-959B-91D8274923C3}" type="presParOf" srcId="{A0936EF6-33EB-4B2F-8D11-5CEFF4D33247}" destId="{437DC796-111B-484D-9070-071C2F5DCF16}" srcOrd="3" destOrd="0" presId="urn:microsoft.com/office/officeart/2005/8/layout/process1"/>
    <dgm:cxn modelId="{690B0B50-62A5-47F3-8F32-C7526FF95788}" type="presParOf" srcId="{437DC796-111B-484D-9070-071C2F5DCF16}" destId="{6D71EA66-4C98-4123-8FE9-B271A22D4587}" srcOrd="0" destOrd="0" presId="urn:microsoft.com/office/officeart/2005/8/layout/process1"/>
    <dgm:cxn modelId="{526E1EFA-BBA2-406E-AFFC-A64A1DE50428}" type="presParOf" srcId="{A0936EF6-33EB-4B2F-8D11-5CEFF4D33247}" destId="{714DE1E1-3DFE-49F8-B9BD-03E035533611}" srcOrd="4" destOrd="0" presId="urn:microsoft.com/office/officeart/2005/8/layout/process1"/>
    <dgm:cxn modelId="{D59BEC08-67AD-461C-BD5F-85D39EBB492A}" type="presParOf" srcId="{A0936EF6-33EB-4B2F-8D11-5CEFF4D33247}" destId="{F3537CB8-48BF-43CE-98B9-25018DF187C5}" srcOrd="5" destOrd="0" presId="urn:microsoft.com/office/officeart/2005/8/layout/process1"/>
    <dgm:cxn modelId="{13829D9D-CAFF-4250-BB0C-4D80CE2EABB0}" type="presParOf" srcId="{F3537CB8-48BF-43CE-98B9-25018DF187C5}" destId="{42E8AB16-0A1F-4671-9215-F078371F862F}" srcOrd="0" destOrd="0" presId="urn:microsoft.com/office/officeart/2005/8/layout/process1"/>
    <dgm:cxn modelId="{5885EE7D-B560-4094-9A94-265A665E8415}" type="presParOf" srcId="{A0936EF6-33EB-4B2F-8D11-5CEFF4D33247}" destId="{8DA9FD76-D3BD-4042-850F-A6C56C6BCC7B}" srcOrd="6" destOrd="0" presId="urn:microsoft.com/office/officeart/2005/8/layout/process1"/>
    <dgm:cxn modelId="{442CA503-93BE-418C-B242-748281FF8AEE}" type="presParOf" srcId="{A0936EF6-33EB-4B2F-8D11-5CEFF4D33247}" destId="{03EFD1F2-89DA-48F9-BC1A-8D80B5C7125F}" srcOrd="7" destOrd="0" presId="urn:microsoft.com/office/officeart/2005/8/layout/process1"/>
    <dgm:cxn modelId="{4365308C-DBA0-4DCC-A119-1AFC997EF9EA}" type="presParOf" srcId="{03EFD1F2-89DA-48F9-BC1A-8D80B5C7125F}" destId="{B4B644D6-5564-4C52-AA80-B6477A210ABA}" srcOrd="0" destOrd="0" presId="urn:microsoft.com/office/officeart/2005/8/layout/process1"/>
    <dgm:cxn modelId="{F23B1282-7630-4454-B4E8-48FAD77FBE07}" type="presParOf" srcId="{A0936EF6-33EB-4B2F-8D11-5CEFF4D33247}" destId="{6209AA51-E788-430B-8E38-E9D37F38BF44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A5D6215-8228-4C6A-97EE-D70D3B9EA39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F412D9-3403-44FF-8926-4413694C6E2D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Data collection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Individual tags,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3 species,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Multiple rivers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Multiple cohorts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C17DB294-9352-426E-AC2C-3E0CA6F445E9}" type="parTrans" cxnId="{B511E198-46DE-4531-B344-B0D5C2AE6DEF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353A8177-A610-453C-BE22-686CE6B5C070}" type="sibTrans" cxnId="{B511E198-46DE-4531-B344-B0D5C2AE6DEF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202FE8CB-0910-4407-89D9-0BF965F84200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Statistical models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Body growth, Survival, Movement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E0407534-05C5-48A9-AED4-D5278B585F27}" type="parTrans" cxnId="{091F644C-0388-4A2D-90B8-A3A50D943E53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6E8D2A9A-1534-46B9-8918-2EE763455AEE}" type="sibTrans" cxnId="{091F644C-0388-4A2D-90B8-A3A50D943E53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0B0005C2-AC4C-4252-A5AE-1B457B8D2A18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Simulation models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Predict population  size/persistence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A49A648A-0ED0-42AC-8597-ACB6D5A088AD}" type="parTrans" cxnId="{AE1E2451-2B0F-4033-9F2E-36B63338E7D4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AC6C420E-19EE-4448-8F41-822998876FED}" type="sibTrans" cxnId="{AE1E2451-2B0F-4033-9F2E-36B63338E7D4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91884536-1E81-4A4B-AB2C-C5F28E0789E6}">
      <dgm:prSet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Watershed-scale movement models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Genetics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Radio-tags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4D29A746-FE45-4A67-8E9C-598471CB1DB4}" type="parTrans" cxnId="{5B5EBC34-BC14-4718-A4D7-61BD4E4D178C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DF603857-6782-431A-A635-6DA4A263606E}" type="sibTrans" cxnId="{5B5EBC34-BC14-4718-A4D7-61BD4E4D178C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343E2071-F955-4596-8BBB-2DED6C2EEC0D}">
      <dgm:prSet custT="1"/>
      <dgm:spPr/>
      <dgm:t>
        <a:bodyPr/>
        <a:lstStyle/>
        <a:p>
          <a:r>
            <a:rPr lang="en-US" sz="1800" u="sng" dirty="0" smtClean="0">
              <a:solidFill>
                <a:schemeClr val="tx2">
                  <a:lumMod val="75000"/>
                </a:schemeClr>
              </a:solidFill>
            </a:rPr>
            <a:t>Decision support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Apply models to management ?s</a:t>
          </a:r>
        </a:p>
        <a:p>
          <a:endParaRPr lang="en-US" sz="1400" dirty="0" smtClean="0">
            <a:solidFill>
              <a:schemeClr val="tx2">
                <a:lumMod val="75000"/>
              </a:schemeClr>
            </a:solidFill>
          </a:endParaRP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Working groups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Web page</a:t>
          </a:r>
        </a:p>
      </dgm:t>
    </dgm:pt>
    <dgm:pt modelId="{7650AC37-C1F0-4F2D-BBB6-DC83A51E2DA0}" type="parTrans" cxnId="{502B3722-355A-4D5D-8A35-90344BF987CC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53CCA58C-6F95-44B0-870A-A13AC1AE9010}" type="sibTrans" cxnId="{502B3722-355A-4D5D-8A35-90344BF987CC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A0936EF6-33EB-4B2F-8D11-5CEFF4D33247}" type="pres">
      <dgm:prSet presAssocID="{DA5D6215-8228-4C6A-97EE-D70D3B9EA39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A7ECE7-6270-49BA-85E7-C275CC88430E}" type="pres">
      <dgm:prSet presAssocID="{97F412D9-3403-44FF-8926-4413694C6E2D}" presName="node" presStyleLbl="node1" presStyleIdx="0" presStyleCnt="5" custLinFactX="20235" custLinFactNeighborX="100000" custLinFactNeighborY="-5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5D7E99-5D67-440C-AC89-209157F1189E}" type="pres">
      <dgm:prSet presAssocID="{353A8177-A610-453C-BE22-686CE6B5C070}" presName="sibTrans" presStyleLbl="sibTrans2D1" presStyleIdx="0" presStyleCnt="4"/>
      <dgm:spPr/>
      <dgm:t>
        <a:bodyPr/>
        <a:lstStyle/>
        <a:p>
          <a:endParaRPr lang="en-US"/>
        </a:p>
      </dgm:t>
    </dgm:pt>
    <dgm:pt modelId="{7088EA71-0E69-4F1F-981E-8492283F55A1}" type="pres">
      <dgm:prSet presAssocID="{353A8177-A610-453C-BE22-686CE6B5C070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0226FBF-4EC6-4555-81FA-E684877F74D0}" type="pres">
      <dgm:prSet presAssocID="{202FE8CB-0910-4407-89D9-0BF965F84200}" presName="node" presStyleLbl="node1" presStyleIdx="1" presStyleCnt="5" custLinFactX="68214" custLinFactNeighborX="100000" custLinFactNeighborY="-5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7DC796-111B-484D-9070-071C2F5DCF16}" type="pres">
      <dgm:prSet presAssocID="{6E8D2A9A-1534-46B9-8918-2EE763455AEE}" presName="sibTrans" presStyleLbl="sibTrans2D1" presStyleIdx="1" presStyleCnt="4" custAng="18964852" custLinFactY="-105436" custLinFactNeighborY="-200000"/>
      <dgm:spPr/>
      <dgm:t>
        <a:bodyPr/>
        <a:lstStyle/>
        <a:p>
          <a:endParaRPr lang="en-US"/>
        </a:p>
      </dgm:t>
    </dgm:pt>
    <dgm:pt modelId="{6D71EA66-4C98-4123-8FE9-B271A22D4587}" type="pres">
      <dgm:prSet presAssocID="{6E8D2A9A-1534-46B9-8918-2EE763455AE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714DE1E1-3DFE-49F8-B9BD-03E035533611}" type="pres">
      <dgm:prSet presAssocID="{91884536-1E81-4A4B-AB2C-C5F28E0789E6}" presName="node" presStyleLbl="node1" presStyleIdx="2" presStyleCnt="5" custLinFactX="98002" custLinFactY="9681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537CB8-48BF-43CE-98B9-25018DF187C5}" type="pres">
      <dgm:prSet presAssocID="{DF603857-6782-431A-A635-6DA4A263606E}" presName="sibTrans" presStyleLbl="sibTrans2D1" presStyleIdx="2" presStyleCnt="4"/>
      <dgm:spPr/>
      <dgm:t>
        <a:bodyPr/>
        <a:lstStyle/>
        <a:p>
          <a:endParaRPr lang="en-US"/>
        </a:p>
      </dgm:t>
    </dgm:pt>
    <dgm:pt modelId="{42E8AB16-0A1F-4671-9215-F078371F862F}" type="pres">
      <dgm:prSet presAssocID="{DF603857-6782-431A-A635-6DA4A263606E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8DA9FD76-D3BD-4042-850F-A6C56C6BCC7B}" type="pres">
      <dgm:prSet presAssocID="{0B0005C2-AC4C-4252-A5AE-1B457B8D2A18}" presName="node" presStyleLbl="node1" presStyleIdx="3" presStyleCnt="5" custScaleX="108597" custLinFactNeighborX="-201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EFD1F2-89DA-48F9-BC1A-8D80B5C7125F}" type="pres">
      <dgm:prSet presAssocID="{AC6C420E-19EE-4448-8F41-822998876FED}" presName="sibTrans" presStyleLbl="sibTrans2D1" presStyleIdx="3" presStyleCnt="4"/>
      <dgm:spPr/>
      <dgm:t>
        <a:bodyPr/>
        <a:lstStyle/>
        <a:p>
          <a:endParaRPr lang="en-US"/>
        </a:p>
      </dgm:t>
    </dgm:pt>
    <dgm:pt modelId="{B4B644D6-5564-4C52-AA80-B6477A210ABA}" type="pres">
      <dgm:prSet presAssocID="{AC6C420E-19EE-4448-8F41-822998876FED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6209AA51-E788-430B-8E38-E9D37F38BF44}" type="pres">
      <dgm:prSet presAssocID="{343E2071-F955-4596-8BBB-2DED6C2EEC0D}" presName="node" presStyleLbl="node1" presStyleIdx="4" presStyleCnt="5" custScaleX="146130" custScaleY="126453" custLinFactNeighborX="-9170" custLinFactNeighborY="-7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668EBD-A1EA-4919-B6F5-C2C3E1AAF1BE}" type="presOf" srcId="{353A8177-A610-453C-BE22-686CE6B5C070}" destId="{355D7E99-5D67-440C-AC89-209157F1189E}" srcOrd="0" destOrd="0" presId="urn:microsoft.com/office/officeart/2005/8/layout/process1"/>
    <dgm:cxn modelId="{F6D728A0-9C48-41A8-837F-B38B75C20947}" type="presOf" srcId="{91884536-1E81-4A4B-AB2C-C5F28E0789E6}" destId="{714DE1E1-3DFE-49F8-B9BD-03E035533611}" srcOrd="0" destOrd="0" presId="urn:microsoft.com/office/officeart/2005/8/layout/process1"/>
    <dgm:cxn modelId="{CE480857-D519-4A9C-8115-D9694F936AF5}" type="presOf" srcId="{6E8D2A9A-1534-46B9-8918-2EE763455AEE}" destId="{437DC796-111B-484D-9070-071C2F5DCF16}" srcOrd="0" destOrd="0" presId="urn:microsoft.com/office/officeart/2005/8/layout/process1"/>
    <dgm:cxn modelId="{2A153919-AC89-48EC-ADE5-BBA9BA8BA52E}" type="presOf" srcId="{DA5D6215-8228-4C6A-97EE-D70D3B9EA398}" destId="{A0936EF6-33EB-4B2F-8D11-5CEFF4D33247}" srcOrd="0" destOrd="0" presId="urn:microsoft.com/office/officeart/2005/8/layout/process1"/>
    <dgm:cxn modelId="{AD151E58-8073-4448-B6B4-3CA54E9869C2}" type="presOf" srcId="{DF603857-6782-431A-A635-6DA4A263606E}" destId="{F3537CB8-48BF-43CE-98B9-25018DF187C5}" srcOrd="0" destOrd="0" presId="urn:microsoft.com/office/officeart/2005/8/layout/process1"/>
    <dgm:cxn modelId="{5826B6EE-69A8-48B5-94F7-2D0CB7656391}" type="presOf" srcId="{97F412D9-3403-44FF-8926-4413694C6E2D}" destId="{A7A7ECE7-6270-49BA-85E7-C275CC88430E}" srcOrd="0" destOrd="0" presId="urn:microsoft.com/office/officeart/2005/8/layout/process1"/>
    <dgm:cxn modelId="{502B3722-355A-4D5D-8A35-90344BF987CC}" srcId="{DA5D6215-8228-4C6A-97EE-D70D3B9EA398}" destId="{343E2071-F955-4596-8BBB-2DED6C2EEC0D}" srcOrd="4" destOrd="0" parTransId="{7650AC37-C1F0-4F2D-BBB6-DC83A51E2DA0}" sibTransId="{53CCA58C-6F95-44B0-870A-A13AC1AE9010}"/>
    <dgm:cxn modelId="{091F644C-0388-4A2D-90B8-A3A50D943E53}" srcId="{DA5D6215-8228-4C6A-97EE-D70D3B9EA398}" destId="{202FE8CB-0910-4407-89D9-0BF965F84200}" srcOrd="1" destOrd="0" parTransId="{E0407534-05C5-48A9-AED4-D5278B585F27}" sibTransId="{6E8D2A9A-1534-46B9-8918-2EE763455AEE}"/>
    <dgm:cxn modelId="{8A13A4AD-78FD-4DB3-93F9-DEC9ACED2E54}" type="presOf" srcId="{0B0005C2-AC4C-4252-A5AE-1B457B8D2A18}" destId="{8DA9FD76-D3BD-4042-850F-A6C56C6BCC7B}" srcOrd="0" destOrd="0" presId="urn:microsoft.com/office/officeart/2005/8/layout/process1"/>
    <dgm:cxn modelId="{FDB544BF-B400-4CEF-8EC2-5D7ED6E5823C}" type="presOf" srcId="{343E2071-F955-4596-8BBB-2DED6C2EEC0D}" destId="{6209AA51-E788-430B-8E38-E9D37F38BF44}" srcOrd="0" destOrd="0" presId="urn:microsoft.com/office/officeart/2005/8/layout/process1"/>
    <dgm:cxn modelId="{74FA4F31-7BB4-4110-84D8-39BC9F14C0AC}" type="presOf" srcId="{202FE8CB-0910-4407-89D9-0BF965F84200}" destId="{30226FBF-4EC6-4555-81FA-E684877F74D0}" srcOrd="0" destOrd="0" presId="urn:microsoft.com/office/officeart/2005/8/layout/process1"/>
    <dgm:cxn modelId="{97AD70DA-D09B-4BB5-AECB-096990575BC5}" type="presOf" srcId="{353A8177-A610-453C-BE22-686CE6B5C070}" destId="{7088EA71-0E69-4F1F-981E-8492283F55A1}" srcOrd="1" destOrd="0" presId="urn:microsoft.com/office/officeart/2005/8/layout/process1"/>
    <dgm:cxn modelId="{4D288DB9-3EAE-4B23-9BA7-0883CD5DD88C}" type="presOf" srcId="{6E8D2A9A-1534-46B9-8918-2EE763455AEE}" destId="{6D71EA66-4C98-4123-8FE9-B271A22D4587}" srcOrd="1" destOrd="0" presId="urn:microsoft.com/office/officeart/2005/8/layout/process1"/>
    <dgm:cxn modelId="{B511E198-46DE-4531-B344-B0D5C2AE6DEF}" srcId="{DA5D6215-8228-4C6A-97EE-D70D3B9EA398}" destId="{97F412D9-3403-44FF-8926-4413694C6E2D}" srcOrd="0" destOrd="0" parTransId="{C17DB294-9352-426E-AC2C-3E0CA6F445E9}" sibTransId="{353A8177-A610-453C-BE22-686CE6B5C070}"/>
    <dgm:cxn modelId="{1422825C-E80C-4648-8E46-4A8B5CEE6EA4}" type="presOf" srcId="{AC6C420E-19EE-4448-8F41-822998876FED}" destId="{B4B644D6-5564-4C52-AA80-B6477A210ABA}" srcOrd="1" destOrd="0" presId="urn:microsoft.com/office/officeart/2005/8/layout/process1"/>
    <dgm:cxn modelId="{AABA9162-074F-41D9-8F0A-5E8FA5E8E50B}" type="presOf" srcId="{DF603857-6782-431A-A635-6DA4A263606E}" destId="{42E8AB16-0A1F-4671-9215-F078371F862F}" srcOrd="1" destOrd="0" presId="urn:microsoft.com/office/officeart/2005/8/layout/process1"/>
    <dgm:cxn modelId="{AE1E2451-2B0F-4033-9F2E-36B63338E7D4}" srcId="{DA5D6215-8228-4C6A-97EE-D70D3B9EA398}" destId="{0B0005C2-AC4C-4252-A5AE-1B457B8D2A18}" srcOrd="3" destOrd="0" parTransId="{A49A648A-0ED0-42AC-8597-ACB6D5A088AD}" sibTransId="{AC6C420E-19EE-4448-8F41-822998876FED}"/>
    <dgm:cxn modelId="{5B5EBC34-BC14-4718-A4D7-61BD4E4D178C}" srcId="{DA5D6215-8228-4C6A-97EE-D70D3B9EA398}" destId="{91884536-1E81-4A4B-AB2C-C5F28E0789E6}" srcOrd="2" destOrd="0" parTransId="{4D29A746-FE45-4A67-8E9C-598471CB1DB4}" sibTransId="{DF603857-6782-431A-A635-6DA4A263606E}"/>
    <dgm:cxn modelId="{5EE7CEBE-637A-4053-8FAE-2CAB6CA7B951}" type="presOf" srcId="{AC6C420E-19EE-4448-8F41-822998876FED}" destId="{03EFD1F2-89DA-48F9-BC1A-8D80B5C7125F}" srcOrd="0" destOrd="0" presId="urn:microsoft.com/office/officeart/2005/8/layout/process1"/>
    <dgm:cxn modelId="{DC3CA8B8-3763-487D-85AF-CDC09F32ED68}" type="presParOf" srcId="{A0936EF6-33EB-4B2F-8D11-5CEFF4D33247}" destId="{A7A7ECE7-6270-49BA-85E7-C275CC88430E}" srcOrd="0" destOrd="0" presId="urn:microsoft.com/office/officeart/2005/8/layout/process1"/>
    <dgm:cxn modelId="{603FC4B9-8D4E-463F-BFB1-DF73D4437962}" type="presParOf" srcId="{A0936EF6-33EB-4B2F-8D11-5CEFF4D33247}" destId="{355D7E99-5D67-440C-AC89-209157F1189E}" srcOrd="1" destOrd="0" presId="urn:microsoft.com/office/officeart/2005/8/layout/process1"/>
    <dgm:cxn modelId="{E6A6CBB6-87D4-4A4A-812A-6AA1BEBC9D21}" type="presParOf" srcId="{355D7E99-5D67-440C-AC89-209157F1189E}" destId="{7088EA71-0E69-4F1F-981E-8492283F55A1}" srcOrd="0" destOrd="0" presId="urn:microsoft.com/office/officeart/2005/8/layout/process1"/>
    <dgm:cxn modelId="{0350C541-38FE-4889-8D81-C6381F79E74E}" type="presParOf" srcId="{A0936EF6-33EB-4B2F-8D11-5CEFF4D33247}" destId="{30226FBF-4EC6-4555-81FA-E684877F74D0}" srcOrd="2" destOrd="0" presId="urn:microsoft.com/office/officeart/2005/8/layout/process1"/>
    <dgm:cxn modelId="{D450F0C0-1D2D-4BB2-A74B-E58D6BC8A611}" type="presParOf" srcId="{A0936EF6-33EB-4B2F-8D11-5CEFF4D33247}" destId="{437DC796-111B-484D-9070-071C2F5DCF16}" srcOrd="3" destOrd="0" presId="urn:microsoft.com/office/officeart/2005/8/layout/process1"/>
    <dgm:cxn modelId="{E7935A65-A424-4087-A86D-000AEC246C05}" type="presParOf" srcId="{437DC796-111B-484D-9070-071C2F5DCF16}" destId="{6D71EA66-4C98-4123-8FE9-B271A22D4587}" srcOrd="0" destOrd="0" presId="urn:microsoft.com/office/officeart/2005/8/layout/process1"/>
    <dgm:cxn modelId="{EB2DE718-9CD0-4667-A056-7560CF557783}" type="presParOf" srcId="{A0936EF6-33EB-4B2F-8D11-5CEFF4D33247}" destId="{714DE1E1-3DFE-49F8-B9BD-03E035533611}" srcOrd="4" destOrd="0" presId="urn:microsoft.com/office/officeart/2005/8/layout/process1"/>
    <dgm:cxn modelId="{6ED07E10-247B-47AF-AFB5-3480DA30C073}" type="presParOf" srcId="{A0936EF6-33EB-4B2F-8D11-5CEFF4D33247}" destId="{F3537CB8-48BF-43CE-98B9-25018DF187C5}" srcOrd="5" destOrd="0" presId="urn:microsoft.com/office/officeart/2005/8/layout/process1"/>
    <dgm:cxn modelId="{AE926A20-E957-4F8B-A1BB-ADECCD8C0E14}" type="presParOf" srcId="{F3537CB8-48BF-43CE-98B9-25018DF187C5}" destId="{42E8AB16-0A1F-4671-9215-F078371F862F}" srcOrd="0" destOrd="0" presId="urn:microsoft.com/office/officeart/2005/8/layout/process1"/>
    <dgm:cxn modelId="{EA7A3CC0-2F42-48C4-884D-2074FE9B99A6}" type="presParOf" srcId="{A0936EF6-33EB-4B2F-8D11-5CEFF4D33247}" destId="{8DA9FD76-D3BD-4042-850F-A6C56C6BCC7B}" srcOrd="6" destOrd="0" presId="urn:microsoft.com/office/officeart/2005/8/layout/process1"/>
    <dgm:cxn modelId="{8782A1EB-5875-4FDC-9F3B-33B4C659C20A}" type="presParOf" srcId="{A0936EF6-33EB-4B2F-8D11-5CEFF4D33247}" destId="{03EFD1F2-89DA-48F9-BC1A-8D80B5C7125F}" srcOrd="7" destOrd="0" presId="urn:microsoft.com/office/officeart/2005/8/layout/process1"/>
    <dgm:cxn modelId="{53E650AB-7EDB-40EB-9156-629F4B0A4B53}" type="presParOf" srcId="{03EFD1F2-89DA-48F9-BC1A-8D80B5C7125F}" destId="{B4B644D6-5564-4C52-AA80-B6477A210ABA}" srcOrd="0" destOrd="0" presId="urn:microsoft.com/office/officeart/2005/8/layout/process1"/>
    <dgm:cxn modelId="{4871BE96-B90A-46B3-A256-30C46CA3F81E}" type="presParOf" srcId="{A0936EF6-33EB-4B2F-8D11-5CEFF4D33247}" destId="{6209AA51-E788-430B-8E38-E9D37F38BF44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A5D6215-8228-4C6A-97EE-D70D3B9EA39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F412D9-3403-44FF-8926-4413694C6E2D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Data collection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Individual tags,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3 species,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Multiple rivers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Multiple cohorts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C17DB294-9352-426E-AC2C-3E0CA6F445E9}" type="parTrans" cxnId="{B511E198-46DE-4531-B344-B0D5C2AE6DEF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353A8177-A610-453C-BE22-686CE6B5C070}" type="sibTrans" cxnId="{B511E198-46DE-4531-B344-B0D5C2AE6DEF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202FE8CB-0910-4407-89D9-0BF965F84200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Statistical models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Body growth, Survival, Movement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E0407534-05C5-48A9-AED4-D5278B585F27}" type="parTrans" cxnId="{091F644C-0388-4A2D-90B8-A3A50D943E53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6E8D2A9A-1534-46B9-8918-2EE763455AEE}" type="sibTrans" cxnId="{091F644C-0388-4A2D-90B8-A3A50D943E53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0B0005C2-AC4C-4252-A5AE-1B457B8D2A18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Simulation models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Predict population  size/persistence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A49A648A-0ED0-42AC-8597-ACB6D5A088AD}" type="parTrans" cxnId="{AE1E2451-2B0F-4033-9F2E-36B63338E7D4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AC6C420E-19EE-4448-8F41-822998876FED}" type="sibTrans" cxnId="{AE1E2451-2B0F-4033-9F2E-36B63338E7D4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91884536-1E81-4A4B-AB2C-C5F28E0789E6}">
      <dgm:prSet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Watershed-scale movement models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Genetics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Radio-tags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4D29A746-FE45-4A67-8E9C-598471CB1DB4}" type="parTrans" cxnId="{5B5EBC34-BC14-4718-A4D7-61BD4E4D178C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DF603857-6782-431A-A635-6DA4A263606E}" type="sibTrans" cxnId="{5B5EBC34-BC14-4718-A4D7-61BD4E4D178C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343E2071-F955-4596-8BBB-2DED6C2EEC0D}">
      <dgm:prSet custT="1"/>
      <dgm:spPr/>
      <dgm:t>
        <a:bodyPr/>
        <a:lstStyle/>
        <a:p>
          <a:r>
            <a:rPr lang="en-US" sz="1800" u="sng" dirty="0" smtClean="0">
              <a:solidFill>
                <a:schemeClr val="tx2">
                  <a:lumMod val="75000"/>
                </a:schemeClr>
              </a:solidFill>
            </a:rPr>
            <a:t>Decision support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Apply models to management ?s</a:t>
          </a:r>
        </a:p>
        <a:p>
          <a:endParaRPr lang="en-US" sz="1400" dirty="0" smtClean="0">
            <a:solidFill>
              <a:schemeClr val="tx2">
                <a:lumMod val="75000"/>
              </a:schemeClr>
            </a:solidFill>
          </a:endParaRP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Working groups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Web page</a:t>
          </a:r>
        </a:p>
      </dgm:t>
    </dgm:pt>
    <dgm:pt modelId="{7650AC37-C1F0-4F2D-BBB6-DC83A51E2DA0}" type="parTrans" cxnId="{502B3722-355A-4D5D-8A35-90344BF987CC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53CCA58C-6F95-44B0-870A-A13AC1AE9010}" type="sibTrans" cxnId="{502B3722-355A-4D5D-8A35-90344BF987CC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A0936EF6-33EB-4B2F-8D11-5CEFF4D33247}" type="pres">
      <dgm:prSet presAssocID="{DA5D6215-8228-4C6A-97EE-D70D3B9EA39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A7ECE7-6270-49BA-85E7-C275CC88430E}" type="pres">
      <dgm:prSet presAssocID="{97F412D9-3403-44FF-8926-4413694C6E2D}" presName="node" presStyleLbl="node1" presStyleIdx="0" presStyleCnt="5" custLinFactX="20235" custLinFactNeighborX="100000" custLinFactNeighborY="-5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5D7E99-5D67-440C-AC89-209157F1189E}" type="pres">
      <dgm:prSet presAssocID="{353A8177-A610-453C-BE22-686CE6B5C070}" presName="sibTrans" presStyleLbl="sibTrans2D1" presStyleIdx="0" presStyleCnt="4"/>
      <dgm:spPr/>
      <dgm:t>
        <a:bodyPr/>
        <a:lstStyle/>
        <a:p>
          <a:endParaRPr lang="en-US"/>
        </a:p>
      </dgm:t>
    </dgm:pt>
    <dgm:pt modelId="{7088EA71-0E69-4F1F-981E-8492283F55A1}" type="pres">
      <dgm:prSet presAssocID="{353A8177-A610-453C-BE22-686CE6B5C070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0226FBF-4EC6-4555-81FA-E684877F74D0}" type="pres">
      <dgm:prSet presAssocID="{202FE8CB-0910-4407-89D9-0BF965F84200}" presName="node" presStyleLbl="node1" presStyleIdx="1" presStyleCnt="5" custLinFactX="68214" custLinFactNeighborX="100000" custLinFactNeighborY="-5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7DC796-111B-484D-9070-071C2F5DCF16}" type="pres">
      <dgm:prSet presAssocID="{6E8D2A9A-1534-46B9-8918-2EE763455AEE}" presName="sibTrans" presStyleLbl="sibTrans2D1" presStyleIdx="1" presStyleCnt="4" custAng="18964852" custLinFactY="-105436" custLinFactNeighborY="-200000"/>
      <dgm:spPr/>
      <dgm:t>
        <a:bodyPr/>
        <a:lstStyle/>
        <a:p>
          <a:endParaRPr lang="en-US"/>
        </a:p>
      </dgm:t>
    </dgm:pt>
    <dgm:pt modelId="{6D71EA66-4C98-4123-8FE9-B271A22D4587}" type="pres">
      <dgm:prSet presAssocID="{6E8D2A9A-1534-46B9-8918-2EE763455AE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714DE1E1-3DFE-49F8-B9BD-03E035533611}" type="pres">
      <dgm:prSet presAssocID="{91884536-1E81-4A4B-AB2C-C5F28E0789E6}" presName="node" presStyleLbl="node1" presStyleIdx="2" presStyleCnt="5" custLinFactX="98002" custLinFactY="9681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537CB8-48BF-43CE-98B9-25018DF187C5}" type="pres">
      <dgm:prSet presAssocID="{DF603857-6782-431A-A635-6DA4A263606E}" presName="sibTrans" presStyleLbl="sibTrans2D1" presStyleIdx="2" presStyleCnt="4"/>
      <dgm:spPr/>
      <dgm:t>
        <a:bodyPr/>
        <a:lstStyle/>
        <a:p>
          <a:endParaRPr lang="en-US"/>
        </a:p>
      </dgm:t>
    </dgm:pt>
    <dgm:pt modelId="{42E8AB16-0A1F-4671-9215-F078371F862F}" type="pres">
      <dgm:prSet presAssocID="{DF603857-6782-431A-A635-6DA4A263606E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8DA9FD76-D3BD-4042-850F-A6C56C6BCC7B}" type="pres">
      <dgm:prSet presAssocID="{0B0005C2-AC4C-4252-A5AE-1B457B8D2A18}" presName="node" presStyleLbl="node1" presStyleIdx="3" presStyleCnt="5" custScaleX="108597" custLinFactNeighborX="-201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EFD1F2-89DA-48F9-BC1A-8D80B5C7125F}" type="pres">
      <dgm:prSet presAssocID="{AC6C420E-19EE-4448-8F41-822998876FED}" presName="sibTrans" presStyleLbl="sibTrans2D1" presStyleIdx="3" presStyleCnt="4"/>
      <dgm:spPr/>
      <dgm:t>
        <a:bodyPr/>
        <a:lstStyle/>
        <a:p>
          <a:endParaRPr lang="en-US"/>
        </a:p>
      </dgm:t>
    </dgm:pt>
    <dgm:pt modelId="{B4B644D6-5564-4C52-AA80-B6477A210ABA}" type="pres">
      <dgm:prSet presAssocID="{AC6C420E-19EE-4448-8F41-822998876FED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6209AA51-E788-430B-8E38-E9D37F38BF44}" type="pres">
      <dgm:prSet presAssocID="{343E2071-F955-4596-8BBB-2DED6C2EEC0D}" presName="node" presStyleLbl="node1" presStyleIdx="4" presStyleCnt="5" custScaleX="146130" custScaleY="126453" custLinFactNeighborX="-9170" custLinFactNeighborY="-7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889692-6C07-450E-8299-5BE187DA338A}" type="presOf" srcId="{AC6C420E-19EE-4448-8F41-822998876FED}" destId="{B4B644D6-5564-4C52-AA80-B6477A210ABA}" srcOrd="1" destOrd="0" presId="urn:microsoft.com/office/officeart/2005/8/layout/process1"/>
    <dgm:cxn modelId="{72ED067E-CDC9-4E86-BBDF-9F50A48B9D45}" type="presOf" srcId="{DF603857-6782-431A-A635-6DA4A263606E}" destId="{F3537CB8-48BF-43CE-98B9-25018DF187C5}" srcOrd="0" destOrd="0" presId="urn:microsoft.com/office/officeart/2005/8/layout/process1"/>
    <dgm:cxn modelId="{586745C3-F14A-44EB-8091-5442F4C930C0}" type="presOf" srcId="{6E8D2A9A-1534-46B9-8918-2EE763455AEE}" destId="{437DC796-111B-484D-9070-071C2F5DCF16}" srcOrd="0" destOrd="0" presId="urn:microsoft.com/office/officeart/2005/8/layout/process1"/>
    <dgm:cxn modelId="{B6F0715A-48C4-4C51-AB16-091CEC28799A}" type="presOf" srcId="{202FE8CB-0910-4407-89D9-0BF965F84200}" destId="{30226FBF-4EC6-4555-81FA-E684877F74D0}" srcOrd="0" destOrd="0" presId="urn:microsoft.com/office/officeart/2005/8/layout/process1"/>
    <dgm:cxn modelId="{C9BA0B62-23B8-49AD-93DD-FD6C18B0B6D1}" type="presOf" srcId="{AC6C420E-19EE-4448-8F41-822998876FED}" destId="{03EFD1F2-89DA-48F9-BC1A-8D80B5C7125F}" srcOrd="0" destOrd="0" presId="urn:microsoft.com/office/officeart/2005/8/layout/process1"/>
    <dgm:cxn modelId="{14B31E92-3145-4114-97CF-01C530C89A2B}" type="presOf" srcId="{91884536-1E81-4A4B-AB2C-C5F28E0789E6}" destId="{714DE1E1-3DFE-49F8-B9BD-03E035533611}" srcOrd="0" destOrd="0" presId="urn:microsoft.com/office/officeart/2005/8/layout/process1"/>
    <dgm:cxn modelId="{1C25A404-704F-49E4-972B-79F81F5CD986}" type="presOf" srcId="{0B0005C2-AC4C-4252-A5AE-1B457B8D2A18}" destId="{8DA9FD76-D3BD-4042-850F-A6C56C6BCC7B}" srcOrd="0" destOrd="0" presId="urn:microsoft.com/office/officeart/2005/8/layout/process1"/>
    <dgm:cxn modelId="{502B3722-355A-4D5D-8A35-90344BF987CC}" srcId="{DA5D6215-8228-4C6A-97EE-D70D3B9EA398}" destId="{343E2071-F955-4596-8BBB-2DED6C2EEC0D}" srcOrd="4" destOrd="0" parTransId="{7650AC37-C1F0-4F2D-BBB6-DC83A51E2DA0}" sibTransId="{53CCA58C-6F95-44B0-870A-A13AC1AE9010}"/>
    <dgm:cxn modelId="{091F644C-0388-4A2D-90B8-A3A50D943E53}" srcId="{DA5D6215-8228-4C6A-97EE-D70D3B9EA398}" destId="{202FE8CB-0910-4407-89D9-0BF965F84200}" srcOrd="1" destOrd="0" parTransId="{E0407534-05C5-48A9-AED4-D5278B585F27}" sibTransId="{6E8D2A9A-1534-46B9-8918-2EE763455AEE}"/>
    <dgm:cxn modelId="{D200FCA6-3C65-4C03-8DE4-B88003993479}" type="presOf" srcId="{6E8D2A9A-1534-46B9-8918-2EE763455AEE}" destId="{6D71EA66-4C98-4123-8FE9-B271A22D4587}" srcOrd="1" destOrd="0" presId="urn:microsoft.com/office/officeart/2005/8/layout/process1"/>
    <dgm:cxn modelId="{9D887FBB-EF1E-48C3-8E12-532E16BE5683}" type="presOf" srcId="{353A8177-A610-453C-BE22-686CE6B5C070}" destId="{355D7E99-5D67-440C-AC89-209157F1189E}" srcOrd="0" destOrd="0" presId="urn:microsoft.com/office/officeart/2005/8/layout/process1"/>
    <dgm:cxn modelId="{F6344A43-5A3B-427C-B57B-A75AF3FDF27D}" type="presOf" srcId="{97F412D9-3403-44FF-8926-4413694C6E2D}" destId="{A7A7ECE7-6270-49BA-85E7-C275CC88430E}" srcOrd="0" destOrd="0" presId="urn:microsoft.com/office/officeart/2005/8/layout/process1"/>
    <dgm:cxn modelId="{2BEBB9E0-E348-4550-A08A-58ADEF2B60E0}" type="presOf" srcId="{DA5D6215-8228-4C6A-97EE-D70D3B9EA398}" destId="{A0936EF6-33EB-4B2F-8D11-5CEFF4D33247}" srcOrd="0" destOrd="0" presId="urn:microsoft.com/office/officeart/2005/8/layout/process1"/>
    <dgm:cxn modelId="{B511E198-46DE-4531-B344-B0D5C2AE6DEF}" srcId="{DA5D6215-8228-4C6A-97EE-D70D3B9EA398}" destId="{97F412D9-3403-44FF-8926-4413694C6E2D}" srcOrd="0" destOrd="0" parTransId="{C17DB294-9352-426E-AC2C-3E0CA6F445E9}" sibTransId="{353A8177-A610-453C-BE22-686CE6B5C070}"/>
    <dgm:cxn modelId="{2043AD6F-EFA9-4605-923E-7DC3DF61970A}" type="presOf" srcId="{353A8177-A610-453C-BE22-686CE6B5C070}" destId="{7088EA71-0E69-4F1F-981E-8492283F55A1}" srcOrd="1" destOrd="0" presId="urn:microsoft.com/office/officeart/2005/8/layout/process1"/>
    <dgm:cxn modelId="{DAC561E5-B5AF-406D-B0A7-CDFB4FFD5D89}" type="presOf" srcId="{DF603857-6782-431A-A635-6DA4A263606E}" destId="{42E8AB16-0A1F-4671-9215-F078371F862F}" srcOrd="1" destOrd="0" presId="urn:microsoft.com/office/officeart/2005/8/layout/process1"/>
    <dgm:cxn modelId="{CFDDC951-33E8-46B3-B1BA-CD4EBA871BF2}" type="presOf" srcId="{343E2071-F955-4596-8BBB-2DED6C2EEC0D}" destId="{6209AA51-E788-430B-8E38-E9D37F38BF44}" srcOrd="0" destOrd="0" presId="urn:microsoft.com/office/officeart/2005/8/layout/process1"/>
    <dgm:cxn modelId="{AE1E2451-2B0F-4033-9F2E-36B63338E7D4}" srcId="{DA5D6215-8228-4C6A-97EE-D70D3B9EA398}" destId="{0B0005C2-AC4C-4252-A5AE-1B457B8D2A18}" srcOrd="3" destOrd="0" parTransId="{A49A648A-0ED0-42AC-8597-ACB6D5A088AD}" sibTransId="{AC6C420E-19EE-4448-8F41-822998876FED}"/>
    <dgm:cxn modelId="{5B5EBC34-BC14-4718-A4D7-61BD4E4D178C}" srcId="{DA5D6215-8228-4C6A-97EE-D70D3B9EA398}" destId="{91884536-1E81-4A4B-AB2C-C5F28E0789E6}" srcOrd="2" destOrd="0" parTransId="{4D29A746-FE45-4A67-8E9C-598471CB1DB4}" sibTransId="{DF603857-6782-431A-A635-6DA4A263606E}"/>
    <dgm:cxn modelId="{112BFA9F-1A4F-4C2F-83D1-0D27E631CED7}" type="presParOf" srcId="{A0936EF6-33EB-4B2F-8D11-5CEFF4D33247}" destId="{A7A7ECE7-6270-49BA-85E7-C275CC88430E}" srcOrd="0" destOrd="0" presId="urn:microsoft.com/office/officeart/2005/8/layout/process1"/>
    <dgm:cxn modelId="{43244373-8648-42A0-B93D-A09B78385D8A}" type="presParOf" srcId="{A0936EF6-33EB-4B2F-8D11-5CEFF4D33247}" destId="{355D7E99-5D67-440C-AC89-209157F1189E}" srcOrd="1" destOrd="0" presId="urn:microsoft.com/office/officeart/2005/8/layout/process1"/>
    <dgm:cxn modelId="{10279EDD-1075-4ADF-9CB9-9BFD66CC9419}" type="presParOf" srcId="{355D7E99-5D67-440C-AC89-209157F1189E}" destId="{7088EA71-0E69-4F1F-981E-8492283F55A1}" srcOrd="0" destOrd="0" presId="urn:microsoft.com/office/officeart/2005/8/layout/process1"/>
    <dgm:cxn modelId="{74E4F5DF-BD78-4B97-B579-C3038B5DA6B1}" type="presParOf" srcId="{A0936EF6-33EB-4B2F-8D11-5CEFF4D33247}" destId="{30226FBF-4EC6-4555-81FA-E684877F74D0}" srcOrd="2" destOrd="0" presId="urn:microsoft.com/office/officeart/2005/8/layout/process1"/>
    <dgm:cxn modelId="{98EBB018-5F31-4646-B4B6-B5EEAE2AA2FC}" type="presParOf" srcId="{A0936EF6-33EB-4B2F-8D11-5CEFF4D33247}" destId="{437DC796-111B-484D-9070-071C2F5DCF16}" srcOrd="3" destOrd="0" presId="urn:microsoft.com/office/officeart/2005/8/layout/process1"/>
    <dgm:cxn modelId="{88BDFCBA-B423-4434-BA98-47A3E264E066}" type="presParOf" srcId="{437DC796-111B-484D-9070-071C2F5DCF16}" destId="{6D71EA66-4C98-4123-8FE9-B271A22D4587}" srcOrd="0" destOrd="0" presId="urn:microsoft.com/office/officeart/2005/8/layout/process1"/>
    <dgm:cxn modelId="{30CBD499-FA9B-4C9E-90BE-1445D9CD2A0D}" type="presParOf" srcId="{A0936EF6-33EB-4B2F-8D11-5CEFF4D33247}" destId="{714DE1E1-3DFE-49F8-B9BD-03E035533611}" srcOrd="4" destOrd="0" presId="urn:microsoft.com/office/officeart/2005/8/layout/process1"/>
    <dgm:cxn modelId="{88C60964-2BD6-4227-BA85-4410B393B115}" type="presParOf" srcId="{A0936EF6-33EB-4B2F-8D11-5CEFF4D33247}" destId="{F3537CB8-48BF-43CE-98B9-25018DF187C5}" srcOrd="5" destOrd="0" presId="urn:microsoft.com/office/officeart/2005/8/layout/process1"/>
    <dgm:cxn modelId="{B38CA879-90F5-4C86-8F3E-F856DE8CFCEF}" type="presParOf" srcId="{F3537CB8-48BF-43CE-98B9-25018DF187C5}" destId="{42E8AB16-0A1F-4671-9215-F078371F862F}" srcOrd="0" destOrd="0" presId="urn:microsoft.com/office/officeart/2005/8/layout/process1"/>
    <dgm:cxn modelId="{6A536D6A-DAF0-4D3E-B1B5-4D2156B60D7A}" type="presParOf" srcId="{A0936EF6-33EB-4B2F-8D11-5CEFF4D33247}" destId="{8DA9FD76-D3BD-4042-850F-A6C56C6BCC7B}" srcOrd="6" destOrd="0" presId="urn:microsoft.com/office/officeart/2005/8/layout/process1"/>
    <dgm:cxn modelId="{AADC227D-3F59-4C33-8D5A-5384DAD1FB20}" type="presParOf" srcId="{A0936EF6-33EB-4B2F-8D11-5CEFF4D33247}" destId="{03EFD1F2-89DA-48F9-BC1A-8D80B5C7125F}" srcOrd="7" destOrd="0" presId="urn:microsoft.com/office/officeart/2005/8/layout/process1"/>
    <dgm:cxn modelId="{440FB0D9-75D1-4197-883D-6548A5344CFF}" type="presParOf" srcId="{03EFD1F2-89DA-48F9-BC1A-8D80B5C7125F}" destId="{B4B644D6-5564-4C52-AA80-B6477A210ABA}" srcOrd="0" destOrd="0" presId="urn:microsoft.com/office/officeart/2005/8/layout/process1"/>
    <dgm:cxn modelId="{ED34BA0D-EE46-4128-9A38-854A0574E7CD}" type="presParOf" srcId="{A0936EF6-33EB-4B2F-8D11-5CEFF4D33247}" destId="{6209AA51-E788-430B-8E38-E9D37F38BF44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A5D6215-8228-4C6A-97EE-D70D3B9EA39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F412D9-3403-44FF-8926-4413694C6E2D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Data collection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Individual tags,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3 species,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Multiple rivers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Multiple cohorts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C17DB294-9352-426E-AC2C-3E0CA6F445E9}" type="parTrans" cxnId="{B511E198-46DE-4531-B344-B0D5C2AE6DEF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353A8177-A610-453C-BE22-686CE6B5C070}" type="sibTrans" cxnId="{B511E198-46DE-4531-B344-B0D5C2AE6DEF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202FE8CB-0910-4407-89D9-0BF965F84200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Statistical models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Body growth, Survival, Movement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E0407534-05C5-48A9-AED4-D5278B585F27}" type="parTrans" cxnId="{091F644C-0388-4A2D-90B8-A3A50D943E53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6E8D2A9A-1534-46B9-8918-2EE763455AEE}" type="sibTrans" cxnId="{091F644C-0388-4A2D-90B8-A3A50D943E53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0B0005C2-AC4C-4252-A5AE-1B457B8D2A18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Simulation models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Predict population  size/persistence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A49A648A-0ED0-42AC-8597-ACB6D5A088AD}" type="parTrans" cxnId="{AE1E2451-2B0F-4033-9F2E-36B63338E7D4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AC6C420E-19EE-4448-8F41-822998876FED}" type="sibTrans" cxnId="{AE1E2451-2B0F-4033-9F2E-36B63338E7D4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91884536-1E81-4A4B-AB2C-C5F28E0789E6}">
      <dgm:prSet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Watershed-scale movement models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Genetics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Radio-tags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4D29A746-FE45-4A67-8E9C-598471CB1DB4}" type="parTrans" cxnId="{5B5EBC34-BC14-4718-A4D7-61BD4E4D178C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DF603857-6782-431A-A635-6DA4A263606E}" type="sibTrans" cxnId="{5B5EBC34-BC14-4718-A4D7-61BD4E4D178C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343E2071-F955-4596-8BBB-2DED6C2EEC0D}">
      <dgm:prSet custT="1"/>
      <dgm:spPr/>
      <dgm:t>
        <a:bodyPr/>
        <a:lstStyle/>
        <a:p>
          <a:r>
            <a:rPr lang="en-US" sz="1800" u="sng" dirty="0" smtClean="0">
              <a:solidFill>
                <a:schemeClr val="tx2">
                  <a:lumMod val="75000"/>
                </a:schemeClr>
              </a:solidFill>
            </a:rPr>
            <a:t>Decision support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Apply models to management ?s</a:t>
          </a:r>
        </a:p>
        <a:p>
          <a:endParaRPr lang="en-US" sz="1400" dirty="0" smtClean="0">
            <a:solidFill>
              <a:schemeClr val="tx2">
                <a:lumMod val="75000"/>
              </a:schemeClr>
            </a:solidFill>
          </a:endParaRP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Working groups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Web page</a:t>
          </a:r>
        </a:p>
      </dgm:t>
    </dgm:pt>
    <dgm:pt modelId="{7650AC37-C1F0-4F2D-BBB6-DC83A51E2DA0}" type="parTrans" cxnId="{502B3722-355A-4D5D-8A35-90344BF987CC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53CCA58C-6F95-44B0-870A-A13AC1AE9010}" type="sibTrans" cxnId="{502B3722-355A-4D5D-8A35-90344BF987CC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A0936EF6-33EB-4B2F-8D11-5CEFF4D33247}" type="pres">
      <dgm:prSet presAssocID="{DA5D6215-8228-4C6A-97EE-D70D3B9EA39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A7ECE7-6270-49BA-85E7-C275CC88430E}" type="pres">
      <dgm:prSet presAssocID="{97F412D9-3403-44FF-8926-4413694C6E2D}" presName="node" presStyleLbl="node1" presStyleIdx="0" presStyleCnt="5" custLinFactX="20235" custLinFactNeighborX="100000" custLinFactNeighborY="-5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5D7E99-5D67-440C-AC89-209157F1189E}" type="pres">
      <dgm:prSet presAssocID="{353A8177-A610-453C-BE22-686CE6B5C070}" presName="sibTrans" presStyleLbl="sibTrans2D1" presStyleIdx="0" presStyleCnt="4"/>
      <dgm:spPr/>
      <dgm:t>
        <a:bodyPr/>
        <a:lstStyle/>
        <a:p>
          <a:endParaRPr lang="en-US"/>
        </a:p>
      </dgm:t>
    </dgm:pt>
    <dgm:pt modelId="{7088EA71-0E69-4F1F-981E-8492283F55A1}" type="pres">
      <dgm:prSet presAssocID="{353A8177-A610-453C-BE22-686CE6B5C070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0226FBF-4EC6-4555-81FA-E684877F74D0}" type="pres">
      <dgm:prSet presAssocID="{202FE8CB-0910-4407-89D9-0BF965F84200}" presName="node" presStyleLbl="node1" presStyleIdx="1" presStyleCnt="5" custLinFactX="68214" custLinFactNeighborX="100000" custLinFactNeighborY="-5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7DC796-111B-484D-9070-071C2F5DCF16}" type="pres">
      <dgm:prSet presAssocID="{6E8D2A9A-1534-46B9-8918-2EE763455AEE}" presName="sibTrans" presStyleLbl="sibTrans2D1" presStyleIdx="1" presStyleCnt="4" custAng="18964852" custLinFactY="-105436" custLinFactNeighborY="-200000"/>
      <dgm:spPr/>
      <dgm:t>
        <a:bodyPr/>
        <a:lstStyle/>
        <a:p>
          <a:endParaRPr lang="en-US"/>
        </a:p>
      </dgm:t>
    </dgm:pt>
    <dgm:pt modelId="{6D71EA66-4C98-4123-8FE9-B271A22D4587}" type="pres">
      <dgm:prSet presAssocID="{6E8D2A9A-1534-46B9-8918-2EE763455AE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714DE1E1-3DFE-49F8-B9BD-03E035533611}" type="pres">
      <dgm:prSet presAssocID="{91884536-1E81-4A4B-AB2C-C5F28E0789E6}" presName="node" presStyleLbl="node1" presStyleIdx="2" presStyleCnt="5" custLinFactX="98002" custLinFactY="9681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537CB8-48BF-43CE-98B9-25018DF187C5}" type="pres">
      <dgm:prSet presAssocID="{DF603857-6782-431A-A635-6DA4A263606E}" presName="sibTrans" presStyleLbl="sibTrans2D1" presStyleIdx="2" presStyleCnt="4"/>
      <dgm:spPr/>
      <dgm:t>
        <a:bodyPr/>
        <a:lstStyle/>
        <a:p>
          <a:endParaRPr lang="en-US"/>
        </a:p>
      </dgm:t>
    </dgm:pt>
    <dgm:pt modelId="{42E8AB16-0A1F-4671-9215-F078371F862F}" type="pres">
      <dgm:prSet presAssocID="{DF603857-6782-431A-A635-6DA4A263606E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8DA9FD76-D3BD-4042-850F-A6C56C6BCC7B}" type="pres">
      <dgm:prSet presAssocID="{0B0005C2-AC4C-4252-A5AE-1B457B8D2A18}" presName="node" presStyleLbl="node1" presStyleIdx="3" presStyleCnt="5" custScaleX="108597" custLinFactNeighborX="-201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EFD1F2-89DA-48F9-BC1A-8D80B5C7125F}" type="pres">
      <dgm:prSet presAssocID="{AC6C420E-19EE-4448-8F41-822998876FED}" presName="sibTrans" presStyleLbl="sibTrans2D1" presStyleIdx="3" presStyleCnt="4"/>
      <dgm:spPr/>
      <dgm:t>
        <a:bodyPr/>
        <a:lstStyle/>
        <a:p>
          <a:endParaRPr lang="en-US"/>
        </a:p>
      </dgm:t>
    </dgm:pt>
    <dgm:pt modelId="{B4B644D6-5564-4C52-AA80-B6477A210ABA}" type="pres">
      <dgm:prSet presAssocID="{AC6C420E-19EE-4448-8F41-822998876FED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6209AA51-E788-430B-8E38-E9D37F38BF44}" type="pres">
      <dgm:prSet presAssocID="{343E2071-F955-4596-8BBB-2DED6C2EEC0D}" presName="node" presStyleLbl="node1" presStyleIdx="4" presStyleCnt="5" custScaleX="146130" custScaleY="126453" custLinFactNeighborX="-9170" custLinFactNeighborY="-7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208322-363E-4943-B3FA-4341180D8166}" type="presOf" srcId="{91884536-1E81-4A4B-AB2C-C5F28E0789E6}" destId="{714DE1E1-3DFE-49F8-B9BD-03E035533611}" srcOrd="0" destOrd="0" presId="urn:microsoft.com/office/officeart/2005/8/layout/process1"/>
    <dgm:cxn modelId="{93084449-F858-45F6-B6B2-8613194BC3AA}" type="presOf" srcId="{6E8D2A9A-1534-46B9-8918-2EE763455AEE}" destId="{6D71EA66-4C98-4123-8FE9-B271A22D4587}" srcOrd="1" destOrd="0" presId="urn:microsoft.com/office/officeart/2005/8/layout/process1"/>
    <dgm:cxn modelId="{5E9BABEE-6AAB-4BBE-9B8A-8FC624C814F3}" type="presOf" srcId="{0B0005C2-AC4C-4252-A5AE-1B457B8D2A18}" destId="{8DA9FD76-D3BD-4042-850F-A6C56C6BCC7B}" srcOrd="0" destOrd="0" presId="urn:microsoft.com/office/officeart/2005/8/layout/process1"/>
    <dgm:cxn modelId="{502B3722-355A-4D5D-8A35-90344BF987CC}" srcId="{DA5D6215-8228-4C6A-97EE-D70D3B9EA398}" destId="{343E2071-F955-4596-8BBB-2DED6C2EEC0D}" srcOrd="4" destOrd="0" parTransId="{7650AC37-C1F0-4F2D-BBB6-DC83A51E2DA0}" sibTransId="{53CCA58C-6F95-44B0-870A-A13AC1AE9010}"/>
    <dgm:cxn modelId="{091F644C-0388-4A2D-90B8-A3A50D943E53}" srcId="{DA5D6215-8228-4C6A-97EE-D70D3B9EA398}" destId="{202FE8CB-0910-4407-89D9-0BF965F84200}" srcOrd="1" destOrd="0" parTransId="{E0407534-05C5-48A9-AED4-D5278B585F27}" sibTransId="{6E8D2A9A-1534-46B9-8918-2EE763455AEE}"/>
    <dgm:cxn modelId="{076675DD-ABB9-4B23-A83C-34289EF4B60E}" type="presOf" srcId="{202FE8CB-0910-4407-89D9-0BF965F84200}" destId="{30226FBF-4EC6-4555-81FA-E684877F74D0}" srcOrd="0" destOrd="0" presId="urn:microsoft.com/office/officeart/2005/8/layout/process1"/>
    <dgm:cxn modelId="{3807B538-BBAB-4950-A90F-188CBF0137E3}" type="presOf" srcId="{AC6C420E-19EE-4448-8F41-822998876FED}" destId="{03EFD1F2-89DA-48F9-BC1A-8D80B5C7125F}" srcOrd="0" destOrd="0" presId="urn:microsoft.com/office/officeart/2005/8/layout/process1"/>
    <dgm:cxn modelId="{6CAB21AE-29D4-4ABF-8177-D1543A8914FF}" type="presOf" srcId="{343E2071-F955-4596-8BBB-2DED6C2EEC0D}" destId="{6209AA51-E788-430B-8E38-E9D37F38BF44}" srcOrd="0" destOrd="0" presId="urn:microsoft.com/office/officeart/2005/8/layout/process1"/>
    <dgm:cxn modelId="{DB962E2A-D982-46C1-B627-51573D8ACADC}" type="presOf" srcId="{97F412D9-3403-44FF-8926-4413694C6E2D}" destId="{A7A7ECE7-6270-49BA-85E7-C275CC88430E}" srcOrd="0" destOrd="0" presId="urn:microsoft.com/office/officeart/2005/8/layout/process1"/>
    <dgm:cxn modelId="{53A376F0-6D51-4968-89F3-CDA6D54845E9}" type="presOf" srcId="{DA5D6215-8228-4C6A-97EE-D70D3B9EA398}" destId="{A0936EF6-33EB-4B2F-8D11-5CEFF4D33247}" srcOrd="0" destOrd="0" presId="urn:microsoft.com/office/officeart/2005/8/layout/process1"/>
    <dgm:cxn modelId="{99F0661A-0999-4F99-80D2-3201A8A23658}" type="presOf" srcId="{353A8177-A610-453C-BE22-686CE6B5C070}" destId="{355D7E99-5D67-440C-AC89-209157F1189E}" srcOrd="0" destOrd="0" presId="urn:microsoft.com/office/officeart/2005/8/layout/process1"/>
    <dgm:cxn modelId="{890B525E-5609-4AEA-B93F-C2191F67C496}" type="presOf" srcId="{DF603857-6782-431A-A635-6DA4A263606E}" destId="{42E8AB16-0A1F-4671-9215-F078371F862F}" srcOrd="1" destOrd="0" presId="urn:microsoft.com/office/officeart/2005/8/layout/process1"/>
    <dgm:cxn modelId="{7644B687-949D-4EE7-9F5A-10F37D2535B8}" type="presOf" srcId="{AC6C420E-19EE-4448-8F41-822998876FED}" destId="{B4B644D6-5564-4C52-AA80-B6477A210ABA}" srcOrd="1" destOrd="0" presId="urn:microsoft.com/office/officeart/2005/8/layout/process1"/>
    <dgm:cxn modelId="{B511E198-46DE-4531-B344-B0D5C2AE6DEF}" srcId="{DA5D6215-8228-4C6A-97EE-D70D3B9EA398}" destId="{97F412D9-3403-44FF-8926-4413694C6E2D}" srcOrd="0" destOrd="0" parTransId="{C17DB294-9352-426E-AC2C-3E0CA6F445E9}" sibTransId="{353A8177-A610-453C-BE22-686CE6B5C070}"/>
    <dgm:cxn modelId="{5229729F-9EE8-40E5-8E67-8670685D306A}" type="presOf" srcId="{DF603857-6782-431A-A635-6DA4A263606E}" destId="{F3537CB8-48BF-43CE-98B9-25018DF187C5}" srcOrd="0" destOrd="0" presId="urn:microsoft.com/office/officeart/2005/8/layout/process1"/>
    <dgm:cxn modelId="{42C8CE50-5FCA-400A-829F-954ABEB6FB96}" type="presOf" srcId="{6E8D2A9A-1534-46B9-8918-2EE763455AEE}" destId="{437DC796-111B-484D-9070-071C2F5DCF16}" srcOrd="0" destOrd="0" presId="urn:microsoft.com/office/officeart/2005/8/layout/process1"/>
    <dgm:cxn modelId="{AE1E2451-2B0F-4033-9F2E-36B63338E7D4}" srcId="{DA5D6215-8228-4C6A-97EE-D70D3B9EA398}" destId="{0B0005C2-AC4C-4252-A5AE-1B457B8D2A18}" srcOrd="3" destOrd="0" parTransId="{A49A648A-0ED0-42AC-8597-ACB6D5A088AD}" sibTransId="{AC6C420E-19EE-4448-8F41-822998876FED}"/>
    <dgm:cxn modelId="{5B5EBC34-BC14-4718-A4D7-61BD4E4D178C}" srcId="{DA5D6215-8228-4C6A-97EE-D70D3B9EA398}" destId="{91884536-1E81-4A4B-AB2C-C5F28E0789E6}" srcOrd="2" destOrd="0" parTransId="{4D29A746-FE45-4A67-8E9C-598471CB1DB4}" sibTransId="{DF603857-6782-431A-A635-6DA4A263606E}"/>
    <dgm:cxn modelId="{0F204158-EBC3-4E8A-9FEC-3FCFC5E141DB}" type="presOf" srcId="{353A8177-A610-453C-BE22-686CE6B5C070}" destId="{7088EA71-0E69-4F1F-981E-8492283F55A1}" srcOrd="1" destOrd="0" presId="urn:microsoft.com/office/officeart/2005/8/layout/process1"/>
    <dgm:cxn modelId="{D3FE0D7E-0D94-4A49-A31F-E402463A4EBC}" type="presParOf" srcId="{A0936EF6-33EB-4B2F-8D11-5CEFF4D33247}" destId="{A7A7ECE7-6270-49BA-85E7-C275CC88430E}" srcOrd="0" destOrd="0" presId="urn:microsoft.com/office/officeart/2005/8/layout/process1"/>
    <dgm:cxn modelId="{913A4137-4100-4FC9-899C-0102B2510B83}" type="presParOf" srcId="{A0936EF6-33EB-4B2F-8D11-5CEFF4D33247}" destId="{355D7E99-5D67-440C-AC89-209157F1189E}" srcOrd="1" destOrd="0" presId="urn:microsoft.com/office/officeart/2005/8/layout/process1"/>
    <dgm:cxn modelId="{125043E2-49EE-4D78-866F-46AA9267A19A}" type="presParOf" srcId="{355D7E99-5D67-440C-AC89-209157F1189E}" destId="{7088EA71-0E69-4F1F-981E-8492283F55A1}" srcOrd="0" destOrd="0" presId="urn:microsoft.com/office/officeart/2005/8/layout/process1"/>
    <dgm:cxn modelId="{0DA4BE9D-D174-49A0-AFAE-CD3D213A465A}" type="presParOf" srcId="{A0936EF6-33EB-4B2F-8D11-5CEFF4D33247}" destId="{30226FBF-4EC6-4555-81FA-E684877F74D0}" srcOrd="2" destOrd="0" presId="urn:microsoft.com/office/officeart/2005/8/layout/process1"/>
    <dgm:cxn modelId="{F91979C7-FD80-4F68-BFCB-5B13638F1735}" type="presParOf" srcId="{A0936EF6-33EB-4B2F-8D11-5CEFF4D33247}" destId="{437DC796-111B-484D-9070-071C2F5DCF16}" srcOrd="3" destOrd="0" presId="urn:microsoft.com/office/officeart/2005/8/layout/process1"/>
    <dgm:cxn modelId="{98BB776D-E7EB-46A8-BA02-1F1D475C4CEB}" type="presParOf" srcId="{437DC796-111B-484D-9070-071C2F5DCF16}" destId="{6D71EA66-4C98-4123-8FE9-B271A22D4587}" srcOrd="0" destOrd="0" presId="urn:microsoft.com/office/officeart/2005/8/layout/process1"/>
    <dgm:cxn modelId="{2A096717-AE79-4274-A9D7-ECB3675B7103}" type="presParOf" srcId="{A0936EF6-33EB-4B2F-8D11-5CEFF4D33247}" destId="{714DE1E1-3DFE-49F8-B9BD-03E035533611}" srcOrd="4" destOrd="0" presId="urn:microsoft.com/office/officeart/2005/8/layout/process1"/>
    <dgm:cxn modelId="{4CC6264C-E547-40BF-965D-E4B007F7C55C}" type="presParOf" srcId="{A0936EF6-33EB-4B2F-8D11-5CEFF4D33247}" destId="{F3537CB8-48BF-43CE-98B9-25018DF187C5}" srcOrd="5" destOrd="0" presId="urn:microsoft.com/office/officeart/2005/8/layout/process1"/>
    <dgm:cxn modelId="{BBEAB8FA-6689-40C6-A78E-FB5B3096E1D8}" type="presParOf" srcId="{F3537CB8-48BF-43CE-98B9-25018DF187C5}" destId="{42E8AB16-0A1F-4671-9215-F078371F862F}" srcOrd="0" destOrd="0" presId="urn:microsoft.com/office/officeart/2005/8/layout/process1"/>
    <dgm:cxn modelId="{E8B71BE7-0004-4BD6-B282-69AFD48FB4B5}" type="presParOf" srcId="{A0936EF6-33EB-4B2F-8D11-5CEFF4D33247}" destId="{8DA9FD76-D3BD-4042-850F-A6C56C6BCC7B}" srcOrd="6" destOrd="0" presId="urn:microsoft.com/office/officeart/2005/8/layout/process1"/>
    <dgm:cxn modelId="{908490E2-66B9-475A-8958-7393980CE932}" type="presParOf" srcId="{A0936EF6-33EB-4B2F-8D11-5CEFF4D33247}" destId="{03EFD1F2-89DA-48F9-BC1A-8D80B5C7125F}" srcOrd="7" destOrd="0" presId="urn:microsoft.com/office/officeart/2005/8/layout/process1"/>
    <dgm:cxn modelId="{CE4E3418-D145-41FF-B4ED-62F89E2D9098}" type="presParOf" srcId="{03EFD1F2-89DA-48F9-BC1A-8D80B5C7125F}" destId="{B4B644D6-5564-4C52-AA80-B6477A210ABA}" srcOrd="0" destOrd="0" presId="urn:microsoft.com/office/officeart/2005/8/layout/process1"/>
    <dgm:cxn modelId="{AB4410E7-243C-483A-BCD2-452007B3DFAE}" type="presParOf" srcId="{A0936EF6-33EB-4B2F-8D11-5CEFF4D33247}" destId="{6209AA51-E788-430B-8E38-E9D37F38BF44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A5D6215-8228-4C6A-97EE-D70D3B9EA39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F412D9-3403-44FF-8926-4413694C6E2D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Data collection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Individual tags,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3 species,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Multiple rivers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Multiple cohorts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C17DB294-9352-426E-AC2C-3E0CA6F445E9}" type="parTrans" cxnId="{B511E198-46DE-4531-B344-B0D5C2AE6DEF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353A8177-A610-453C-BE22-686CE6B5C070}" type="sibTrans" cxnId="{B511E198-46DE-4531-B344-B0D5C2AE6DEF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202FE8CB-0910-4407-89D9-0BF965F84200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Statistical models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Body growth, Survival, Movement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E0407534-05C5-48A9-AED4-D5278B585F27}" type="parTrans" cxnId="{091F644C-0388-4A2D-90B8-A3A50D943E53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6E8D2A9A-1534-46B9-8918-2EE763455AEE}" type="sibTrans" cxnId="{091F644C-0388-4A2D-90B8-A3A50D943E53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0B0005C2-AC4C-4252-A5AE-1B457B8D2A18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Simulation models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Predict population  size/persistence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A49A648A-0ED0-42AC-8597-ACB6D5A088AD}" type="parTrans" cxnId="{AE1E2451-2B0F-4033-9F2E-36B63338E7D4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AC6C420E-19EE-4448-8F41-822998876FED}" type="sibTrans" cxnId="{AE1E2451-2B0F-4033-9F2E-36B63338E7D4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91884536-1E81-4A4B-AB2C-C5F28E0789E6}">
      <dgm:prSet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Watershed-scale movement models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Genetics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Radio-tags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4D29A746-FE45-4A67-8E9C-598471CB1DB4}" type="parTrans" cxnId="{5B5EBC34-BC14-4718-A4D7-61BD4E4D178C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DF603857-6782-431A-A635-6DA4A263606E}" type="sibTrans" cxnId="{5B5EBC34-BC14-4718-A4D7-61BD4E4D178C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343E2071-F955-4596-8BBB-2DED6C2EEC0D}">
      <dgm:prSet custT="1"/>
      <dgm:spPr/>
      <dgm:t>
        <a:bodyPr/>
        <a:lstStyle/>
        <a:p>
          <a:r>
            <a:rPr lang="en-US" sz="1800" u="sng" dirty="0" smtClean="0">
              <a:solidFill>
                <a:schemeClr val="tx2">
                  <a:lumMod val="75000"/>
                </a:schemeClr>
              </a:solidFill>
            </a:rPr>
            <a:t>Decision support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Apply models to management ?s</a:t>
          </a:r>
        </a:p>
        <a:p>
          <a:endParaRPr lang="en-US" sz="1400" dirty="0" smtClean="0">
            <a:solidFill>
              <a:schemeClr val="tx2">
                <a:lumMod val="75000"/>
              </a:schemeClr>
            </a:solidFill>
          </a:endParaRP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Working groups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Web page</a:t>
          </a:r>
        </a:p>
      </dgm:t>
    </dgm:pt>
    <dgm:pt modelId="{7650AC37-C1F0-4F2D-BBB6-DC83A51E2DA0}" type="parTrans" cxnId="{502B3722-355A-4D5D-8A35-90344BF987CC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53CCA58C-6F95-44B0-870A-A13AC1AE9010}" type="sibTrans" cxnId="{502B3722-355A-4D5D-8A35-90344BF987CC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A0936EF6-33EB-4B2F-8D11-5CEFF4D33247}" type="pres">
      <dgm:prSet presAssocID="{DA5D6215-8228-4C6A-97EE-D70D3B9EA39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A7ECE7-6270-49BA-85E7-C275CC88430E}" type="pres">
      <dgm:prSet presAssocID="{97F412D9-3403-44FF-8926-4413694C6E2D}" presName="node" presStyleLbl="node1" presStyleIdx="0" presStyleCnt="5" custLinFactX="20235" custLinFactNeighborX="100000" custLinFactNeighborY="-5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5D7E99-5D67-440C-AC89-209157F1189E}" type="pres">
      <dgm:prSet presAssocID="{353A8177-A610-453C-BE22-686CE6B5C070}" presName="sibTrans" presStyleLbl="sibTrans2D1" presStyleIdx="0" presStyleCnt="4"/>
      <dgm:spPr/>
      <dgm:t>
        <a:bodyPr/>
        <a:lstStyle/>
        <a:p>
          <a:endParaRPr lang="en-US"/>
        </a:p>
      </dgm:t>
    </dgm:pt>
    <dgm:pt modelId="{7088EA71-0E69-4F1F-981E-8492283F55A1}" type="pres">
      <dgm:prSet presAssocID="{353A8177-A610-453C-BE22-686CE6B5C070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0226FBF-4EC6-4555-81FA-E684877F74D0}" type="pres">
      <dgm:prSet presAssocID="{202FE8CB-0910-4407-89D9-0BF965F84200}" presName="node" presStyleLbl="node1" presStyleIdx="1" presStyleCnt="5" custLinFactX="68214" custLinFactNeighborX="100000" custLinFactNeighborY="-5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7DC796-111B-484D-9070-071C2F5DCF16}" type="pres">
      <dgm:prSet presAssocID="{6E8D2A9A-1534-46B9-8918-2EE763455AEE}" presName="sibTrans" presStyleLbl="sibTrans2D1" presStyleIdx="1" presStyleCnt="4" custAng="18964852" custLinFactY="-105436" custLinFactNeighborY="-200000"/>
      <dgm:spPr/>
      <dgm:t>
        <a:bodyPr/>
        <a:lstStyle/>
        <a:p>
          <a:endParaRPr lang="en-US"/>
        </a:p>
      </dgm:t>
    </dgm:pt>
    <dgm:pt modelId="{6D71EA66-4C98-4123-8FE9-B271A22D4587}" type="pres">
      <dgm:prSet presAssocID="{6E8D2A9A-1534-46B9-8918-2EE763455AE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714DE1E1-3DFE-49F8-B9BD-03E035533611}" type="pres">
      <dgm:prSet presAssocID="{91884536-1E81-4A4B-AB2C-C5F28E0789E6}" presName="node" presStyleLbl="node1" presStyleIdx="2" presStyleCnt="5" custLinFactX="98002" custLinFactY="9681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537CB8-48BF-43CE-98B9-25018DF187C5}" type="pres">
      <dgm:prSet presAssocID="{DF603857-6782-431A-A635-6DA4A263606E}" presName="sibTrans" presStyleLbl="sibTrans2D1" presStyleIdx="2" presStyleCnt="4"/>
      <dgm:spPr/>
      <dgm:t>
        <a:bodyPr/>
        <a:lstStyle/>
        <a:p>
          <a:endParaRPr lang="en-US"/>
        </a:p>
      </dgm:t>
    </dgm:pt>
    <dgm:pt modelId="{42E8AB16-0A1F-4671-9215-F078371F862F}" type="pres">
      <dgm:prSet presAssocID="{DF603857-6782-431A-A635-6DA4A263606E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8DA9FD76-D3BD-4042-850F-A6C56C6BCC7B}" type="pres">
      <dgm:prSet presAssocID="{0B0005C2-AC4C-4252-A5AE-1B457B8D2A18}" presName="node" presStyleLbl="node1" presStyleIdx="3" presStyleCnt="5" custScaleX="108597" custLinFactNeighborX="-201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EFD1F2-89DA-48F9-BC1A-8D80B5C7125F}" type="pres">
      <dgm:prSet presAssocID="{AC6C420E-19EE-4448-8F41-822998876FED}" presName="sibTrans" presStyleLbl="sibTrans2D1" presStyleIdx="3" presStyleCnt="4"/>
      <dgm:spPr/>
      <dgm:t>
        <a:bodyPr/>
        <a:lstStyle/>
        <a:p>
          <a:endParaRPr lang="en-US"/>
        </a:p>
      </dgm:t>
    </dgm:pt>
    <dgm:pt modelId="{B4B644D6-5564-4C52-AA80-B6477A210ABA}" type="pres">
      <dgm:prSet presAssocID="{AC6C420E-19EE-4448-8F41-822998876FED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6209AA51-E788-430B-8E38-E9D37F38BF44}" type="pres">
      <dgm:prSet presAssocID="{343E2071-F955-4596-8BBB-2DED6C2EEC0D}" presName="node" presStyleLbl="node1" presStyleIdx="4" presStyleCnt="5" custScaleX="146130" custScaleY="126453" custLinFactNeighborX="-9170" custLinFactNeighborY="-7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0971B8-7711-40BC-A782-D3984DBEB0E0}" type="presOf" srcId="{DF603857-6782-431A-A635-6DA4A263606E}" destId="{42E8AB16-0A1F-4671-9215-F078371F862F}" srcOrd="1" destOrd="0" presId="urn:microsoft.com/office/officeart/2005/8/layout/process1"/>
    <dgm:cxn modelId="{89722BD0-1B2D-4EAA-AC5C-FEBEC0666BE0}" type="presOf" srcId="{6E8D2A9A-1534-46B9-8918-2EE763455AEE}" destId="{6D71EA66-4C98-4123-8FE9-B271A22D4587}" srcOrd="1" destOrd="0" presId="urn:microsoft.com/office/officeart/2005/8/layout/process1"/>
    <dgm:cxn modelId="{4CA1918B-8671-4042-B142-98F43C49ED2C}" type="presOf" srcId="{AC6C420E-19EE-4448-8F41-822998876FED}" destId="{03EFD1F2-89DA-48F9-BC1A-8D80B5C7125F}" srcOrd="0" destOrd="0" presId="urn:microsoft.com/office/officeart/2005/8/layout/process1"/>
    <dgm:cxn modelId="{70A5CEC6-0093-43E0-9F21-9A92B631D525}" type="presOf" srcId="{91884536-1E81-4A4B-AB2C-C5F28E0789E6}" destId="{714DE1E1-3DFE-49F8-B9BD-03E035533611}" srcOrd="0" destOrd="0" presId="urn:microsoft.com/office/officeart/2005/8/layout/process1"/>
    <dgm:cxn modelId="{502B3722-355A-4D5D-8A35-90344BF987CC}" srcId="{DA5D6215-8228-4C6A-97EE-D70D3B9EA398}" destId="{343E2071-F955-4596-8BBB-2DED6C2EEC0D}" srcOrd="4" destOrd="0" parTransId="{7650AC37-C1F0-4F2D-BBB6-DC83A51E2DA0}" sibTransId="{53CCA58C-6F95-44B0-870A-A13AC1AE9010}"/>
    <dgm:cxn modelId="{091F644C-0388-4A2D-90B8-A3A50D943E53}" srcId="{DA5D6215-8228-4C6A-97EE-D70D3B9EA398}" destId="{202FE8CB-0910-4407-89D9-0BF965F84200}" srcOrd="1" destOrd="0" parTransId="{E0407534-05C5-48A9-AED4-D5278B585F27}" sibTransId="{6E8D2A9A-1534-46B9-8918-2EE763455AEE}"/>
    <dgm:cxn modelId="{999168EA-65A5-4C37-9C25-55D2BA7AD8E1}" type="presOf" srcId="{DA5D6215-8228-4C6A-97EE-D70D3B9EA398}" destId="{A0936EF6-33EB-4B2F-8D11-5CEFF4D33247}" srcOrd="0" destOrd="0" presId="urn:microsoft.com/office/officeart/2005/8/layout/process1"/>
    <dgm:cxn modelId="{92A52D04-D627-459C-BDBC-B227BAAEA0C2}" type="presOf" srcId="{97F412D9-3403-44FF-8926-4413694C6E2D}" destId="{A7A7ECE7-6270-49BA-85E7-C275CC88430E}" srcOrd="0" destOrd="0" presId="urn:microsoft.com/office/officeart/2005/8/layout/process1"/>
    <dgm:cxn modelId="{9FE5595A-561D-4FBF-A012-03E10B40821F}" type="presOf" srcId="{343E2071-F955-4596-8BBB-2DED6C2EEC0D}" destId="{6209AA51-E788-430B-8E38-E9D37F38BF44}" srcOrd="0" destOrd="0" presId="urn:microsoft.com/office/officeart/2005/8/layout/process1"/>
    <dgm:cxn modelId="{08BC6D0A-37E4-47B4-AFAF-3C12E414783F}" type="presOf" srcId="{AC6C420E-19EE-4448-8F41-822998876FED}" destId="{B4B644D6-5564-4C52-AA80-B6477A210ABA}" srcOrd="1" destOrd="0" presId="urn:microsoft.com/office/officeart/2005/8/layout/process1"/>
    <dgm:cxn modelId="{B511E198-46DE-4531-B344-B0D5C2AE6DEF}" srcId="{DA5D6215-8228-4C6A-97EE-D70D3B9EA398}" destId="{97F412D9-3403-44FF-8926-4413694C6E2D}" srcOrd="0" destOrd="0" parTransId="{C17DB294-9352-426E-AC2C-3E0CA6F445E9}" sibTransId="{353A8177-A610-453C-BE22-686CE6B5C070}"/>
    <dgm:cxn modelId="{AE1E2451-2B0F-4033-9F2E-36B63338E7D4}" srcId="{DA5D6215-8228-4C6A-97EE-D70D3B9EA398}" destId="{0B0005C2-AC4C-4252-A5AE-1B457B8D2A18}" srcOrd="3" destOrd="0" parTransId="{A49A648A-0ED0-42AC-8597-ACB6D5A088AD}" sibTransId="{AC6C420E-19EE-4448-8F41-822998876FED}"/>
    <dgm:cxn modelId="{BC11BB65-2D31-4DFE-B798-4A43077CF313}" type="presOf" srcId="{DF603857-6782-431A-A635-6DA4A263606E}" destId="{F3537CB8-48BF-43CE-98B9-25018DF187C5}" srcOrd="0" destOrd="0" presId="urn:microsoft.com/office/officeart/2005/8/layout/process1"/>
    <dgm:cxn modelId="{5B5EBC34-BC14-4718-A4D7-61BD4E4D178C}" srcId="{DA5D6215-8228-4C6A-97EE-D70D3B9EA398}" destId="{91884536-1E81-4A4B-AB2C-C5F28E0789E6}" srcOrd="2" destOrd="0" parTransId="{4D29A746-FE45-4A67-8E9C-598471CB1DB4}" sibTransId="{DF603857-6782-431A-A635-6DA4A263606E}"/>
    <dgm:cxn modelId="{C9B1B943-3FF5-444B-B61A-6EA26551A676}" type="presOf" srcId="{202FE8CB-0910-4407-89D9-0BF965F84200}" destId="{30226FBF-4EC6-4555-81FA-E684877F74D0}" srcOrd="0" destOrd="0" presId="urn:microsoft.com/office/officeart/2005/8/layout/process1"/>
    <dgm:cxn modelId="{6E405ECC-F3C0-4AB3-BBA4-CCD5BC036B92}" type="presOf" srcId="{0B0005C2-AC4C-4252-A5AE-1B457B8D2A18}" destId="{8DA9FD76-D3BD-4042-850F-A6C56C6BCC7B}" srcOrd="0" destOrd="0" presId="urn:microsoft.com/office/officeart/2005/8/layout/process1"/>
    <dgm:cxn modelId="{8ED3E9F8-07FF-4EE2-B23F-668199F013B8}" type="presOf" srcId="{353A8177-A610-453C-BE22-686CE6B5C070}" destId="{355D7E99-5D67-440C-AC89-209157F1189E}" srcOrd="0" destOrd="0" presId="urn:microsoft.com/office/officeart/2005/8/layout/process1"/>
    <dgm:cxn modelId="{90ADE765-24B8-465D-AFF2-24A303021085}" type="presOf" srcId="{353A8177-A610-453C-BE22-686CE6B5C070}" destId="{7088EA71-0E69-4F1F-981E-8492283F55A1}" srcOrd="1" destOrd="0" presId="urn:microsoft.com/office/officeart/2005/8/layout/process1"/>
    <dgm:cxn modelId="{7D0F6313-089B-4EF0-AF21-6BDA117697FA}" type="presOf" srcId="{6E8D2A9A-1534-46B9-8918-2EE763455AEE}" destId="{437DC796-111B-484D-9070-071C2F5DCF16}" srcOrd="0" destOrd="0" presId="urn:microsoft.com/office/officeart/2005/8/layout/process1"/>
    <dgm:cxn modelId="{7AA47FE9-3349-4211-A7C0-E1481DE80FA6}" type="presParOf" srcId="{A0936EF6-33EB-4B2F-8D11-5CEFF4D33247}" destId="{A7A7ECE7-6270-49BA-85E7-C275CC88430E}" srcOrd="0" destOrd="0" presId="urn:microsoft.com/office/officeart/2005/8/layout/process1"/>
    <dgm:cxn modelId="{832CD52F-9AD8-42A1-A876-D90CBC7242EB}" type="presParOf" srcId="{A0936EF6-33EB-4B2F-8D11-5CEFF4D33247}" destId="{355D7E99-5D67-440C-AC89-209157F1189E}" srcOrd="1" destOrd="0" presId="urn:microsoft.com/office/officeart/2005/8/layout/process1"/>
    <dgm:cxn modelId="{37F9B9FB-C46C-44B7-BD01-096006438059}" type="presParOf" srcId="{355D7E99-5D67-440C-AC89-209157F1189E}" destId="{7088EA71-0E69-4F1F-981E-8492283F55A1}" srcOrd="0" destOrd="0" presId="urn:microsoft.com/office/officeart/2005/8/layout/process1"/>
    <dgm:cxn modelId="{E3ACAA22-3469-4752-B4D2-F6D0EC60428E}" type="presParOf" srcId="{A0936EF6-33EB-4B2F-8D11-5CEFF4D33247}" destId="{30226FBF-4EC6-4555-81FA-E684877F74D0}" srcOrd="2" destOrd="0" presId="urn:microsoft.com/office/officeart/2005/8/layout/process1"/>
    <dgm:cxn modelId="{2801139D-7C43-47B3-B471-4BEE371495D5}" type="presParOf" srcId="{A0936EF6-33EB-4B2F-8D11-5CEFF4D33247}" destId="{437DC796-111B-484D-9070-071C2F5DCF16}" srcOrd="3" destOrd="0" presId="urn:microsoft.com/office/officeart/2005/8/layout/process1"/>
    <dgm:cxn modelId="{E12057F2-8CD2-4A0B-B458-FE1193E29868}" type="presParOf" srcId="{437DC796-111B-484D-9070-071C2F5DCF16}" destId="{6D71EA66-4C98-4123-8FE9-B271A22D4587}" srcOrd="0" destOrd="0" presId="urn:microsoft.com/office/officeart/2005/8/layout/process1"/>
    <dgm:cxn modelId="{A86EB1B9-6016-4EE5-ABCE-D6B13E91FE74}" type="presParOf" srcId="{A0936EF6-33EB-4B2F-8D11-5CEFF4D33247}" destId="{714DE1E1-3DFE-49F8-B9BD-03E035533611}" srcOrd="4" destOrd="0" presId="urn:microsoft.com/office/officeart/2005/8/layout/process1"/>
    <dgm:cxn modelId="{64BC412E-F0AD-4EE7-939E-BD3D48E0179F}" type="presParOf" srcId="{A0936EF6-33EB-4B2F-8D11-5CEFF4D33247}" destId="{F3537CB8-48BF-43CE-98B9-25018DF187C5}" srcOrd="5" destOrd="0" presId="urn:microsoft.com/office/officeart/2005/8/layout/process1"/>
    <dgm:cxn modelId="{ED70309A-C0C3-46A0-8FC2-D3D9029E5B32}" type="presParOf" srcId="{F3537CB8-48BF-43CE-98B9-25018DF187C5}" destId="{42E8AB16-0A1F-4671-9215-F078371F862F}" srcOrd="0" destOrd="0" presId="urn:microsoft.com/office/officeart/2005/8/layout/process1"/>
    <dgm:cxn modelId="{1CED8548-E3B0-4F2A-8247-C66E26C26C0F}" type="presParOf" srcId="{A0936EF6-33EB-4B2F-8D11-5CEFF4D33247}" destId="{8DA9FD76-D3BD-4042-850F-A6C56C6BCC7B}" srcOrd="6" destOrd="0" presId="urn:microsoft.com/office/officeart/2005/8/layout/process1"/>
    <dgm:cxn modelId="{455ADC51-8392-4FF6-8D05-E28688A62BB2}" type="presParOf" srcId="{A0936EF6-33EB-4B2F-8D11-5CEFF4D33247}" destId="{03EFD1F2-89DA-48F9-BC1A-8D80B5C7125F}" srcOrd="7" destOrd="0" presId="urn:microsoft.com/office/officeart/2005/8/layout/process1"/>
    <dgm:cxn modelId="{2043789D-3447-4085-B71D-C2C0927FE56E}" type="presParOf" srcId="{03EFD1F2-89DA-48F9-BC1A-8D80B5C7125F}" destId="{B4B644D6-5564-4C52-AA80-B6477A210ABA}" srcOrd="0" destOrd="0" presId="urn:microsoft.com/office/officeart/2005/8/layout/process1"/>
    <dgm:cxn modelId="{1FBEB013-5A2C-4B97-9558-A72319363FE6}" type="presParOf" srcId="{A0936EF6-33EB-4B2F-8D11-5CEFF4D33247}" destId="{6209AA51-E788-430B-8E38-E9D37F38BF44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A5D6215-8228-4C6A-97EE-D70D3B9EA39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F412D9-3403-44FF-8926-4413694C6E2D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Data collection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Individual tags,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3 species,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Multiple rivers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Multiple cohorts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C17DB294-9352-426E-AC2C-3E0CA6F445E9}" type="parTrans" cxnId="{B511E198-46DE-4531-B344-B0D5C2AE6DEF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353A8177-A610-453C-BE22-686CE6B5C070}" type="sibTrans" cxnId="{B511E198-46DE-4531-B344-B0D5C2AE6DEF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202FE8CB-0910-4407-89D9-0BF965F84200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Statistical models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Body growth, Survival, Movement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E0407534-05C5-48A9-AED4-D5278B585F27}" type="parTrans" cxnId="{091F644C-0388-4A2D-90B8-A3A50D943E53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6E8D2A9A-1534-46B9-8918-2EE763455AEE}" type="sibTrans" cxnId="{091F644C-0388-4A2D-90B8-A3A50D943E53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0B0005C2-AC4C-4252-A5AE-1B457B8D2A18}">
      <dgm:prSet phldrT="[Text]"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Simulation models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Predict population  size/persistence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A49A648A-0ED0-42AC-8597-ACB6D5A088AD}" type="parTrans" cxnId="{AE1E2451-2B0F-4033-9F2E-36B63338E7D4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AC6C420E-19EE-4448-8F41-822998876FED}" type="sibTrans" cxnId="{AE1E2451-2B0F-4033-9F2E-36B63338E7D4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91884536-1E81-4A4B-AB2C-C5F28E0789E6}">
      <dgm:prSet custT="1"/>
      <dgm:spPr/>
      <dgm:t>
        <a:bodyPr/>
        <a:lstStyle/>
        <a:p>
          <a:r>
            <a:rPr lang="en-US" sz="1400" u="sng" dirty="0" smtClean="0">
              <a:solidFill>
                <a:schemeClr val="tx2">
                  <a:lumMod val="75000"/>
                </a:schemeClr>
              </a:solidFill>
            </a:rPr>
            <a:t>Watershed-scale movement models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Genetics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Radio-tags</a:t>
          </a:r>
          <a:endParaRPr lang="en-US" sz="1400" dirty="0">
            <a:solidFill>
              <a:schemeClr val="tx2">
                <a:lumMod val="75000"/>
              </a:schemeClr>
            </a:solidFill>
          </a:endParaRPr>
        </a:p>
      </dgm:t>
    </dgm:pt>
    <dgm:pt modelId="{4D29A746-FE45-4A67-8E9C-598471CB1DB4}" type="parTrans" cxnId="{5B5EBC34-BC14-4718-A4D7-61BD4E4D178C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DF603857-6782-431A-A635-6DA4A263606E}" type="sibTrans" cxnId="{5B5EBC34-BC14-4718-A4D7-61BD4E4D178C}">
      <dgm:prSet custT="1"/>
      <dgm:spPr/>
      <dgm:t>
        <a:bodyPr/>
        <a:lstStyle/>
        <a:p>
          <a:endParaRPr lang="en-US" sz="1200">
            <a:solidFill>
              <a:schemeClr val="tx2">
                <a:lumMod val="75000"/>
              </a:schemeClr>
            </a:solidFill>
          </a:endParaRPr>
        </a:p>
      </dgm:t>
    </dgm:pt>
    <dgm:pt modelId="{343E2071-F955-4596-8BBB-2DED6C2EEC0D}">
      <dgm:prSet custT="1"/>
      <dgm:spPr/>
      <dgm:t>
        <a:bodyPr/>
        <a:lstStyle/>
        <a:p>
          <a:r>
            <a:rPr lang="en-US" sz="1800" u="sng" dirty="0" smtClean="0">
              <a:solidFill>
                <a:schemeClr val="tx2">
                  <a:lumMod val="75000"/>
                </a:schemeClr>
              </a:solidFill>
            </a:rPr>
            <a:t>Decision support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Apply models to management ?s</a:t>
          </a:r>
        </a:p>
        <a:p>
          <a:endParaRPr lang="en-US" sz="1400" dirty="0" smtClean="0">
            <a:solidFill>
              <a:schemeClr val="tx2">
                <a:lumMod val="75000"/>
              </a:schemeClr>
            </a:solidFill>
          </a:endParaRP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Working groups</a:t>
          </a:r>
        </a:p>
        <a:p>
          <a:r>
            <a:rPr lang="en-US" sz="1400" dirty="0" smtClean="0">
              <a:solidFill>
                <a:schemeClr val="tx2">
                  <a:lumMod val="75000"/>
                </a:schemeClr>
              </a:solidFill>
            </a:rPr>
            <a:t>Web page</a:t>
          </a:r>
        </a:p>
      </dgm:t>
    </dgm:pt>
    <dgm:pt modelId="{7650AC37-C1F0-4F2D-BBB6-DC83A51E2DA0}" type="parTrans" cxnId="{502B3722-355A-4D5D-8A35-90344BF987CC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53CCA58C-6F95-44B0-870A-A13AC1AE9010}" type="sibTrans" cxnId="{502B3722-355A-4D5D-8A35-90344BF987CC}">
      <dgm:prSet/>
      <dgm:spPr/>
      <dgm:t>
        <a:bodyPr/>
        <a:lstStyle/>
        <a:p>
          <a:endParaRPr lang="en-US" sz="2000">
            <a:solidFill>
              <a:schemeClr val="tx2">
                <a:lumMod val="75000"/>
              </a:schemeClr>
            </a:solidFill>
          </a:endParaRPr>
        </a:p>
      </dgm:t>
    </dgm:pt>
    <dgm:pt modelId="{A0936EF6-33EB-4B2F-8D11-5CEFF4D33247}" type="pres">
      <dgm:prSet presAssocID="{DA5D6215-8228-4C6A-97EE-D70D3B9EA39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A7ECE7-6270-49BA-85E7-C275CC88430E}" type="pres">
      <dgm:prSet presAssocID="{97F412D9-3403-44FF-8926-4413694C6E2D}" presName="node" presStyleLbl="node1" presStyleIdx="0" presStyleCnt="5" custLinFactX="20235" custLinFactNeighborX="100000" custLinFactNeighborY="-5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5D7E99-5D67-440C-AC89-209157F1189E}" type="pres">
      <dgm:prSet presAssocID="{353A8177-A610-453C-BE22-686CE6B5C070}" presName="sibTrans" presStyleLbl="sibTrans2D1" presStyleIdx="0" presStyleCnt="4"/>
      <dgm:spPr/>
      <dgm:t>
        <a:bodyPr/>
        <a:lstStyle/>
        <a:p>
          <a:endParaRPr lang="en-US"/>
        </a:p>
      </dgm:t>
    </dgm:pt>
    <dgm:pt modelId="{7088EA71-0E69-4F1F-981E-8492283F55A1}" type="pres">
      <dgm:prSet presAssocID="{353A8177-A610-453C-BE22-686CE6B5C070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0226FBF-4EC6-4555-81FA-E684877F74D0}" type="pres">
      <dgm:prSet presAssocID="{202FE8CB-0910-4407-89D9-0BF965F84200}" presName="node" presStyleLbl="node1" presStyleIdx="1" presStyleCnt="5" custLinFactX="68214" custLinFactNeighborX="100000" custLinFactNeighborY="-5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7DC796-111B-484D-9070-071C2F5DCF16}" type="pres">
      <dgm:prSet presAssocID="{6E8D2A9A-1534-46B9-8918-2EE763455AEE}" presName="sibTrans" presStyleLbl="sibTrans2D1" presStyleIdx="1" presStyleCnt="4" custAng="18964852" custLinFactY="-105436" custLinFactNeighborY="-200000"/>
      <dgm:spPr/>
      <dgm:t>
        <a:bodyPr/>
        <a:lstStyle/>
        <a:p>
          <a:endParaRPr lang="en-US"/>
        </a:p>
      </dgm:t>
    </dgm:pt>
    <dgm:pt modelId="{6D71EA66-4C98-4123-8FE9-B271A22D4587}" type="pres">
      <dgm:prSet presAssocID="{6E8D2A9A-1534-46B9-8918-2EE763455AE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714DE1E1-3DFE-49F8-B9BD-03E035533611}" type="pres">
      <dgm:prSet presAssocID="{91884536-1E81-4A4B-AB2C-C5F28E0789E6}" presName="node" presStyleLbl="node1" presStyleIdx="2" presStyleCnt="5" custLinFactX="98002" custLinFactY="9681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537CB8-48BF-43CE-98B9-25018DF187C5}" type="pres">
      <dgm:prSet presAssocID="{DF603857-6782-431A-A635-6DA4A263606E}" presName="sibTrans" presStyleLbl="sibTrans2D1" presStyleIdx="2" presStyleCnt="4"/>
      <dgm:spPr/>
      <dgm:t>
        <a:bodyPr/>
        <a:lstStyle/>
        <a:p>
          <a:endParaRPr lang="en-US"/>
        </a:p>
      </dgm:t>
    </dgm:pt>
    <dgm:pt modelId="{42E8AB16-0A1F-4671-9215-F078371F862F}" type="pres">
      <dgm:prSet presAssocID="{DF603857-6782-431A-A635-6DA4A263606E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8DA9FD76-D3BD-4042-850F-A6C56C6BCC7B}" type="pres">
      <dgm:prSet presAssocID="{0B0005C2-AC4C-4252-A5AE-1B457B8D2A18}" presName="node" presStyleLbl="node1" presStyleIdx="3" presStyleCnt="5" custScaleX="108597" custLinFactNeighborX="-201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EFD1F2-89DA-48F9-BC1A-8D80B5C7125F}" type="pres">
      <dgm:prSet presAssocID="{AC6C420E-19EE-4448-8F41-822998876FED}" presName="sibTrans" presStyleLbl="sibTrans2D1" presStyleIdx="3" presStyleCnt="4"/>
      <dgm:spPr/>
      <dgm:t>
        <a:bodyPr/>
        <a:lstStyle/>
        <a:p>
          <a:endParaRPr lang="en-US"/>
        </a:p>
      </dgm:t>
    </dgm:pt>
    <dgm:pt modelId="{B4B644D6-5564-4C52-AA80-B6477A210ABA}" type="pres">
      <dgm:prSet presAssocID="{AC6C420E-19EE-4448-8F41-822998876FED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6209AA51-E788-430B-8E38-E9D37F38BF44}" type="pres">
      <dgm:prSet presAssocID="{343E2071-F955-4596-8BBB-2DED6C2EEC0D}" presName="node" presStyleLbl="node1" presStyleIdx="4" presStyleCnt="5" custScaleX="146130" custScaleY="126453" custLinFactNeighborX="-9170" custLinFactNeighborY="-7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F5D43E-711D-43F4-86DF-31BD5598D187}" type="presOf" srcId="{DF603857-6782-431A-A635-6DA4A263606E}" destId="{F3537CB8-48BF-43CE-98B9-25018DF187C5}" srcOrd="0" destOrd="0" presId="urn:microsoft.com/office/officeart/2005/8/layout/process1"/>
    <dgm:cxn modelId="{C19E3AE1-DABC-4AF0-A5A0-A61E65949A64}" type="presOf" srcId="{91884536-1E81-4A4B-AB2C-C5F28E0789E6}" destId="{714DE1E1-3DFE-49F8-B9BD-03E035533611}" srcOrd="0" destOrd="0" presId="urn:microsoft.com/office/officeart/2005/8/layout/process1"/>
    <dgm:cxn modelId="{502B3722-355A-4D5D-8A35-90344BF987CC}" srcId="{DA5D6215-8228-4C6A-97EE-D70D3B9EA398}" destId="{343E2071-F955-4596-8BBB-2DED6C2EEC0D}" srcOrd="4" destOrd="0" parTransId="{7650AC37-C1F0-4F2D-BBB6-DC83A51E2DA0}" sibTransId="{53CCA58C-6F95-44B0-870A-A13AC1AE9010}"/>
    <dgm:cxn modelId="{091F644C-0388-4A2D-90B8-A3A50D943E53}" srcId="{DA5D6215-8228-4C6A-97EE-D70D3B9EA398}" destId="{202FE8CB-0910-4407-89D9-0BF965F84200}" srcOrd="1" destOrd="0" parTransId="{E0407534-05C5-48A9-AED4-D5278B585F27}" sibTransId="{6E8D2A9A-1534-46B9-8918-2EE763455AEE}"/>
    <dgm:cxn modelId="{34203811-B2B9-49D0-BA35-C711EADF08A4}" type="presOf" srcId="{AC6C420E-19EE-4448-8F41-822998876FED}" destId="{B4B644D6-5564-4C52-AA80-B6477A210ABA}" srcOrd="1" destOrd="0" presId="urn:microsoft.com/office/officeart/2005/8/layout/process1"/>
    <dgm:cxn modelId="{5F6A41F5-9949-4549-9201-99655D27769F}" type="presOf" srcId="{6E8D2A9A-1534-46B9-8918-2EE763455AEE}" destId="{437DC796-111B-484D-9070-071C2F5DCF16}" srcOrd="0" destOrd="0" presId="urn:microsoft.com/office/officeart/2005/8/layout/process1"/>
    <dgm:cxn modelId="{49614301-68F3-42BA-A01D-EC9EC304EA86}" type="presOf" srcId="{353A8177-A610-453C-BE22-686CE6B5C070}" destId="{355D7E99-5D67-440C-AC89-209157F1189E}" srcOrd="0" destOrd="0" presId="urn:microsoft.com/office/officeart/2005/8/layout/process1"/>
    <dgm:cxn modelId="{8C7C3D67-AB83-495F-87E7-4CFF7B0F6727}" type="presOf" srcId="{97F412D9-3403-44FF-8926-4413694C6E2D}" destId="{A7A7ECE7-6270-49BA-85E7-C275CC88430E}" srcOrd="0" destOrd="0" presId="urn:microsoft.com/office/officeart/2005/8/layout/process1"/>
    <dgm:cxn modelId="{D120695E-B7AD-4F66-B18A-07D6BEF4496D}" type="presOf" srcId="{DF603857-6782-431A-A635-6DA4A263606E}" destId="{42E8AB16-0A1F-4671-9215-F078371F862F}" srcOrd="1" destOrd="0" presId="urn:microsoft.com/office/officeart/2005/8/layout/process1"/>
    <dgm:cxn modelId="{0BC4E205-2187-4B93-BA52-457196E3A4B7}" type="presOf" srcId="{343E2071-F955-4596-8BBB-2DED6C2EEC0D}" destId="{6209AA51-E788-430B-8E38-E9D37F38BF44}" srcOrd="0" destOrd="0" presId="urn:microsoft.com/office/officeart/2005/8/layout/process1"/>
    <dgm:cxn modelId="{9ABADCAB-35AB-4E78-BC81-DEABBD7D5498}" type="presOf" srcId="{DA5D6215-8228-4C6A-97EE-D70D3B9EA398}" destId="{A0936EF6-33EB-4B2F-8D11-5CEFF4D33247}" srcOrd="0" destOrd="0" presId="urn:microsoft.com/office/officeart/2005/8/layout/process1"/>
    <dgm:cxn modelId="{2855E6E5-F2EF-4690-8A9A-DE962D9F8539}" type="presOf" srcId="{6E8D2A9A-1534-46B9-8918-2EE763455AEE}" destId="{6D71EA66-4C98-4123-8FE9-B271A22D4587}" srcOrd="1" destOrd="0" presId="urn:microsoft.com/office/officeart/2005/8/layout/process1"/>
    <dgm:cxn modelId="{0BD832B0-8F71-46A6-A830-80C979CA1E58}" type="presOf" srcId="{202FE8CB-0910-4407-89D9-0BF965F84200}" destId="{30226FBF-4EC6-4555-81FA-E684877F74D0}" srcOrd="0" destOrd="0" presId="urn:microsoft.com/office/officeart/2005/8/layout/process1"/>
    <dgm:cxn modelId="{7513B93E-4896-4476-BD35-BF488A9C365A}" type="presOf" srcId="{0B0005C2-AC4C-4252-A5AE-1B457B8D2A18}" destId="{8DA9FD76-D3BD-4042-850F-A6C56C6BCC7B}" srcOrd="0" destOrd="0" presId="urn:microsoft.com/office/officeart/2005/8/layout/process1"/>
    <dgm:cxn modelId="{B511E198-46DE-4531-B344-B0D5C2AE6DEF}" srcId="{DA5D6215-8228-4C6A-97EE-D70D3B9EA398}" destId="{97F412D9-3403-44FF-8926-4413694C6E2D}" srcOrd="0" destOrd="0" parTransId="{C17DB294-9352-426E-AC2C-3E0CA6F445E9}" sibTransId="{353A8177-A610-453C-BE22-686CE6B5C070}"/>
    <dgm:cxn modelId="{56380280-FC26-4B55-9379-C2C7DE40EB11}" type="presOf" srcId="{353A8177-A610-453C-BE22-686CE6B5C070}" destId="{7088EA71-0E69-4F1F-981E-8492283F55A1}" srcOrd="1" destOrd="0" presId="urn:microsoft.com/office/officeart/2005/8/layout/process1"/>
    <dgm:cxn modelId="{AE1E2451-2B0F-4033-9F2E-36B63338E7D4}" srcId="{DA5D6215-8228-4C6A-97EE-D70D3B9EA398}" destId="{0B0005C2-AC4C-4252-A5AE-1B457B8D2A18}" srcOrd="3" destOrd="0" parTransId="{A49A648A-0ED0-42AC-8597-ACB6D5A088AD}" sibTransId="{AC6C420E-19EE-4448-8F41-822998876FED}"/>
    <dgm:cxn modelId="{5B5EBC34-BC14-4718-A4D7-61BD4E4D178C}" srcId="{DA5D6215-8228-4C6A-97EE-D70D3B9EA398}" destId="{91884536-1E81-4A4B-AB2C-C5F28E0789E6}" srcOrd="2" destOrd="0" parTransId="{4D29A746-FE45-4A67-8E9C-598471CB1DB4}" sibTransId="{DF603857-6782-431A-A635-6DA4A263606E}"/>
    <dgm:cxn modelId="{3C787C94-8FEB-4472-96C1-50C76282139C}" type="presOf" srcId="{AC6C420E-19EE-4448-8F41-822998876FED}" destId="{03EFD1F2-89DA-48F9-BC1A-8D80B5C7125F}" srcOrd="0" destOrd="0" presId="urn:microsoft.com/office/officeart/2005/8/layout/process1"/>
    <dgm:cxn modelId="{DEA39A3C-B5C9-48CC-9653-153EC1CF77E3}" type="presParOf" srcId="{A0936EF6-33EB-4B2F-8D11-5CEFF4D33247}" destId="{A7A7ECE7-6270-49BA-85E7-C275CC88430E}" srcOrd="0" destOrd="0" presId="urn:microsoft.com/office/officeart/2005/8/layout/process1"/>
    <dgm:cxn modelId="{18B22D00-1C8E-47E0-99A4-E28839909F10}" type="presParOf" srcId="{A0936EF6-33EB-4B2F-8D11-5CEFF4D33247}" destId="{355D7E99-5D67-440C-AC89-209157F1189E}" srcOrd="1" destOrd="0" presId="urn:microsoft.com/office/officeart/2005/8/layout/process1"/>
    <dgm:cxn modelId="{6FF606D8-4904-46DE-8132-C385236EAC5B}" type="presParOf" srcId="{355D7E99-5D67-440C-AC89-209157F1189E}" destId="{7088EA71-0E69-4F1F-981E-8492283F55A1}" srcOrd="0" destOrd="0" presId="urn:microsoft.com/office/officeart/2005/8/layout/process1"/>
    <dgm:cxn modelId="{AB51097B-6E21-4482-9FCF-65CC64F3009B}" type="presParOf" srcId="{A0936EF6-33EB-4B2F-8D11-5CEFF4D33247}" destId="{30226FBF-4EC6-4555-81FA-E684877F74D0}" srcOrd="2" destOrd="0" presId="urn:microsoft.com/office/officeart/2005/8/layout/process1"/>
    <dgm:cxn modelId="{9F644471-0D0C-44DD-B3B9-AA6A968D93BC}" type="presParOf" srcId="{A0936EF6-33EB-4B2F-8D11-5CEFF4D33247}" destId="{437DC796-111B-484D-9070-071C2F5DCF16}" srcOrd="3" destOrd="0" presId="urn:microsoft.com/office/officeart/2005/8/layout/process1"/>
    <dgm:cxn modelId="{D74FEEFA-3667-4513-A913-C0A5540934F1}" type="presParOf" srcId="{437DC796-111B-484D-9070-071C2F5DCF16}" destId="{6D71EA66-4C98-4123-8FE9-B271A22D4587}" srcOrd="0" destOrd="0" presId="urn:microsoft.com/office/officeart/2005/8/layout/process1"/>
    <dgm:cxn modelId="{DAEE1DAA-2C17-408B-A7A0-B109F854C23A}" type="presParOf" srcId="{A0936EF6-33EB-4B2F-8D11-5CEFF4D33247}" destId="{714DE1E1-3DFE-49F8-B9BD-03E035533611}" srcOrd="4" destOrd="0" presId="urn:microsoft.com/office/officeart/2005/8/layout/process1"/>
    <dgm:cxn modelId="{8311C20F-DFC1-4AFA-8986-49810690383D}" type="presParOf" srcId="{A0936EF6-33EB-4B2F-8D11-5CEFF4D33247}" destId="{F3537CB8-48BF-43CE-98B9-25018DF187C5}" srcOrd="5" destOrd="0" presId="urn:microsoft.com/office/officeart/2005/8/layout/process1"/>
    <dgm:cxn modelId="{16B06B9A-B9DB-4048-9012-CAFE247AD462}" type="presParOf" srcId="{F3537CB8-48BF-43CE-98B9-25018DF187C5}" destId="{42E8AB16-0A1F-4671-9215-F078371F862F}" srcOrd="0" destOrd="0" presId="urn:microsoft.com/office/officeart/2005/8/layout/process1"/>
    <dgm:cxn modelId="{533F5576-CCE9-415B-BD82-305FB5C86428}" type="presParOf" srcId="{A0936EF6-33EB-4B2F-8D11-5CEFF4D33247}" destId="{8DA9FD76-D3BD-4042-850F-A6C56C6BCC7B}" srcOrd="6" destOrd="0" presId="urn:microsoft.com/office/officeart/2005/8/layout/process1"/>
    <dgm:cxn modelId="{04045835-3AF8-4BBF-87CF-43B7A8226307}" type="presParOf" srcId="{A0936EF6-33EB-4B2F-8D11-5CEFF4D33247}" destId="{03EFD1F2-89DA-48F9-BC1A-8D80B5C7125F}" srcOrd="7" destOrd="0" presId="urn:microsoft.com/office/officeart/2005/8/layout/process1"/>
    <dgm:cxn modelId="{4637E430-15C2-4A99-B095-6DA2A59F7467}" type="presParOf" srcId="{03EFD1F2-89DA-48F9-BC1A-8D80B5C7125F}" destId="{B4B644D6-5564-4C52-AA80-B6477A210ABA}" srcOrd="0" destOrd="0" presId="urn:microsoft.com/office/officeart/2005/8/layout/process1"/>
    <dgm:cxn modelId="{05F6A6AF-1F7A-4D42-B0C6-6385BEFD9E3A}" type="presParOf" srcId="{A0936EF6-33EB-4B2F-8D11-5CEFF4D33247}" destId="{6209AA51-E788-430B-8E38-E9D37F38BF44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BD36234-A286-4EBF-8F57-5CE3E09E1B43}">
      <dsp:nvSpPr>
        <dsp:cNvPr id="0" name=""/>
        <dsp:cNvSpPr/>
      </dsp:nvSpPr>
      <dsp:spPr>
        <a:xfrm>
          <a:off x="377978" y="3022"/>
          <a:ext cx="1603067" cy="7067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Data</a:t>
          </a:r>
          <a:endParaRPr lang="en-US" sz="2000" kern="1200" dirty="0"/>
        </a:p>
      </dsp:txBody>
      <dsp:txXfrm>
        <a:off x="377978" y="3022"/>
        <a:ext cx="1603067" cy="706707"/>
      </dsp:txXfrm>
    </dsp:sp>
    <dsp:sp modelId="{328EFE78-6040-4407-9D8C-B43AA7A99A22}">
      <dsp:nvSpPr>
        <dsp:cNvPr id="0" name=""/>
        <dsp:cNvSpPr/>
      </dsp:nvSpPr>
      <dsp:spPr>
        <a:xfrm rot="5400000">
          <a:off x="1047004" y="727398"/>
          <a:ext cx="265015" cy="3180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5400000">
        <a:off x="1047004" y="727398"/>
        <a:ext cx="265015" cy="318018"/>
      </dsp:txXfrm>
    </dsp:sp>
    <dsp:sp modelId="{B4041B10-F940-437F-B0B3-29F5712684AE}">
      <dsp:nvSpPr>
        <dsp:cNvPr id="0" name=""/>
        <dsp:cNvSpPr/>
      </dsp:nvSpPr>
      <dsp:spPr>
        <a:xfrm>
          <a:off x="377978" y="1063084"/>
          <a:ext cx="1603067" cy="7067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Analysis</a:t>
          </a:r>
          <a:endParaRPr lang="en-US" sz="2000" kern="1200" dirty="0"/>
        </a:p>
      </dsp:txBody>
      <dsp:txXfrm>
        <a:off x="377978" y="1063084"/>
        <a:ext cx="1603067" cy="706707"/>
      </dsp:txXfrm>
    </dsp:sp>
    <dsp:sp modelId="{21349742-7B21-458F-B880-B382D44C046E}">
      <dsp:nvSpPr>
        <dsp:cNvPr id="0" name=""/>
        <dsp:cNvSpPr/>
      </dsp:nvSpPr>
      <dsp:spPr>
        <a:xfrm rot="5400000">
          <a:off x="1047004" y="1787459"/>
          <a:ext cx="265015" cy="3180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5400000">
        <a:off x="1047004" y="1787459"/>
        <a:ext cx="265015" cy="318018"/>
      </dsp:txXfrm>
    </dsp:sp>
    <dsp:sp modelId="{387BED94-2970-4760-A703-A6447E31318C}">
      <dsp:nvSpPr>
        <dsp:cNvPr id="0" name=""/>
        <dsp:cNvSpPr/>
      </dsp:nvSpPr>
      <dsp:spPr>
        <a:xfrm>
          <a:off x="377978" y="2123146"/>
          <a:ext cx="1603067" cy="7067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Model</a:t>
          </a:r>
          <a:endParaRPr lang="en-US" sz="2000" kern="1200" dirty="0"/>
        </a:p>
      </dsp:txBody>
      <dsp:txXfrm>
        <a:off x="377978" y="2123146"/>
        <a:ext cx="1603067" cy="706707"/>
      </dsp:txXfrm>
    </dsp:sp>
    <dsp:sp modelId="{1FC4A449-BC3E-4C41-964C-60179D0BD533}">
      <dsp:nvSpPr>
        <dsp:cNvPr id="0" name=""/>
        <dsp:cNvSpPr/>
      </dsp:nvSpPr>
      <dsp:spPr>
        <a:xfrm rot="5400000">
          <a:off x="1047004" y="2847521"/>
          <a:ext cx="265015" cy="3180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5400000">
        <a:off x="1047004" y="2847521"/>
        <a:ext cx="265015" cy="318018"/>
      </dsp:txXfrm>
    </dsp:sp>
    <dsp:sp modelId="{30A903EB-AFCE-4279-A1C3-FBCD5E7335FA}">
      <dsp:nvSpPr>
        <dsp:cNvPr id="0" name=""/>
        <dsp:cNvSpPr/>
      </dsp:nvSpPr>
      <dsp:spPr>
        <a:xfrm>
          <a:off x="377978" y="3183207"/>
          <a:ext cx="1603067" cy="7067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Simulation</a:t>
          </a:r>
          <a:endParaRPr lang="en-US" sz="2000" kern="1200" dirty="0"/>
        </a:p>
      </dsp:txBody>
      <dsp:txXfrm>
        <a:off x="377978" y="3183207"/>
        <a:ext cx="1603067" cy="706707"/>
      </dsp:txXfrm>
    </dsp:sp>
    <dsp:sp modelId="{F3FF0283-EECF-4B06-8D95-BB2E4517A6EC}">
      <dsp:nvSpPr>
        <dsp:cNvPr id="0" name=""/>
        <dsp:cNvSpPr/>
      </dsp:nvSpPr>
      <dsp:spPr>
        <a:xfrm rot="5400000">
          <a:off x="1047004" y="3907583"/>
          <a:ext cx="265015" cy="3180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5400000">
        <a:off x="1047004" y="3907583"/>
        <a:ext cx="265015" cy="318018"/>
      </dsp:txXfrm>
    </dsp:sp>
    <dsp:sp modelId="{5B52350A-9896-40B1-84ED-B54691A4D8CF}">
      <dsp:nvSpPr>
        <dsp:cNvPr id="0" name=""/>
        <dsp:cNvSpPr/>
      </dsp:nvSpPr>
      <dsp:spPr>
        <a:xfrm>
          <a:off x="377978" y="4243269"/>
          <a:ext cx="1603067" cy="7067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Management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tool</a:t>
          </a:r>
          <a:endParaRPr lang="en-US" sz="2000" kern="1200" dirty="0"/>
        </a:p>
      </dsp:txBody>
      <dsp:txXfrm>
        <a:off x="377978" y="4243269"/>
        <a:ext cx="1603067" cy="70670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A7ECE7-6270-49BA-85E7-C275CC88430E}">
      <dsp:nvSpPr>
        <dsp:cNvPr id="0" name=""/>
        <dsp:cNvSpPr/>
      </dsp:nvSpPr>
      <dsp:spPr>
        <a:xfrm>
          <a:off x="761994" y="2208868"/>
          <a:ext cx="1256629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Data collection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Individual tags,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3 species,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Multiple rivers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Multiple cohorts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761994" y="2208868"/>
        <a:ext cx="1256629" cy="1886787"/>
      </dsp:txXfrm>
    </dsp:sp>
    <dsp:sp modelId="{355D7E99-5D67-440C-AC89-209157F1189E}">
      <dsp:nvSpPr>
        <dsp:cNvPr id="0" name=""/>
        <dsp:cNvSpPr/>
      </dsp:nvSpPr>
      <dsp:spPr>
        <a:xfrm>
          <a:off x="2295017" y="2996440"/>
          <a:ext cx="585952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>
        <a:off x="2295017" y="2996440"/>
        <a:ext cx="585952" cy="311644"/>
      </dsp:txXfrm>
    </dsp:sp>
    <dsp:sp modelId="{30226FBF-4EC6-4555-81FA-E684877F74D0}">
      <dsp:nvSpPr>
        <dsp:cNvPr id="0" name=""/>
        <dsp:cNvSpPr/>
      </dsp:nvSpPr>
      <dsp:spPr>
        <a:xfrm>
          <a:off x="3124194" y="2208868"/>
          <a:ext cx="1256629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Statistical models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Body growth, Survival, Movement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3124194" y="2208868"/>
        <a:ext cx="1256629" cy="1886787"/>
      </dsp:txXfrm>
    </dsp:sp>
    <dsp:sp modelId="{437DC796-111B-484D-9070-071C2F5DCF16}">
      <dsp:nvSpPr>
        <dsp:cNvPr id="0" name=""/>
        <dsp:cNvSpPr/>
      </dsp:nvSpPr>
      <dsp:spPr>
        <a:xfrm rot="20693">
          <a:off x="4507947" y="3097130"/>
          <a:ext cx="649039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 rot="20693">
        <a:off x="4507947" y="3097130"/>
        <a:ext cx="649039" cy="311644"/>
      </dsp:txXfrm>
    </dsp:sp>
    <dsp:sp modelId="{714DE1E1-3DFE-49F8-B9BD-03E035533611}">
      <dsp:nvSpPr>
        <dsp:cNvPr id="0" name=""/>
        <dsp:cNvSpPr/>
      </dsp:nvSpPr>
      <dsp:spPr>
        <a:xfrm>
          <a:off x="5257801" y="4288353"/>
          <a:ext cx="1256629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Watershed-scale movement models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Genetics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Radio-tags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257801" y="4288353"/>
        <a:ext cx="1256629" cy="1886787"/>
      </dsp:txXfrm>
    </dsp:sp>
    <dsp:sp modelId="{F3537CB8-48BF-43CE-98B9-25018DF187C5}">
      <dsp:nvSpPr>
        <dsp:cNvPr id="0" name=""/>
        <dsp:cNvSpPr/>
      </dsp:nvSpPr>
      <dsp:spPr>
        <a:xfrm rot="16163147">
          <a:off x="5826586" y="4038461"/>
          <a:ext cx="96815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 rot="16163147">
        <a:off x="5826586" y="4038461"/>
        <a:ext cx="96815" cy="311644"/>
      </dsp:txXfrm>
    </dsp:sp>
    <dsp:sp modelId="{8DA9FD76-D3BD-4042-850F-A6C56C6BCC7B}">
      <dsp:nvSpPr>
        <dsp:cNvPr id="0" name=""/>
        <dsp:cNvSpPr/>
      </dsp:nvSpPr>
      <dsp:spPr>
        <a:xfrm>
          <a:off x="5181599" y="2218906"/>
          <a:ext cx="1364662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Simulation models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Predict population  size/persistence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181599" y="2218906"/>
        <a:ext cx="1364662" cy="1886787"/>
      </dsp:txXfrm>
    </dsp:sp>
    <dsp:sp modelId="{03EFD1F2-89DA-48F9-BC1A-8D80B5C7125F}">
      <dsp:nvSpPr>
        <dsp:cNvPr id="0" name=""/>
        <dsp:cNvSpPr/>
      </dsp:nvSpPr>
      <dsp:spPr>
        <a:xfrm rot="21578964">
          <a:off x="6685725" y="3000544"/>
          <a:ext cx="295675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 rot="21578964">
        <a:off x="6685725" y="3000544"/>
        <a:ext cx="295675" cy="311644"/>
      </dsp:txXfrm>
    </dsp:sp>
    <dsp:sp modelId="{6209AA51-E788-430B-8E38-E9D37F38BF44}">
      <dsp:nvSpPr>
        <dsp:cNvPr id="0" name=""/>
        <dsp:cNvSpPr/>
      </dsp:nvSpPr>
      <dsp:spPr>
        <a:xfrm>
          <a:off x="7104129" y="1956143"/>
          <a:ext cx="1836313" cy="2385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>
              <a:solidFill>
                <a:schemeClr val="tx2">
                  <a:lumMod val="75000"/>
                </a:schemeClr>
              </a:solidFill>
            </a:rPr>
            <a:t>Decision support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Apply models to management ?s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>
            <a:solidFill>
              <a:schemeClr val="tx2">
                <a:lumMod val="75000"/>
              </a:schemeClr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Working groups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Web page</a:t>
          </a:r>
        </a:p>
      </dsp:txBody>
      <dsp:txXfrm>
        <a:off x="7104129" y="1956143"/>
        <a:ext cx="1836313" cy="2385898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3AEA975-B310-4309-9C80-AB7071A3637E}">
      <dsp:nvSpPr>
        <dsp:cNvPr id="0" name=""/>
        <dsp:cNvSpPr/>
      </dsp:nvSpPr>
      <dsp:spPr>
        <a:xfrm>
          <a:off x="479" y="236934"/>
          <a:ext cx="973931" cy="9739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Down</a:t>
          </a:r>
          <a:endParaRPr lang="en-US" sz="2100" kern="1200" dirty="0"/>
        </a:p>
      </dsp:txBody>
      <dsp:txXfrm>
        <a:off x="479" y="236934"/>
        <a:ext cx="973931" cy="973931"/>
      </dsp:txXfrm>
    </dsp:sp>
    <dsp:sp modelId="{472189EA-8C16-4254-BD5D-2D7943E51FCA}">
      <dsp:nvSpPr>
        <dsp:cNvPr id="0" name=""/>
        <dsp:cNvSpPr/>
      </dsp:nvSpPr>
      <dsp:spPr>
        <a:xfrm>
          <a:off x="898489" y="99292"/>
          <a:ext cx="607058" cy="3287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898489" y="99292"/>
        <a:ext cx="607058" cy="328701"/>
      </dsp:txXfrm>
    </dsp:sp>
    <dsp:sp modelId="{C237E133-4965-447A-85CE-FB2B009E9C4D}">
      <dsp:nvSpPr>
        <dsp:cNvPr id="0" name=""/>
        <dsp:cNvSpPr/>
      </dsp:nvSpPr>
      <dsp:spPr>
        <a:xfrm>
          <a:off x="1463989" y="236934"/>
          <a:ext cx="973931" cy="9739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Up</a:t>
          </a:r>
          <a:endParaRPr lang="en-US" sz="2100" kern="1200" dirty="0"/>
        </a:p>
      </dsp:txBody>
      <dsp:txXfrm>
        <a:off x="1463989" y="236934"/>
        <a:ext cx="973931" cy="973931"/>
      </dsp:txXfrm>
    </dsp:sp>
    <dsp:sp modelId="{8ED58AA8-8877-4ED1-A6DC-9B18421BC966}">
      <dsp:nvSpPr>
        <dsp:cNvPr id="0" name=""/>
        <dsp:cNvSpPr/>
      </dsp:nvSpPr>
      <dsp:spPr>
        <a:xfrm rot="10800000">
          <a:off x="932851" y="1019805"/>
          <a:ext cx="607058" cy="3287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932851" y="1019805"/>
        <a:ext cx="607058" cy="32870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BD36234-A286-4EBF-8F57-5CE3E09E1B43}">
      <dsp:nvSpPr>
        <dsp:cNvPr id="0" name=""/>
        <dsp:cNvSpPr/>
      </dsp:nvSpPr>
      <dsp:spPr>
        <a:xfrm>
          <a:off x="377978" y="3022"/>
          <a:ext cx="1603067" cy="7067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Data</a:t>
          </a:r>
          <a:endParaRPr lang="en-US" sz="2000" kern="1200" dirty="0"/>
        </a:p>
      </dsp:txBody>
      <dsp:txXfrm>
        <a:off x="377978" y="3022"/>
        <a:ext cx="1603067" cy="706707"/>
      </dsp:txXfrm>
    </dsp:sp>
    <dsp:sp modelId="{328EFE78-6040-4407-9D8C-B43AA7A99A22}">
      <dsp:nvSpPr>
        <dsp:cNvPr id="0" name=""/>
        <dsp:cNvSpPr/>
      </dsp:nvSpPr>
      <dsp:spPr>
        <a:xfrm rot="5400000">
          <a:off x="1047004" y="727398"/>
          <a:ext cx="265015" cy="3180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5400000">
        <a:off x="1047004" y="727398"/>
        <a:ext cx="265015" cy="318018"/>
      </dsp:txXfrm>
    </dsp:sp>
    <dsp:sp modelId="{B4041B10-F940-437F-B0B3-29F5712684AE}">
      <dsp:nvSpPr>
        <dsp:cNvPr id="0" name=""/>
        <dsp:cNvSpPr/>
      </dsp:nvSpPr>
      <dsp:spPr>
        <a:xfrm>
          <a:off x="377978" y="1063084"/>
          <a:ext cx="1603067" cy="7067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Analysis</a:t>
          </a:r>
          <a:endParaRPr lang="en-US" sz="2000" kern="1200" dirty="0"/>
        </a:p>
      </dsp:txBody>
      <dsp:txXfrm>
        <a:off x="377978" y="1063084"/>
        <a:ext cx="1603067" cy="706707"/>
      </dsp:txXfrm>
    </dsp:sp>
    <dsp:sp modelId="{21349742-7B21-458F-B880-B382D44C046E}">
      <dsp:nvSpPr>
        <dsp:cNvPr id="0" name=""/>
        <dsp:cNvSpPr/>
      </dsp:nvSpPr>
      <dsp:spPr>
        <a:xfrm rot="5400000">
          <a:off x="1047004" y="1787459"/>
          <a:ext cx="265015" cy="3180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5400000">
        <a:off x="1047004" y="1787459"/>
        <a:ext cx="265015" cy="318018"/>
      </dsp:txXfrm>
    </dsp:sp>
    <dsp:sp modelId="{387BED94-2970-4760-A703-A6447E31318C}">
      <dsp:nvSpPr>
        <dsp:cNvPr id="0" name=""/>
        <dsp:cNvSpPr/>
      </dsp:nvSpPr>
      <dsp:spPr>
        <a:xfrm>
          <a:off x="377978" y="2123146"/>
          <a:ext cx="1603067" cy="7067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Model</a:t>
          </a:r>
          <a:endParaRPr lang="en-US" sz="2000" kern="1200" dirty="0"/>
        </a:p>
      </dsp:txBody>
      <dsp:txXfrm>
        <a:off x="377978" y="2123146"/>
        <a:ext cx="1603067" cy="706707"/>
      </dsp:txXfrm>
    </dsp:sp>
    <dsp:sp modelId="{1FC4A449-BC3E-4C41-964C-60179D0BD533}">
      <dsp:nvSpPr>
        <dsp:cNvPr id="0" name=""/>
        <dsp:cNvSpPr/>
      </dsp:nvSpPr>
      <dsp:spPr>
        <a:xfrm rot="5400000">
          <a:off x="1047004" y="2847521"/>
          <a:ext cx="265015" cy="3180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5400000">
        <a:off x="1047004" y="2847521"/>
        <a:ext cx="265015" cy="318018"/>
      </dsp:txXfrm>
    </dsp:sp>
    <dsp:sp modelId="{30A903EB-AFCE-4279-A1C3-FBCD5E7335FA}">
      <dsp:nvSpPr>
        <dsp:cNvPr id="0" name=""/>
        <dsp:cNvSpPr/>
      </dsp:nvSpPr>
      <dsp:spPr>
        <a:xfrm>
          <a:off x="377978" y="3183207"/>
          <a:ext cx="1603067" cy="7067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Simulation</a:t>
          </a:r>
          <a:endParaRPr lang="en-US" sz="2000" kern="1200" dirty="0"/>
        </a:p>
      </dsp:txBody>
      <dsp:txXfrm>
        <a:off x="377978" y="3183207"/>
        <a:ext cx="1603067" cy="706707"/>
      </dsp:txXfrm>
    </dsp:sp>
    <dsp:sp modelId="{F3FF0283-EECF-4B06-8D95-BB2E4517A6EC}">
      <dsp:nvSpPr>
        <dsp:cNvPr id="0" name=""/>
        <dsp:cNvSpPr/>
      </dsp:nvSpPr>
      <dsp:spPr>
        <a:xfrm rot="5400000">
          <a:off x="1047004" y="3907583"/>
          <a:ext cx="265015" cy="3180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5400000">
        <a:off x="1047004" y="3907583"/>
        <a:ext cx="265015" cy="318018"/>
      </dsp:txXfrm>
    </dsp:sp>
    <dsp:sp modelId="{5B52350A-9896-40B1-84ED-B54691A4D8CF}">
      <dsp:nvSpPr>
        <dsp:cNvPr id="0" name=""/>
        <dsp:cNvSpPr/>
      </dsp:nvSpPr>
      <dsp:spPr>
        <a:xfrm>
          <a:off x="377978" y="4243269"/>
          <a:ext cx="1603067" cy="7067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Management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tool</a:t>
          </a:r>
          <a:endParaRPr lang="en-US" sz="2000" kern="1200" dirty="0"/>
        </a:p>
      </dsp:txBody>
      <dsp:txXfrm>
        <a:off x="377978" y="4243269"/>
        <a:ext cx="1603067" cy="70670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A7ECE7-6270-49BA-85E7-C275CC88430E}">
      <dsp:nvSpPr>
        <dsp:cNvPr id="0" name=""/>
        <dsp:cNvSpPr/>
      </dsp:nvSpPr>
      <dsp:spPr>
        <a:xfrm>
          <a:off x="761994" y="2208868"/>
          <a:ext cx="1256629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Data collection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Individual tags,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3 species,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Multiple rivers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Multiple cohorts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761994" y="2208868"/>
        <a:ext cx="1256629" cy="1886787"/>
      </dsp:txXfrm>
    </dsp:sp>
    <dsp:sp modelId="{355D7E99-5D67-440C-AC89-209157F1189E}">
      <dsp:nvSpPr>
        <dsp:cNvPr id="0" name=""/>
        <dsp:cNvSpPr/>
      </dsp:nvSpPr>
      <dsp:spPr>
        <a:xfrm>
          <a:off x="2295017" y="2996440"/>
          <a:ext cx="585952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>
        <a:off x="2295017" y="2996440"/>
        <a:ext cx="585952" cy="311644"/>
      </dsp:txXfrm>
    </dsp:sp>
    <dsp:sp modelId="{30226FBF-4EC6-4555-81FA-E684877F74D0}">
      <dsp:nvSpPr>
        <dsp:cNvPr id="0" name=""/>
        <dsp:cNvSpPr/>
      </dsp:nvSpPr>
      <dsp:spPr>
        <a:xfrm>
          <a:off x="3124194" y="2208868"/>
          <a:ext cx="1256629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Statistical models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Body growth, Survival, Movement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3124194" y="2208868"/>
        <a:ext cx="1256629" cy="1886787"/>
      </dsp:txXfrm>
    </dsp:sp>
    <dsp:sp modelId="{437DC796-111B-484D-9070-071C2F5DCF16}">
      <dsp:nvSpPr>
        <dsp:cNvPr id="0" name=""/>
        <dsp:cNvSpPr/>
      </dsp:nvSpPr>
      <dsp:spPr>
        <a:xfrm rot="20693">
          <a:off x="4507947" y="3097130"/>
          <a:ext cx="649039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 rot="20693">
        <a:off x="4507947" y="3097130"/>
        <a:ext cx="649039" cy="311644"/>
      </dsp:txXfrm>
    </dsp:sp>
    <dsp:sp modelId="{714DE1E1-3DFE-49F8-B9BD-03E035533611}">
      <dsp:nvSpPr>
        <dsp:cNvPr id="0" name=""/>
        <dsp:cNvSpPr/>
      </dsp:nvSpPr>
      <dsp:spPr>
        <a:xfrm>
          <a:off x="5257801" y="4288353"/>
          <a:ext cx="1256629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Watershed-scale movement models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Genetics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Radio-tags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257801" y="4288353"/>
        <a:ext cx="1256629" cy="1886787"/>
      </dsp:txXfrm>
    </dsp:sp>
    <dsp:sp modelId="{F3537CB8-48BF-43CE-98B9-25018DF187C5}">
      <dsp:nvSpPr>
        <dsp:cNvPr id="0" name=""/>
        <dsp:cNvSpPr/>
      </dsp:nvSpPr>
      <dsp:spPr>
        <a:xfrm rot="16163147">
          <a:off x="5826586" y="4038461"/>
          <a:ext cx="96815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 rot="16163147">
        <a:off x="5826586" y="4038461"/>
        <a:ext cx="96815" cy="311644"/>
      </dsp:txXfrm>
    </dsp:sp>
    <dsp:sp modelId="{8DA9FD76-D3BD-4042-850F-A6C56C6BCC7B}">
      <dsp:nvSpPr>
        <dsp:cNvPr id="0" name=""/>
        <dsp:cNvSpPr/>
      </dsp:nvSpPr>
      <dsp:spPr>
        <a:xfrm>
          <a:off x="5181599" y="2218906"/>
          <a:ext cx="1364662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Simulation models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Predict population  size/persistence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181599" y="2218906"/>
        <a:ext cx="1364662" cy="1886787"/>
      </dsp:txXfrm>
    </dsp:sp>
    <dsp:sp modelId="{03EFD1F2-89DA-48F9-BC1A-8D80B5C7125F}">
      <dsp:nvSpPr>
        <dsp:cNvPr id="0" name=""/>
        <dsp:cNvSpPr/>
      </dsp:nvSpPr>
      <dsp:spPr>
        <a:xfrm rot="21578964">
          <a:off x="6685725" y="3000544"/>
          <a:ext cx="295675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 rot="21578964">
        <a:off x="6685725" y="3000544"/>
        <a:ext cx="295675" cy="311644"/>
      </dsp:txXfrm>
    </dsp:sp>
    <dsp:sp modelId="{6209AA51-E788-430B-8E38-E9D37F38BF44}">
      <dsp:nvSpPr>
        <dsp:cNvPr id="0" name=""/>
        <dsp:cNvSpPr/>
      </dsp:nvSpPr>
      <dsp:spPr>
        <a:xfrm>
          <a:off x="7104129" y="1956143"/>
          <a:ext cx="1836313" cy="2385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>
              <a:solidFill>
                <a:schemeClr val="tx2">
                  <a:lumMod val="75000"/>
                </a:schemeClr>
              </a:solidFill>
            </a:rPr>
            <a:t>Decision support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Apply models to management ?s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>
            <a:solidFill>
              <a:schemeClr val="tx2">
                <a:lumMod val="75000"/>
              </a:schemeClr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Working groups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Web page</a:t>
          </a:r>
        </a:p>
      </dsp:txBody>
      <dsp:txXfrm>
        <a:off x="7104129" y="1956143"/>
        <a:ext cx="1836313" cy="238589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A7ECE7-6270-49BA-85E7-C275CC88430E}">
      <dsp:nvSpPr>
        <dsp:cNvPr id="0" name=""/>
        <dsp:cNvSpPr/>
      </dsp:nvSpPr>
      <dsp:spPr>
        <a:xfrm>
          <a:off x="761994" y="2208868"/>
          <a:ext cx="1256629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Data collection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Individual tags,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3 species,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Multiple rivers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Multiple cohorts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761994" y="2208868"/>
        <a:ext cx="1256629" cy="1886787"/>
      </dsp:txXfrm>
    </dsp:sp>
    <dsp:sp modelId="{355D7E99-5D67-440C-AC89-209157F1189E}">
      <dsp:nvSpPr>
        <dsp:cNvPr id="0" name=""/>
        <dsp:cNvSpPr/>
      </dsp:nvSpPr>
      <dsp:spPr>
        <a:xfrm>
          <a:off x="2295017" y="2996440"/>
          <a:ext cx="585952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>
        <a:off x="2295017" y="2996440"/>
        <a:ext cx="585952" cy="311644"/>
      </dsp:txXfrm>
    </dsp:sp>
    <dsp:sp modelId="{30226FBF-4EC6-4555-81FA-E684877F74D0}">
      <dsp:nvSpPr>
        <dsp:cNvPr id="0" name=""/>
        <dsp:cNvSpPr/>
      </dsp:nvSpPr>
      <dsp:spPr>
        <a:xfrm>
          <a:off x="3124194" y="2208868"/>
          <a:ext cx="1256629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Statistical models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Body growth, Survival, Movement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3124194" y="2208868"/>
        <a:ext cx="1256629" cy="1886787"/>
      </dsp:txXfrm>
    </dsp:sp>
    <dsp:sp modelId="{437DC796-111B-484D-9070-071C2F5DCF16}">
      <dsp:nvSpPr>
        <dsp:cNvPr id="0" name=""/>
        <dsp:cNvSpPr/>
      </dsp:nvSpPr>
      <dsp:spPr>
        <a:xfrm rot="20693">
          <a:off x="4507947" y="3097130"/>
          <a:ext cx="649039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 rot="20693">
        <a:off x="4507947" y="3097130"/>
        <a:ext cx="649039" cy="311644"/>
      </dsp:txXfrm>
    </dsp:sp>
    <dsp:sp modelId="{714DE1E1-3DFE-49F8-B9BD-03E035533611}">
      <dsp:nvSpPr>
        <dsp:cNvPr id="0" name=""/>
        <dsp:cNvSpPr/>
      </dsp:nvSpPr>
      <dsp:spPr>
        <a:xfrm>
          <a:off x="5257801" y="4288353"/>
          <a:ext cx="1256629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Watershed-scale movement models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Genetics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Radio-tags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257801" y="4288353"/>
        <a:ext cx="1256629" cy="1886787"/>
      </dsp:txXfrm>
    </dsp:sp>
    <dsp:sp modelId="{F3537CB8-48BF-43CE-98B9-25018DF187C5}">
      <dsp:nvSpPr>
        <dsp:cNvPr id="0" name=""/>
        <dsp:cNvSpPr/>
      </dsp:nvSpPr>
      <dsp:spPr>
        <a:xfrm rot="16163147">
          <a:off x="5826586" y="4038461"/>
          <a:ext cx="96815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 rot="16163147">
        <a:off x="5826586" y="4038461"/>
        <a:ext cx="96815" cy="311644"/>
      </dsp:txXfrm>
    </dsp:sp>
    <dsp:sp modelId="{8DA9FD76-D3BD-4042-850F-A6C56C6BCC7B}">
      <dsp:nvSpPr>
        <dsp:cNvPr id="0" name=""/>
        <dsp:cNvSpPr/>
      </dsp:nvSpPr>
      <dsp:spPr>
        <a:xfrm>
          <a:off x="5181599" y="2218906"/>
          <a:ext cx="1364662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Simulation models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Predict population  size/persistence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181599" y="2218906"/>
        <a:ext cx="1364662" cy="1886787"/>
      </dsp:txXfrm>
    </dsp:sp>
    <dsp:sp modelId="{03EFD1F2-89DA-48F9-BC1A-8D80B5C7125F}">
      <dsp:nvSpPr>
        <dsp:cNvPr id="0" name=""/>
        <dsp:cNvSpPr/>
      </dsp:nvSpPr>
      <dsp:spPr>
        <a:xfrm rot="21578964">
          <a:off x="6685725" y="3000544"/>
          <a:ext cx="295675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 rot="21578964">
        <a:off x="6685725" y="3000544"/>
        <a:ext cx="295675" cy="311644"/>
      </dsp:txXfrm>
    </dsp:sp>
    <dsp:sp modelId="{6209AA51-E788-430B-8E38-E9D37F38BF44}">
      <dsp:nvSpPr>
        <dsp:cNvPr id="0" name=""/>
        <dsp:cNvSpPr/>
      </dsp:nvSpPr>
      <dsp:spPr>
        <a:xfrm>
          <a:off x="7104129" y="1956143"/>
          <a:ext cx="1836313" cy="2385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>
              <a:solidFill>
                <a:schemeClr val="tx2">
                  <a:lumMod val="75000"/>
                </a:schemeClr>
              </a:solidFill>
            </a:rPr>
            <a:t>Decision support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Apply models to management ?s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>
            <a:solidFill>
              <a:schemeClr val="tx2">
                <a:lumMod val="75000"/>
              </a:schemeClr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Working groups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Web page</a:t>
          </a:r>
        </a:p>
      </dsp:txBody>
      <dsp:txXfrm>
        <a:off x="7104129" y="1956143"/>
        <a:ext cx="1836313" cy="2385898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A7ECE7-6270-49BA-85E7-C275CC88430E}">
      <dsp:nvSpPr>
        <dsp:cNvPr id="0" name=""/>
        <dsp:cNvSpPr/>
      </dsp:nvSpPr>
      <dsp:spPr>
        <a:xfrm>
          <a:off x="761994" y="2208868"/>
          <a:ext cx="1256629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Data collection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Individual tags,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3 species,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Multiple rivers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Multiple cohorts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761994" y="2208868"/>
        <a:ext cx="1256629" cy="1886787"/>
      </dsp:txXfrm>
    </dsp:sp>
    <dsp:sp modelId="{355D7E99-5D67-440C-AC89-209157F1189E}">
      <dsp:nvSpPr>
        <dsp:cNvPr id="0" name=""/>
        <dsp:cNvSpPr/>
      </dsp:nvSpPr>
      <dsp:spPr>
        <a:xfrm>
          <a:off x="2295017" y="2996440"/>
          <a:ext cx="585952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>
        <a:off x="2295017" y="2996440"/>
        <a:ext cx="585952" cy="311644"/>
      </dsp:txXfrm>
    </dsp:sp>
    <dsp:sp modelId="{30226FBF-4EC6-4555-81FA-E684877F74D0}">
      <dsp:nvSpPr>
        <dsp:cNvPr id="0" name=""/>
        <dsp:cNvSpPr/>
      </dsp:nvSpPr>
      <dsp:spPr>
        <a:xfrm>
          <a:off x="3124194" y="2208868"/>
          <a:ext cx="1256629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Statistical models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Body growth, Survival, Movement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3124194" y="2208868"/>
        <a:ext cx="1256629" cy="1886787"/>
      </dsp:txXfrm>
    </dsp:sp>
    <dsp:sp modelId="{437DC796-111B-484D-9070-071C2F5DCF16}">
      <dsp:nvSpPr>
        <dsp:cNvPr id="0" name=""/>
        <dsp:cNvSpPr/>
      </dsp:nvSpPr>
      <dsp:spPr>
        <a:xfrm rot="20693">
          <a:off x="4507947" y="3097130"/>
          <a:ext cx="649039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 rot="20693">
        <a:off x="4507947" y="3097130"/>
        <a:ext cx="649039" cy="311644"/>
      </dsp:txXfrm>
    </dsp:sp>
    <dsp:sp modelId="{714DE1E1-3DFE-49F8-B9BD-03E035533611}">
      <dsp:nvSpPr>
        <dsp:cNvPr id="0" name=""/>
        <dsp:cNvSpPr/>
      </dsp:nvSpPr>
      <dsp:spPr>
        <a:xfrm>
          <a:off x="5257801" y="4288353"/>
          <a:ext cx="1256629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Watershed-scale movement models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Genetics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Radio-tags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257801" y="4288353"/>
        <a:ext cx="1256629" cy="1886787"/>
      </dsp:txXfrm>
    </dsp:sp>
    <dsp:sp modelId="{F3537CB8-48BF-43CE-98B9-25018DF187C5}">
      <dsp:nvSpPr>
        <dsp:cNvPr id="0" name=""/>
        <dsp:cNvSpPr/>
      </dsp:nvSpPr>
      <dsp:spPr>
        <a:xfrm rot="16163147">
          <a:off x="5826586" y="4038461"/>
          <a:ext cx="96815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 rot="16163147">
        <a:off x="5826586" y="4038461"/>
        <a:ext cx="96815" cy="311644"/>
      </dsp:txXfrm>
    </dsp:sp>
    <dsp:sp modelId="{8DA9FD76-D3BD-4042-850F-A6C56C6BCC7B}">
      <dsp:nvSpPr>
        <dsp:cNvPr id="0" name=""/>
        <dsp:cNvSpPr/>
      </dsp:nvSpPr>
      <dsp:spPr>
        <a:xfrm>
          <a:off x="5181599" y="2218906"/>
          <a:ext cx="1364662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Simulation models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Predict population  size/persistence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181599" y="2218906"/>
        <a:ext cx="1364662" cy="1886787"/>
      </dsp:txXfrm>
    </dsp:sp>
    <dsp:sp modelId="{03EFD1F2-89DA-48F9-BC1A-8D80B5C7125F}">
      <dsp:nvSpPr>
        <dsp:cNvPr id="0" name=""/>
        <dsp:cNvSpPr/>
      </dsp:nvSpPr>
      <dsp:spPr>
        <a:xfrm rot="21578964">
          <a:off x="6685725" y="3000544"/>
          <a:ext cx="295675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 rot="21578964">
        <a:off x="6685725" y="3000544"/>
        <a:ext cx="295675" cy="311644"/>
      </dsp:txXfrm>
    </dsp:sp>
    <dsp:sp modelId="{6209AA51-E788-430B-8E38-E9D37F38BF44}">
      <dsp:nvSpPr>
        <dsp:cNvPr id="0" name=""/>
        <dsp:cNvSpPr/>
      </dsp:nvSpPr>
      <dsp:spPr>
        <a:xfrm>
          <a:off x="7104129" y="1956143"/>
          <a:ext cx="1836313" cy="2385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>
              <a:solidFill>
                <a:schemeClr val="tx2">
                  <a:lumMod val="75000"/>
                </a:schemeClr>
              </a:solidFill>
            </a:rPr>
            <a:t>Decision support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Apply models to management ?s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>
            <a:solidFill>
              <a:schemeClr val="tx2">
                <a:lumMod val="75000"/>
              </a:schemeClr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Working groups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Web page</a:t>
          </a:r>
        </a:p>
      </dsp:txBody>
      <dsp:txXfrm>
        <a:off x="7104129" y="1956143"/>
        <a:ext cx="1836313" cy="2385898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A7ECE7-6270-49BA-85E7-C275CC88430E}">
      <dsp:nvSpPr>
        <dsp:cNvPr id="0" name=""/>
        <dsp:cNvSpPr/>
      </dsp:nvSpPr>
      <dsp:spPr>
        <a:xfrm>
          <a:off x="761994" y="2208868"/>
          <a:ext cx="1256629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Data collection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Individual tags,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3 species,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Multiple rivers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Multiple cohorts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761994" y="2208868"/>
        <a:ext cx="1256629" cy="1886787"/>
      </dsp:txXfrm>
    </dsp:sp>
    <dsp:sp modelId="{355D7E99-5D67-440C-AC89-209157F1189E}">
      <dsp:nvSpPr>
        <dsp:cNvPr id="0" name=""/>
        <dsp:cNvSpPr/>
      </dsp:nvSpPr>
      <dsp:spPr>
        <a:xfrm>
          <a:off x="2295017" y="2996440"/>
          <a:ext cx="585952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>
        <a:off x="2295017" y="2996440"/>
        <a:ext cx="585952" cy="311644"/>
      </dsp:txXfrm>
    </dsp:sp>
    <dsp:sp modelId="{30226FBF-4EC6-4555-81FA-E684877F74D0}">
      <dsp:nvSpPr>
        <dsp:cNvPr id="0" name=""/>
        <dsp:cNvSpPr/>
      </dsp:nvSpPr>
      <dsp:spPr>
        <a:xfrm>
          <a:off x="3124194" y="2208868"/>
          <a:ext cx="1256629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Statistical models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Body growth, Survival, Movement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3124194" y="2208868"/>
        <a:ext cx="1256629" cy="1886787"/>
      </dsp:txXfrm>
    </dsp:sp>
    <dsp:sp modelId="{437DC796-111B-484D-9070-071C2F5DCF16}">
      <dsp:nvSpPr>
        <dsp:cNvPr id="0" name=""/>
        <dsp:cNvSpPr/>
      </dsp:nvSpPr>
      <dsp:spPr>
        <a:xfrm rot="20693">
          <a:off x="4507947" y="3097130"/>
          <a:ext cx="649039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 rot="20693">
        <a:off x="4507947" y="3097130"/>
        <a:ext cx="649039" cy="311644"/>
      </dsp:txXfrm>
    </dsp:sp>
    <dsp:sp modelId="{714DE1E1-3DFE-49F8-B9BD-03E035533611}">
      <dsp:nvSpPr>
        <dsp:cNvPr id="0" name=""/>
        <dsp:cNvSpPr/>
      </dsp:nvSpPr>
      <dsp:spPr>
        <a:xfrm>
          <a:off x="5257801" y="4288353"/>
          <a:ext cx="1256629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Watershed-scale movement models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Genetics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Radio-tags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257801" y="4288353"/>
        <a:ext cx="1256629" cy="1886787"/>
      </dsp:txXfrm>
    </dsp:sp>
    <dsp:sp modelId="{F3537CB8-48BF-43CE-98B9-25018DF187C5}">
      <dsp:nvSpPr>
        <dsp:cNvPr id="0" name=""/>
        <dsp:cNvSpPr/>
      </dsp:nvSpPr>
      <dsp:spPr>
        <a:xfrm rot="16163147">
          <a:off x="5826586" y="4038461"/>
          <a:ext cx="96815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 rot="16163147">
        <a:off x="5826586" y="4038461"/>
        <a:ext cx="96815" cy="311644"/>
      </dsp:txXfrm>
    </dsp:sp>
    <dsp:sp modelId="{8DA9FD76-D3BD-4042-850F-A6C56C6BCC7B}">
      <dsp:nvSpPr>
        <dsp:cNvPr id="0" name=""/>
        <dsp:cNvSpPr/>
      </dsp:nvSpPr>
      <dsp:spPr>
        <a:xfrm>
          <a:off x="5181599" y="2218906"/>
          <a:ext cx="1364662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Simulation models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Predict population  size/persistence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181599" y="2218906"/>
        <a:ext cx="1364662" cy="1886787"/>
      </dsp:txXfrm>
    </dsp:sp>
    <dsp:sp modelId="{03EFD1F2-89DA-48F9-BC1A-8D80B5C7125F}">
      <dsp:nvSpPr>
        <dsp:cNvPr id="0" name=""/>
        <dsp:cNvSpPr/>
      </dsp:nvSpPr>
      <dsp:spPr>
        <a:xfrm rot="21578964">
          <a:off x="6685725" y="3000544"/>
          <a:ext cx="295675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 rot="21578964">
        <a:off x="6685725" y="3000544"/>
        <a:ext cx="295675" cy="311644"/>
      </dsp:txXfrm>
    </dsp:sp>
    <dsp:sp modelId="{6209AA51-E788-430B-8E38-E9D37F38BF44}">
      <dsp:nvSpPr>
        <dsp:cNvPr id="0" name=""/>
        <dsp:cNvSpPr/>
      </dsp:nvSpPr>
      <dsp:spPr>
        <a:xfrm>
          <a:off x="7104129" y="1956143"/>
          <a:ext cx="1836313" cy="2385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>
              <a:solidFill>
                <a:schemeClr val="tx2">
                  <a:lumMod val="75000"/>
                </a:schemeClr>
              </a:solidFill>
            </a:rPr>
            <a:t>Decision support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Apply models to management ?s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>
            <a:solidFill>
              <a:schemeClr val="tx2">
                <a:lumMod val="75000"/>
              </a:schemeClr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Working groups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Web page</a:t>
          </a:r>
        </a:p>
      </dsp:txBody>
      <dsp:txXfrm>
        <a:off x="7104129" y="1956143"/>
        <a:ext cx="1836313" cy="2385898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A7ECE7-6270-49BA-85E7-C275CC88430E}">
      <dsp:nvSpPr>
        <dsp:cNvPr id="0" name=""/>
        <dsp:cNvSpPr/>
      </dsp:nvSpPr>
      <dsp:spPr>
        <a:xfrm>
          <a:off x="761994" y="2208868"/>
          <a:ext cx="1256629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Data collection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Individual tags,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3 species,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Multiple rivers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Multiple cohorts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761994" y="2208868"/>
        <a:ext cx="1256629" cy="1886787"/>
      </dsp:txXfrm>
    </dsp:sp>
    <dsp:sp modelId="{355D7E99-5D67-440C-AC89-209157F1189E}">
      <dsp:nvSpPr>
        <dsp:cNvPr id="0" name=""/>
        <dsp:cNvSpPr/>
      </dsp:nvSpPr>
      <dsp:spPr>
        <a:xfrm>
          <a:off x="2295017" y="2996440"/>
          <a:ext cx="585952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>
        <a:off x="2295017" y="2996440"/>
        <a:ext cx="585952" cy="311644"/>
      </dsp:txXfrm>
    </dsp:sp>
    <dsp:sp modelId="{30226FBF-4EC6-4555-81FA-E684877F74D0}">
      <dsp:nvSpPr>
        <dsp:cNvPr id="0" name=""/>
        <dsp:cNvSpPr/>
      </dsp:nvSpPr>
      <dsp:spPr>
        <a:xfrm>
          <a:off x="3124194" y="2208868"/>
          <a:ext cx="1256629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Statistical models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Body growth, Survival, Movement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3124194" y="2208868"/>
        <a:ext cx="1256629" cy="1886787"/>
      </dsp:txXfrm>
    </dsp:sp>
    <dsp:sp modelId="{437DC796-111B-484D-9070-071C2F5DCF16}">
      <dsp:nvSpPr>
        <dsp:cNvPr id="0" name=""/>
        <dsp:cNvSpPr/>
      </dsp:nvSpPr>
      <dsp:spPr>
        <a:xfrm rot="20693">
          <a:off x="4507947" y="3097130"/>
          <a:ext cx="649039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 rot="20693">
        <a:off x="4507947" y="3097130"/>
        <a:ext cx="649039" cy="311644"/>
      </dsp:txXfrm>
    </dsp:sp>
    <dsp:sp modelId="{714DE1E1-3DFE-49F8-B9BD-03E035533611}">
      <dsp:nvSpPr>
        <dsp:cNvPr id="0" name=""/>
        <dsp:cNvSpPr/>
      </dsp:nvSpPr>
      <dsp:spPr>
        <a:xfrm>
          <a:off x="5257801" y="4288353"/>
          <a:ext cx="1256629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Watershed-scale movement models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Genetics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Radio-tags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257801" y="4288353"/>
        <a:ext cx="1256629" cy="1886787"/>
      </dsp:txXfrm>
    </dsp:sp>
    <dsp:sp modelId="{F3537CB8-48BF-43CE-98B9-25018DF187C5}">
      <dsp:nvSpPr>
        <dsp:cNvPr id="0" name=""/>
        <dsp:cNvSpPr/>
      </dsp:nvSpPr>
      <dsp:spPr>
        <a:xfrm rot="16163147">
          <a:off x="5826586" y="4038461"/>
          <a:ext cx="96815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 rot="16163147">
        <a:off x="5826586" y="4038461"/>
        <a:ext cx="96815" cy="311644"/>
      </dsp:txXfrm>
    </dsp:sp>
    <dsp:sp modelId="{8DA9FD76-D3BD-4042-850F-A6C56C6BCC7B}">
      <dsp:nvSpPr>
        <dsp:cNvPr id="0" name=""/>
        <dsp:cNvSpPr/>
      </dsp:nvSpPr>
      <dsp:spPr>
        <a:xfrm>
          <a:off x="5181599" y="2218906"/>
          <a:ext cx="1364662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Simulation models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Predict population  size/persistence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181599" y="2218906"/>
        <a:ext cx="1364662" cy="1886787"/>
      </dsp:txXfrm>
    </dsp:sp>
    <dsp:sp modelId="{03EFD1F2-89DA-48F9-BC1A-8D80B5C7125F}">
      <dsp:nvSpPr>
        <dsp:cNvPr id="0" name=""/>
        <dsp:cNvSpPr/>
      </dsp:nvSpPr>
      <dsp:spPr>
        <a:xfrm rot="21578964">
          <a:off x="6685725" y="3000544"/>
          <a:ext cx="295675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 rot="21578964">
        <a:off x="6685725" y="3000544"/>
        <a:ext cx="295675" cy="311644"/>
      </dsp:txXfrm>
    </dsp:sp>
    <dsp:sp modelId="{6209AA51-E788-430B-8E38-E9D37F38BF44}">
      <dsp:nvSpPr>
        <dsp:cNvPr id="0" name=""/>
        <dsp:cNvSpPr/>
      </dsp:nvSpPr>
      <dsp:spPr>
        <a:xfrm>
          <a:off x="7104129" y="1956143"/>
          <a:ext cx="1836313" cy="2385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>
              <a:solidFill>
                <a:schemeClr val="tx2">
                  <a:lumMod val="75000"/>
                </a:schemeClr>
              </a:solidFill>
            </a:rPr>
            <a:t>Decision support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Apply models to management ?s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>
            <a:solidFill>
              <a:schemeClr val="tx2">
                <a:lumMod val="75000"/>
              </a:schemeClr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Working groups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Web page</a:t>
          </a:r>
        </a:p>
      </dsp:txBody>
      <dsp:txXfrm>
        <a:off x="7104129" y="1956143"/>
        <a:ext cx="1836313" cy="2385898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A7ECE7-6270-49BA-85E7-C275CC88430E}">
      <dsp:nvSpPr>
        <dsp:cNvPr id="0" name=""/>
        <dsp:cNvSpPr/>
      </dsp:nvSpPr>
      <dsp:spPr>
        <a:xfrm>
          <a:off x="761994" y="2208868"/>
          <a:ext cx="1256629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Data collection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Individual tags,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3 species,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Multiple rivers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Multiple cohorts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761994" y="2208868"/>
        <a:ext cx="1256629" cy="1886787"/>
      </dsp:txXfrm>
    </dsp:sp>
    <dsp:sp modelId="{355D7E99-5D67-440C-AC89-209157F1189E}">
      <dsp:nvSpPr>
        <dsp:cNvPr id="0" name=""/>
        <dsp:cNvSpPr/>
      </dsp:nvSpPr>
      <dsp:spPr>
        <a:xfrm>
          <a:off x="2295017" y="2996440"/>
          <a:ext cx="585952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>
        <a:off x="2295017" y="2996440"/>
        <a:ext cx="585952" cy="311644"/>
      </dsp:txXfrm>
    </dsp:sp>
    <dsp:sp modelId="{30226FBF-4EC6-4555-81FA-E684877F74D0}">
      <dsp:nvSpPr>
        <dsp:cNvPr id="0" name=""/>
        <dsp:cNvSpPr/>
      </dsp:nvSpPr>
      <dsp:spPr>
        <a:xfrm>
          <a:off x="3124194" y="2208868"/>
          <a:ext cx="1256629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Statistical models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Body growth, Survival, Movement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3124194" y="2208868"/>
        <a:ext cx="1256629" cy="1886787"/>
      </dsp:txXfrm>
    </dsp:sp>
    <dsp:sp modelId="{437DC796-111B-484D-9070-071C2F5DCF16}">
      <dsp:nvSpPr>
        <dsp:cNvPr id="0" name=""/>
        <dsp:cNvSpPr/>
      </dsp:nvSpPr>
      <dsp:spPr>
        <a:xfrm rot="20693">
          <a:off x="4507947" y="3097130"/>
          <a:ext cx="649039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 rot="20693">
        <a:off x="4507947" y="3097130"/>
        <a:ext cx="649039" cy="311644"/>
      </dsp:txXfrm>
    </dsp:sp>
    <dsp:sp modelId="{714DE1E1-3DFE-49F8-B9BD-03E035533611}">
      <dsp:nvSpPr>
        <dsp:cNvPr id="0" name=""/>
        <dsp:cNvSpPr/>
      </dsp:nvSpPr>
      <dsp:spPr>
        <a:xfrm>
          <a:off x="5257801" y="4288353"/>
          <a:ext cx="1256629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Watershed-scale movement models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Genetics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Radio-tags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257801" y="4288353"/>
        <a:ext cx="1256629" cy="1886787"/>
      </dsp:txXfrm>
    </dsp:sp>
    <dsp:sp modelId="{F3537CB8-48BF-43CE-98B9-25018DF187C5}">
      <dsp:nvSpPr>
        <dsp:cNvPr id="0" name=""/>
        <dsp:cNvSpPr/>
      </dsp:nvSpPr>
      <dsp:spPr>
        <a:xfrm rot="16163147">
          <a:off x="5826586" y="4038461"/>
          <a:ext cx="96815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 rot="16163147">
        <a:off x="5826586" y="4038461"/>
        <a:ext cx="96815" cy="311644"/>
      </dsp:txXfrm>
    </dsp:sp>
    <dsp:sp modelId="{8DA9FD76-D3BD-4042-850F-A6C56C6BCC7B}">
      <dsp:nvSpPr>
        <dsp:cNvPr id="0" name=""/>
        <dsp:cNvSpPr/>
      </dsp:nvSpPr>
      <dsp:spPr>
        <a:xfrm>
          <a:off x="5181599" y="2218906"/>
          <a:ext cx="1364662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Simulation models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Predict population  size/persistence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181599" y="2218906"/>
        <a:ext cx="1364662" cy="1886787"/>
      </dsp:txXfrm>
    </dsp:sp>
    <dsp:sp modelId="{03EFD1F2-89DA-48F9-BC1A-8D80B5C7125F}">
      <dsp:nvSpPr>
        <dsp:cNvPr id="0" name=""/>
        <dsp:cNvSpPr/>
      </dsp:nvSpPr>
      <dsp:spPr>
        <a:xfrm rot="21578964">
          <a:off x="6685725" y="3000544"/>
          <a:ext cx="295675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 rot="21578964">
        <a:off x="6685725" y="3000544"/>
        <a:ext cx="295675" cy="311644"/>
      </dsp:txXfrm>
    </dsp:sp>
    <dsp:sp modelId="{6209AA51-E788-430B-8E38-E9D37F38BF44}">
      <dsp:nvSpPr>
        <dsp:cNvPr id="0" name=""/>
        <dsp:cNvSpPr/>
      </dsp:nvSpPr>
      <dsp:spPr>
        <a:xfrm>
          <a:off x="7104129" y="1956143"/>
          <a:ext cx="1836313" cy="2385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>
              <a:solidFill>
                <a:schemeClr val="tx2">
                  <a:lumMod val="75000"/>
                </a:schemeClr>
              </a:solidFill>
            </a:rPr>
            <a:t>Decision support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Apply models to management ?s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>
            <a:solidFill>
              <a:schemeClr val="tx2">
                <a:lumMod val="75000"/>
              </a:schemeClr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Working groups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Web page</a:t>
          </a:r>
        </a:p>
      </dsp:txBody>
      <dsp:txXfrm>
        <a:off x="7104129" y="1956143"/>
        <a:ext cx="1836313" cy="2385898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A7ECE7-6270-49BA-85E7-C275CC88430E}">
      <dsp:nvSpPr>
        <dsp:cNvPr id="0" name=""/>
        <dsp:cNvSpPr/>
      </dsp:nvSpPr>
      <dsp:spPr>
        <a:xfrm>
          <a:off x="761994" y="2208868"/>
          <a:ext cx="1256629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Data collection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Individual tags,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3 species,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Multiple rivers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Multiple cohorts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761994" y="2208868"/>
        <a:ext cx="1256629" cy="1886787"/>
      </dsp:txXfrm>
    </dsp:sp>
    <dsp:sp modelId="{355D7E99-5D67-440C-AC89-209157F1189E}">
      <dsp:nvSpPr>
        <dsp:cNvPr id="0" name=""/>
        <dsp:cNvSpPr/>
      </dsp:nvSpPr>
      <dsp:spPr>
        <a:xfrm>
          <a:off x="2295017" y="2996440"/>
          <a:ext cx="585952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>
        <a:off x="2295017" y="2996440"/>
        <a:ext cx="585952" cy="311644"/>
      </dsp:txXfrm>
    </dsp:sp>
    <dsp:sp modelId="{30226FBF-4EC6-4555-81FA-E684877F74D0}">
      <dsp:nvSpPr>
        <dsp:cNvPr id="0" name=""/>
        <dsp:cNvSpPr/>
      </dsp:nvSpPr>
      <dsp:spPr>
        <a:xfrm>
          <a:off x="3124194" y="2208868"/>
          <a:ext cx="1256629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Statistical models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Body growth, Survival, Movement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3124194" y="2208868"/>
        <a:ext cx="1256629" cy="1886787"/>
      </dsp:txXfrm>
    </dsp:sp>
    <dsp:sp modelId="{437DC796-111B-484D-9070-071C2F5DCF16}">
      <dsp:nvSpPr>
        <dsp:cNvPr id="0" name=""/>
        <dsp:cNvSpPr/>
      </dsp:nvSpPr>
      <dsp:spPr>
        <a:xfrm rot="20693">
          <a:off x="4507947" y="3097130"/>
          <a:ext cx="649039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 rot="20693">
        <a:off x="4507947" y="3097130"/>
        <a:ext cx="649039" cy="311644"/>
      </dsp:txXfrm>
    </dsp:sp>
    <dsp:sp modelId="{714DE1E1-3DFE-49F8-B9BD-03E035533611}">
      <dsp:nvSpPr>
        <dsp:cNvPr id="0" name=""/>
        <dsp:cNvSpPr/>
      </dsp:nvSpPr>
      <dsp:spPr>
        <a:xfrm>
          <a:off x="5257801" y="4288353"/>
          <a:ext cx="1256629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Watershed-scale movement models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Genetics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Radio-tags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257801" y="4288353"/>
        <a:ext cx="1256629" cy="1886787"/>
      </dsp:txXfrm>
    </dsp:sp>
    <dsp:sp modelId="{F3537CB8-48BF-43CE-98B9-25018DF187C5}">
      <dsp:nvSpPr>
        <dsp:cNvPr id="0" name=""/>
        <dsp:cNvSpPr/>
      </dsp:nvSpPr>
      <dsp:spPr>
        <a:xfrm rot="16163147">
          <a:off x="5826586" y="4038461"/>
          <a:ext cx="96815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 rot="16163147">
        <a:off x="5826586" y="4038461"/>
        <a:ext cx="96815" cy="311644"/>
      </dsp:txXfrm>
    </dsp:sp>
    <dsp:sp modelId="{8DA9FD76-D3BD-4042-850F-A6C56C6BCC7B}">
      <dsp:nvSpPr>
        <dsp:cNvPr id="0" name=""/>
        <dsp:cNvSpPr/>
      </dsp:nvSpPr>
      <dsp:spPr>
        <a:xfrm>
          <a:off x="5181599" y="2218906"/>
          <a:ext cx="1364662" cy="1886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u="sng" kern="1200" dirty="0" smtClean="0">
              <a:solidFill>
                <a:schemeClr val="tx2">
                  <a:lumMod val="75000"/>
                </a:schemeClr>
              </a:solidFill>
            </a:rPr>
            <a:t>Simulation models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Predict population  size/persistence</a:t>
          </a:r>
          <a:endParaRPr lang="en-US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181599" y="2218906"/>
        <a:ext cx="1364662" cy="1886787"/>
      </dsp:txXfrm>
    </dsp:sp>
    <dsp:sp modelId="{03EFD1F2-89DA-48F9-BC1A-8D80B5C7125F}">
      <dsp:nvSpPr>
        <dsp:cNvPr id="0" name=""/>
        <dsp:cNvSpPr/>
      </dsp:nvSpPr>
      <dsp:spPr>
        <a:xfrm rot="21578964">
          <a:off x="6685725" y="3000544"/>
          <a:ext cx="295675" cy="311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2">
                <a:lumMod val="75000"/>
              </a:schemeClr>
            </a:solidFill>
          </a:endParaRPr>
        </a:p>
      </dsp:txBody>
      <dsp:txXfrm rot="21578964">
        <a:off x="6685725" y="3000544"/>
        <a:ext cx="295675" cy="311644"/>
      </dsp:txXfrm>
    </dsp:sp>
    <dsp:sp modelId="{6209AA51-E788-430B-8E38-E9D37F38BF44}">
      <dsp:nvSpPr>
        <dsp:cNvPr id="0" name=""/>
        <dsp:cNvSpPr/>
      </dsp:nvSpPr>
      <dsp:spPr>
        <a:xfrm>
          <a:off x="7104129" y="1956143"/>
          <a:ext cx="1836313" cy="2385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>
              <a:solidFill>
                <a:schemeClr val="tx2">
                  <a:lumMod val="75000"/>
                </a:schemeClr>
              </a:solidFill>
            </a:rPr>
            <a:t>Decision support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Apply models to management ?s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>
            <a:solidFill>
              <a:schemeClr val="tx2">
                <a:lumMod val="75000"/>
              </a:schemeClr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Working groups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>
                  <a:lumMod val="75000"/>
                </a:schemeClr>
              </a:solidFill>
            </a:rPr>
            <a:t>Web page</a:t>
          </a:r>
        </a:p>
      </dsp:txBody>
      <dsp:txXfrm>
        <a:off x="7104129" y="1956143"/>
        <a:ext cx="1836313" cy="23858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C4161-5961-4EC6-85A5-212DECEFA62B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226D1-C589-4B15-9179-A77CEDD47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26D1-C589-4B15-9179-A77CEDD4703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C2D843-F32F-478F-A20E-27D55705C597}" type="slidenum">
              <a:rPr lang="en-NZ"/>
              <a:pPr/>
              <a:t>14</a:t>
            </a:fld>
            <a:endParaRPr lang="en-NZ" dirty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Mention first feeding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F5A1A7-5BFE-43F8-A1F8-843E8748A3B3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01F315-7FAD-47E9-9DCE-180938920DD3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EB0ACF-ACA5-40D0-8AEF-B23F0739E90F}" type="slidenum">
              <a:rPr lang="en-US"/>
              <a:pPr/>
              <a:t>42</a:t>
            </a:fld>
            <a:endParaRPr lang="en-US" dirty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CE57C7-3DAF-46EC-9DA1-DBAFD11A374F}" type="slidenum">
              <a:rPr lang="en-US"/>
              <a:pPr/>
              <a:t>70</a:t>
            </a:fld>
            <a:endParaRPr lang="en-US" dirty="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Something different about habitat or the fish between isolated and open?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6053328"/>
            <a:ext cx="251460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667000" y="6044184"/>
            <a:ext cx="6477000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590800" y="6050037"/>
            <a:ext cx="64770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C582EEA-3D77-4776-BDE8-469442708269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A92C53-5E37-4C1F-B766-C91DD9913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2EEA-3D77-4776-BDE8-469442708269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92C53-5E37-4C1F-B766-C91DD9913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C582EEA-3D77-4776-BDE8-469442708269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8AA92C53-5E37-4C1F-B766-C91DD9913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A0DA770-234A-4DE8-9184-0BA42D9702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2EE8375-3D28-4533-A2F9-28E5FD9750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2EEA-3D77-4776-BDE8-469442708269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A92C53-5E37-4C1F-B766-C91DD99133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>
              <a:buFont typeface="Wingdings" pitchFamily="2" charset="2"/>
              <a:buChar char=""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2EEA-3D77-4776-BDE8-469442708269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8AA92C53-5E37-4C1F-B766-C91DD99133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>
            <a:lvl1pPr>
              <a:buFont typeface="Wingdings" pitchFamily="2" charset="2"/>
              <a:buChar char="è"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>
            <a:lvl1pPr>
              <a:buFont typeface="Wingdings" pitchFamily="2" charset="2"/>
              <a:buChar char="è"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C582EEA-3D77-4776-BDE8-469442708269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AA92C53-5E37-4C1F-B766-C91DD99133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C582EEA-3D77-4776-BDE8-469442708269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AA92C53-5E37-4C1F-B766-C91DD99133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2EEA-3D77-4776-BDE8-469442708269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A92C53-5E37-4C1F-B766-C91DD9913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2EEA-3D77-4776-BDE8-469442708269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A92C53-5E37-4C1F-B766-C91DD9913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2EEA-3D77-4776-BDE8-469442708269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A92C53-5E37-4C1F-B766-C91DD99133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C582EEA-3D77-4776-BDE8-469442708269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8AA92C53-5E37-4C1F-B766-C91DD99133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C582EEA-3D77-4776-BDE8-469442708269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AA92C53-5E37-4C1F-B766-C91DD9913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wildtroutstreams.com/images/East_Bk_Tr_Extent.gif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wildtroutstreams.com/images/East_Bk_Tr_Extent.gif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4038600"/>
            <a:ext cx="6400800" cy="1828800"/>
          </a:xfrm>
        </p:spPr>
        <p:txBody>
          <a:bodyPr/>
          <a:lstStyle/>
          <a:p>
            <a:r>
              <a:rPr lang="en-US" dirty="0" smtClean="0"/>
              <a:t>Brook trout population persistence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6055056"/>
            <a:ext cx="6705600" cy="685800"/>
          </a:xfrm>
        </p:spPr>
        <p:txBody>
          <a:bodyPr/>
          <a:lstStyle/>
          <a:p>
            <a:r>
              <a:rPr lang="en-US" dirty="0" smtClean="0"/>
              <a:t>     How does it work?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" y="304800"/>
            <a:ext cx="2362200" cy="5562600"/>
          </a:xfrm>
          <a:prstGeom prst="rect">
            <a:avLst/>
          </a:prstGeom>
          <a:ln>
            <a:noFill/>
          </a:ln>
        </p:spPr>
        <p:txBody>
          <a:bodyPr vert="horz" anchor="ctr"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C7A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Ben Letcher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USGS, Conte Anadromous Fish Research Center, Turners Falls, MA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Keith Nislow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USFS, Northern Research Station, Amherst, MA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Mark Hudy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USFS, Fish and Aquatic Ecology Unit, Harrisonburg, VA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mitche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8922" y="609600"/>
            <a:ext cx="2703678" cy="3608387"/>
          </a:xfrm>
          <a:prstGeom prst="rect">
            <a:avLst/>
          </a:prstGeom>
          <a:noFill/>
        </p:spPr>
      </p:pic>
      <p:pic>
        <p:nvPicPr>
          <p:cNvPr id="7" name="Picture 5" descr="IMG_21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642254"/>
            <a:ext cx="2438400" cy="362494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153400" cy="990600"/>
          </a:xfrm>
        </p:spPr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52400" y="6243935"/>
            <a:ext cx="3608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Sub-watershed scale model</a:t>
            </a:r>
            <a:endParaRPr lang="en-US" sz="2400" dirty="0"/>
          </a:p>
        </p:txBody>
      </p:sp>
      <p:sp>
        <p:nvSpPr>
          <p:cNvPr id="48" name="TextBox 47"/>
          <p:cNvSpPr txBox="1"/>
          <p:nvPr/>
        </p:nvSpPr>
        <p:spPr>
          <a:xfrm>
            <a:off x="6525904" y="1916668"/>
            <a:ext cx="119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Outcomes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676400" y="1600200"/>
            <a:ext cx="2900145" cy="83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tx2"/>
                </a:solidFill>
              </a:rPr>
              <a:t>Connected catchment scale models</a:t>
            </a:r>
            <a:endParaRPr lang="en-US" sz="2400" u="sng" dirty="0">
              <a:solidFill>
                <a:schemeClr val="tx2"/>
              </a:solidFill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726862" y="2362200"/>
            <a:ext cx="7203672" cy="3505200"/>
            <a:chOff x="726862" y="2362200"/>
            <a:chExt cx="7203672" cy="3505200"/>
          </a:xfrm>
        </p:grpSpPr>
        <p:pic>
          <p:nvPicPr>
            <p:cNvPr id="28" name="Picture 27" descr="catchment scale model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3000" y="2590800"/>
              <a:ext cx="1828800" cy="100508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grpSp>
          <p:nvGrpSpPr>
            <p:cNvPr id="40" name="Group 39"/>
            <p:cNvGrpSpPr/>
            <p:nvPr/>
          </p:nvGrpSpPr>
          <p:grpSpPr>
            <a:xfrm>
              <a:off x="6324600" y="2362200"/>
              <a:ext cx="1603067" cy="1371600"/>
              <a:chOff x="377978" y="3022"/>
              <a:chExt cx="1603067" cy="706707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377978" y="3022"/>
                <a:ext cx="1603067" cy="706707"/>
              </a:xfrm>
              <a:prstGeom prst="roundRect">
                <a:avLst>
                  <a:gd name="adj" fmla="val 10594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Rounded Rectangle 4"/>
              <p:cNvSpPr/>
              <p:nvPr/>
            </p:nvSpPr>
            <p:spPr>
              <a:xfrm>
                <a:off x="398677" y="23721"/>
                <a:ext cx="1561669" cy="66530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dirty="0" smtClean="0"/>
                  <a:t>Sub-watershed abundance and body size</a:t>
                </a:r>
                <a:endParaRPr lang="en-US" sz="2000" kern="1200" dirty="0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6327467" y="4191000"/>
              <a:ext cx="1603067" cy="1676400"/>
              <a:chOff x="377978" y="3022"/>
              <a:chExt cx="1603067" cy="706707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377978" y="3022"/>
                <a:ext cx="1603067" cy="706707"/>
              </a:xfrm>
              <a:prstGeom prst="roundRect">
                <a:avLst>
                  <a:gd name="adj" fmla="val 10594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5" name="Rounded Rectangle 4"/>
              <p:cNvSpPr/>
              <p:nvPr/>
            </p:nvSpPr>
            <p:spPr>
              <a:xfrm>
                <a:off x="398677" y="23721"/>
                <a:ext cx="1561669" cy="66530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dirty="0" smtClean="0"/>
              </a:p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dirty="0" smtClean="0"/>
                  <a:t>Movement patterns  and catchment-specific production</a:t>
                </a:r>
              </a:p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kern="1200" dirty="0"/>
              </a:p>
            </p:txBody>
          </p:sp>
        </p:grpSp>
        <p:cxnSp>
          <p:nvCxnSpPr>
            <p:cNvPr id="46" name="Straight Arrow Connector 45"/>
            <p:cNvCxnSpPr>
              <a:stCxn id="63" idx="3"/>
            </p:cNvCxnSpPr>
            <p:nvPr/>
          </p:nvCxnSpPr>
          <p:spPr>
            <a:xfrm flipV="1">
              <a:off x="5029200" y="3048001"/>
              <a:ext cx="1295400" cy="883541"/>
            </a:xfrm>
            <a:prstGeom prst="straightConnector1">
              <a:avLst/>
            </a:prstGeom>
            <a:ln w="41275">
              <a:solidFill>
                <a:schemeClr val="tx2">
                  <a:lumMod val="60000"/>
                  <a:lumOff val="4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63" idx="3"/>
            </p:cNvCxnSpPr>
            <p:nvPr/>
          </p:nvCxnSpPr>
          <p:spPr>
            <a:xfrm>
              <a:off x="5029200" y="3931542"/>
              <a:ext cx="1298267" cy="1097658"/>
            </a:xfrm>
            <a:prstGeom prst="straightConnector1">
              <a:avLst/>
            </a:prstGeom>
            <a:ln w="41275">
              <a:solidFill>
                <a:schemeClr val="tx2">
                  <a:lumMod val="60000"/>
                  <a:lumOff val="4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Picture 62" descr="catchment scale model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0400" y="3429000"/>
              <a:ext cx="1828800" cy="100508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64" name="Picture 63" descr="catchment scale model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3000" y="4343400"/>
              <a:ext cx="1828800" cy="100508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cxnSp>
          <p:nvCxnSpPr>
            <p:cNvPr id="66" name="Straight Arrow Connector 65"/>
            <p:cNvCxnSpPr>
              <a:stCxn id="64" idx="3"/>
              <a:endCxn id="63" idx="2"/>
            </p:cNvCxnSpPr>
            <p:nvPr/>
          </p:nvCxnSpPr>
          <p:spPr>
            <a:xfrm flipV="1">
              <a:off x="2971800" y="4434084"/>
              <a:ext cx="1143000" cy="411858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stCxn id="28" idx="3"/>
              <a:endCxn id="63" idx="0"/>
            </p:cNvCxnSpPr>
            <p:nvPr/>
          </p:nvCxnSpPr>
          <p:spPr>
            <a:xfrm>
              <a:off x="2971800" y="3093342"/>
              <a:ext cx="1143000" cy="335658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stCxn id="64" idx="0"/>
              <a:endCxn id="28" idx="2"/>
            </p:cNvCxnSpPr>
            <p:nvPr/>
          </p:nvCxnSpPr>
          <p:spPr>
            <a:xfrm rot="5400000" flipH="1" flipV="1">
              <a:off x="1683642" y="3969642"/>
              <a:ext cx="747516" cy="1588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726862" y="3769056"/>
              <a:ext cx="1216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Movement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 rot="1007854">
              <a:off x="3034472" y="2821241"/>
              <a:ext cx="1216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Movement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 rot="20380890">
              <a:off x="3032458" y="4750096"/>
              <a:ext cx="1216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Movement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5181600" y="60198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Movement is </a:t>
            </a:r>
            <a:r>
              <a:rPr lang="en-US" u="sng" dirty="0" smtClean="0">
                <a:solidFill>
                  <a:schemeClr val="tx2"/>
                </a:solidFill>
              </a:rPr>
              <a:t>observed</a:t>
            </a:r>
            <a:r>
              <a:rPr lang="en-US" dirty="0" smtClean="0">
                <a:solidFill>
                  <a:schemeClr val="tx2"/>
                </a:solidFill>
              </a:rPr>
              <a:t> with repeat sampling and PIT tag antennas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391400" y="0"/>
            <a:ext cx="1600200" cy="1447801"/>
            <a:chOff x="5019675" y="2361063"/>
            <a:chExt cx="3514725" cy="4268337"/>
          </a:xfrm>
        </p:grpSpPr>
        <p:sp>
          <p:nvSpPr>
            <p:cNvPr id="36" name="Freeform 5"/>
            <p:cNvSpPr>
              <a:spLocks/>
            </p:cNvSpPr>
            <p:nvPr/>
          </p:nvSpPr>
          <p:spPr bwMode="auto">
            <a:xfrm>
              <a:off x="5019675" y="3303587"/>
              <a:ext cx="1609725" cy="3325813"/>
            </a:xfrm>
            <a:custGeom>
              <a:avLst/>
              <a:gdLst/>
              <a:ahLst/>
              <a:cxnLst>
                <a:cxn ang="0">
                  <a:pos x="1392" y="1536"/>
                </a:cxn>
                <a:cxn ang="0">
                  <a:pos x="816" y="1200"/>
                </a:cxn>
                <a:cxn ang="0">
                  <a:pos x="576" y="576"/>
                </a:cxn>
                <a:cxn ang="0">
                  <a:pos x="0" y="0"/>
                </a:cxn>
              </a:cxnLst>
              <a:rect l="0" t="0" r="r" b="b"/>
              <a:pathLst>
                <a:path w="1392" h="1536">
                  <a:moveTo>
                    <a:pt x="1392" y="1536"/>
                  </a:moveTo>
                  <a:cubicBezTo>
                    <a:pt x="1172" y="1448"/>
                    <a:pt x="952" y="1360"/>
                    <a:pt x="816" y="1200"/>
                  </a:cubicBezTo>
                  <a:cubicBezTo>
                    <a:pt x="680" y="1040"/>
                    <a:pt x="712" y="776"/>
                    <a:pt x="576" y="576"/>
                  </a:cubicBezTo>
                  <a:cubicBezTo>
                    <a:pt x="440" y="376"/>
                    <a:pt x="220" y="188"/>
                    <a:pt x="0" y="0"/>
                  </a:cubicBezTo>
                </a:path>
              </a:pathLst>
            </a:custGeom>
            <a:noFill/>
            <a:ln w="635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6391275" y="3963988"/>
              <a:ext cx="1781175" cy="790575"/>
            </a:xfrm>
            <a:custGeom>
              <a:avLst/>
              <a:gdLst>
                <a:gd name="connsiteX0" fmla="*/ 0 w 2562225"/>
                <a:gd name="connsiteY0" fmla="*/ 0 h 790575"/>
                <a:gd name="connsiteX1" fmla="*/ 152400 w 2562225"/>
                <a:gd name="connsiteY1" fmla="*/ 142875 h 790575"/>
                <a:gd name="connsiteX2" fmla="*/ 828675 w 2562225"/>
                <a:gd name="connsiteY2" fmla="*/ 161925 h 790575"/>
                <a:gd name="connsiteX3" fmla="*/ 1171575 w 2562225"/>
                <a:gd name="connsiteY3" fmla="*/ 361950 h 790575"/>
                <a:gd name="connsiteX4" fmla="*/ 1685925 w 2562225"/>
                <a:gd name="connsiteY4" fmla="*/ 514350 h 790575"/>
                <a:gd name="connsiteX5" fmla="*/ 1714500 w 2562225"/>
                <a:gd name="connsiteY5" fmla="*/ 609600 h 790575"/>
                <a:gd name="connsiteX6" fmla="*/ 1800225 w 2562225"/>
                <a:gd name="connsiteY6" fmla="*/ 762000 h 790575"/>
                <a:gd name="connsiteX7" fmla="*/ 2019300 w 2562225"/>
                <a:gd name="connsiteY7" fmla="*/ 752475 h 790575"/>
                <a:gd name="connsiteX8" fmla="*/ 2238375 w 2562225"/>
                <a:gd name="connsiteY8" fmla="*/ 752475 h 790575"/>
                <a:gd name="connsiteX9" fmla="*/ 2562225 w 2562225"/>
                <a:gd name="connsiteY9" fmla="*/ 523875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62225" h="790575">
                  <a:moveTo>
                    <a:pt x="0" y="0"/>
                  </a:moveTo>
                  <a:cubicBezTo>
                    <a:pt x="7144" y="57944"/>
                    <a:pt x="14288" y="115888"/>
                    <a:pt x="152400" y="142875"/>
                  </a:cubicBezTo>
                  <a:cubicBezTo>
                    <a:pt x="290513" y="169863"/>
                    <a:pt x="658813" y="125413"/>
                    <a:pt x="828675" y="161925"/>
                  </a:cubicBezTo>
                  <a:cubicBezTo>
                    <a:pt x="998538" y="198438"/>
                    <a:pt x="1028700" y="303213"/>
                    <a:pt x="1171575" y="361950"/>
                  </a:cubicBezTo>
                  <a:cubicBezTo>
                    <a:pt x="1314450" y="420687"/>
                    <a:pt x="1595438" y="473075"/>
                    <a:pt x="1685925" y="514350"/>
                  </a:cubicBezTo>
                  <a:cubicBezTo>
                    <a:pt x="1776412" y="555625"/>
                    <a:pt x="1695450" y="568325"/>
                    <a:pt x="1714500" y="609600"/>
                  </a:cubicBezTo>
                  <a:cubicBezTo>
                    <a:pt x="1733550" y="650875"/>
                    <a:pt x="1749425" y="738188"/>
                    <a:pt x="1800225" y="762000"/>
                  </a:cubicBezTo>
                  <a:cubicBezTo>
                    <a:pt x="1851025" y="785812"/>
                    <a:pt x="1946275" y="754062"/>
                    <a:pt x="2019300" y="752475"/>
                  </a:cubicBezTo>
                  <a:cubicBezTo>
                    <a:pt x="2092325" y="750888"/>
                    <a:pt x="2147888" y="790575"/>
                    <a:pt x="2238375" y="752475"/>
                  </a:cubicBezTo>
                  <a:cubicBezTo>
                    <a:pt x="2328862" y="714375"/>
                    <a:pt x="2445543" y="619125"/>
                    <a:pt x="2562225" y="523875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7505700" y="3733800"/>
              <a:ext cx="1028700" cy="723900"/>
            </a:xfrm>
            <a:custGeom>
              <a:avLst/>
              <a:gdLst>
                <a:gd name="connsiteX0" fmla="*/ 0 w 1028700"/>
                <a:gd name="connsiteY0" fmla="*/ 723900 h 723900"/>
                <a:gd name="connsiteX1" fmla="*/ 38100 w 1028700"/>
                <a:gd name="connsiteY1" fmla="*/ 533400 h 723900"/>
                <a:gd name="connsiteX2" fmla="*/ 171450 w 1028700"/>
                <a:gd name="connsiteY2" fmla="*/ 428625 h 723900"/>
                <a:gd name="connsiteX3" fmla="*/ 238125 w 1028700"/>
                <a:gd name="connsiteY3" fmla="*/ 352425 h 723900"/>
                <a:gd name="connsiteX4" fmla="*/ 428625 w 1028700"/>
                <a:gd name="connsiteY4" fmla="*/ 295275 h 723900"/>
                <a:gd name="connsiteX5" fmla="*/ 609600 w 1028700"/>
                <a:gd name="connsiteY5" fmla="*/ 266700 h 723900"/>
                <a:gd name="connsiteX6" fmla="*/ 781050 w 1028700"/>
                <a:gd name="connsiteY6" fmla="*/ 180975 h 723900"/>
                <a:gd name="connsiteX7" fmla="*/ 952500 w 1028700"/>
                <a:gd name="connsiteY7" fmla="*/ 95250 h 723900"/>
                <a:gd name="connsiteX8" fmla="*/ 971550 w 1028700"/>
                <a:gd name="connsiteY8" fmla="*/ 66675 h 723900"/>
                <a:gd name="connsiteX9" fmla="*/ 1028700 w 1028700"/>
                <a:gd name="connsiteY9" fmla="*/ 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8700" h="723900">
                  <a:moveTo>
                    <a:pt x="0" y="723900"/>
                  </a:moveTo>
                  <a:cubicBezTo>
                    <a:pt x="4762" y="653256"/>
                    <a:pt x="9525" y="582613"/>
                    <a:pt x="38100" y="533400"/>
                  </a:cubicBezTo>
                  <a:cubicBezTo>
                    <a:pt x="66675" y="484188"/>
                    <a:pt x="138113" y="458787"/>
                    <a:pt x="171450" y="428625"/>
                  </a:cubicBezTo>
                  <a:cubicBezTo>
                    <a:pt x="204787" y="398463"/>
                    <a:pt x="195263" y="374650"/>
                    <a:pt x="238125" y="352425"/>
                  </a:cubicBezTo>
                  <a:cubicBezTo>
                    <a:pt x="280987" y="330200"/>
                    <a:pt x="366713" y="309562"/>
                    <a:pt x="428625" y="295275"/>
                  </a:cubicBezTo>
                  <a:cubicBezTo>
                    <a:pt x="490537" y="280988"/>
                    <a:pt x="550863" y="285750"/>
                    <a:pt x="609600" y="266700"/>
                  </a:cubicBezTo>
                  <a:cubicBezTo>
                    <a:pt x="668337" y="247650"/>
                    <a:pt x="781050" y="180975"/>
                    <a:pt x="781050" y="180975"/>
                  </a:cubicBezTo>
                  <a:cubicBezTo>
                    <a:pt x="838200" y="152400"/>
                    <a:pt x="920750" y="114300"/>
                    <a:pt x="952500" y="95250"/>
                  </a:cubicBezTo>
                  <a:cubicBezTo>
                    <a:pt x="984250" y="76200"/>
                    <a:pt x="958850" y="82550"/>
                    <a:pt x="971550" y="66675"/>
                  </a:cubicBezTo>
                  <a:cubicBezTo>
                    <a:pt x="984250" y="50800"/>
                    <a:pt x="1006475" y="25400"/>
                    <a:pt x="1028700" y="0"/>
                  </a:cubicBezTo>
                </a:path>
              </a:pathLst>
            </a:cu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7791450" y="4697413"/>
              <a:ext cx="628650" cy="609600"/>
            </a:xfrm>
            <a:custGeom>
              <a:avLst/>
              <a:gdLst>
                <a:gd name="connsiteX0" fmla="*/ 0 w 628650"/>
                <a:gd name="connsiteY0" fmla="*/ 0 h 609600"/>
                <a:gd name="connsiteX1" fmla="*/ 28575 w 628650"/>
                <a:gd name="connsiteY1" fmla="*/ 190500 h 609600"/>
                <a:gd name="connsiteX2" fmla="*/ 114300 w 628650"/>
                <a:gd name="connsiteY2" fmla="*/ 285750 h 609600"/>
                <a:gd name="connsiteX3" fmla="*/ 247650 w 628650"/>
                <a:gd name="connsiteY3" fmla="*/ 390525 h 609600"/>
                <a:gd name="connsiteX4" fmla="*/ 400050 w 628650"/>
                <a:gd name="connsiteY4" fmla="*/ 476250 h 609600"/>
                <a:gd name="connsiteX5" fmla="*/ 542925 w 628650"/>
                <a:gd name="connsiteY5" fmla="*/ 571500 h 609600"/>
                <a:gd name="connsiteX6" fmla="*/ 628650 w 628650"/>
                <a:gd name="connsiteY6" fmla="*/ 609600 h 609600"/>
                <a:gd name="connsiteX7" fmla="*/ 628650 w 628650"/>
                <a:gd name="connsiteY7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50" h="609600">
                  <a:moveTo>
                    <a:pt x="0" y="0"/>
                  </a:moveTo>
                  <a:cubicBezTo>
                    <a:pt x="4762" y="71437"/>
                    <a:pt x="9525" y="142875"/>
                    <a:pt x="28575" y="190500"/>
                  </a:cubicBezTo>
                  <a:cubicBezTo>
                    <a:pt x="47625" y="238125"/>
                    <a:pt x="77788" y="252413"/>
                    <a:pt x="114300" y="285750"/>
                  </a:cubicBezTo>
                  <a:cubicBezTo>
                    <a:pt x="150813" y="319088"/>
                    <a:pt x="200025" y="358775"/>
                    <a:pt x="247650" y="390525"/>
                  </a:cubicBezTo>
                  <a:cubicBezTo>
                    <a:pt x="295275" y="422275"/>
                    <a:pt x="350838" y="446088"/>
                    <a:pt x="400050" y="476250"/>
                  </a:cubicBezTo>
                  <a:cubicBezTo>
                    <a:pt x="449262" y="506412"/>
                    <a:pt x="504825" y="549275"/>
                    <a:pt x="542925" y="571500"/>
                  </a:cubicBezTo>
                  <a:cubicBezTo>
                    <a:pt x="581025" y="593725"/>
                    <a:pt x="628650" y="609600"/>
                    <a:pt x="628650" y="609600"/>
                  </a:cubicBezTo>
                  <a:lnTo>
                    <a:pt x="628650" y="609600"/>
                  </a:lnTo>
                </a:path>
              </a:pathLst>
            </a:cu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6122988" y="2773363"/>
              <a:ext cx="184149" cy="1285875"/>
            </a:xfrm>
            <a:custGeom>
              <a:avLst/>
              <a:gdLst>
                <a:gd name="connsiteX0" fmla="*/ 77787 w 184149"/>
                <a:gd name="connsiteY0" fmla="*/ 1285875 h 1285875"/>
                <a:gd name="connsiteX1" fmla="*/ 1587 w 184149"/>
                <a:gd name="connsiteY1" fmla="*/ 1095375 h 1285875"/>
                <a:gd name="connsiteX2" fmla="*/ 68262 w 184149"/>
                <a:gd name="connsiteY2" fmla="*/ 914400 h 1285875"/>
                <a:gd name="connsiteX3" fmla="*/ 153987 w 184149"/>
                <a:gd name="connsiteY3" fmla="*/ 685800 h 1285875"/>
                <a:gd name="connsiteX4" fmla="*/ 182562 w 184149"/>
                <a:gd name="connsiteY4" fmla="*/ 447675 h 1285875"/>
                <a:gd name="connsiteX5" fmla="*/ 144462 w 184149"/>
                <a:gd name="connsiteY5" fmla="*/ 161925 h 1285875"/>
                <a:gd name="connsiteX6" fmla="*/ 134937 w 184149"/>
                <a:gd name="connsiteY6" fmla="*/ 142875 h 1285875"/>
                <a:gd name="connsiteX7" fmla="*/ 125412 w 184149"/>
                <a:gd name="connsiteY7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4149" h="1285875">
                  <a:moveTo>
                    <a:pt x="77787" y="1285875"/>
                  </a:moveTo>
                  <a:cubicBezTo>
                    <a:pt x="40480" y="1221581"/>
                    <a:pt x="3174" y="1157287"/>
                    <a:pt x="1587" y="1095375"/>
                  </a:cubicBezTo>
                  <a:cubicBezTo>
                    <a:pt x="0" y="1033463"/>
                    <a:pt x="42862" y="982663"/>
                    <a:pt x="68262" y="914400"/>
                  </a:cubicBezTo>
                  <a:cubicBezTo>
                    <a:pt x="93662" y="846138"/>
                    <a:pt x="134937" y="763587"/>
                    <a:pt x="153987" y="685800"/>
                  </a:cubicBezTo>
                  <a:cubicBezTo>
                    <a:pt x="173037" y="608013"/>
                    <a:pt x="184149" y="534987"/>
                    <a:pt x="182562" y="447675"/>
                  </a:cubicBezTo>
                  <a:cubicBezTo>
                    <a:pt x="180975" y="360363"/>
                    <a:pt x="152400" y="212725"/>
                    <a:pt x="144462" y="161925"/>
                  </a:cubicBezTo>
                  <a:cubicBezTo>
                    <a:pt x="136524" y="111125"/>
                    <a:pt x="138112" y="169863"/>
                    <a:pt x="134937" y="142875"/>
                  </a:cubicBezTo>
                  <a:cubicBezTo>
                    <a:pt x="131762" y="115887"/>
                    <a:pt x="128587" y="57943"/>
                    <a:pt x="125412" y="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5581934" y="2361063"/>
              <a:ext cx="668741" cy="1201003"/>
            </a:xfrm>
            <a:custGeom>
              <a:avLst/>
              <a:gdLst>
                <a:gd name="connsiteX0" fmla="*/ 668741 w 668741"/>
                <a:gd name="connsiteY0" fmla="*/ 1201003 h 1201003"/>
                <a:gd name="connsiteX1" fmla="*/ 477672 w 668741"/>
                <a:gd name="connsiteY1" fmla="*/ 887104 h 1201003"/>
                <a:gd name="connsiteX2" fmla="*/ 259308 w 668741"/>
                <a:gd name="connsiteY2" fmla="*/ 709683 h 1201003"/>
                <a:gd name="connsiteX3" fmla="*/ 259308 w 668741"/>
                <a:gd name="connsiteY3" fmla="*/ 300250 h 1201003"/>
                <a:gd name="connsiteX4" fmla="*/ 0 w 668741"/>
                <a:gd name="connsiteY4" fmla="*/ 0 h 120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41" h="1201003">
                  <a:moveTo>
                    <a:pt x="668741" y="1201003"/>
                  </a:moveTo>
                  <a:cubicBezTo>
                    <a:pt x="607326" y="1084996"/>
                    <a:pt x="545911" y="968990"/>
                    <a:pt x="477672" y="887104"/>
                  </a:cubicBezTo>
                  <a:cubicBezTo>
                    <a:pt x="409433" y="805218"/>
                    <a:pt x="295702" y="807492"/>
                    <a:pt x="259308" y="709683"/>
                  </a:cubicBezTo>
                  <a:cubicBezTo>
                    <a:pt x="222914" y="611874"/>
                    <a:pt x="302526" y="418530"/>
                    <a:pt x="259308" y="300250"/>
                  </a:cubicBezTo>
                  <a:cubicBezTo>
                    <a:pt x="216090" y="181970"/>
                    <a:pt x="108045" y="90985"/>
                    <a:pt x="0" y="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5745707" y="3166281"/>
              <a:ext cx="1255594" cy="1651379"/>
            </a:xfrm>
            <a:custGeom>
              <a:avLst/>
              <a:gdLst>
                <a:gd name="connsiteX0" fmla="*/ 0 w 1255594"/>
                <a:gd name="connsiteY0" fmla="*/ 1651379 h 1651379"/>
                <a:gd name="connsiteX1" fmla="*/ 204717 w 1255594"/>
                <a:gd name="connsiteY1" fmla="*/ 1078173 h 1651379"/>
                <a:gd name="connsiteX2" fmla="*/ 477672 w 1255594"/>
                <a:gd name="connsiteY2" fmla="*/ 900752 h 1651379"/>
                <a:gd name="connsiteX3" fmla="*/ 641445 w 1255594"/>
                <a:gd name="connsiteY3" fmla="*/ 805218 h 1651379"/>
                <a:gd name="connsiteX4" fmla="*/ 682389 w 1255594"/>
                <a:gd name="connsiteY4" fmla="*/ 477671 h 1651379"/>
                <a:gd name="connsiteX5" fmla="*/ 1255594 w 1255594"/>
                <a:gd name="connsiteY5" fmla="*/ 0 h 165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5594" h="1651379">
                  <a:moveTo>
                    <a:pt x="0" y="1651379"/>
                  </a:moveTo>
                  <a:cubicBezTo>
                    <a:pt x="62552" y="1427328"/>
                    <a:pt x="125105" y="1203278"/>
                    <a:pt x="204717" y="1078173"/>
                  </a:cubicBezTo>
                  <a:cubicBezTo>
                    <a:pt x="284329" y="953069"/>
                    <a:pt x="404884" y="946245"/>
                    <a:pt x="477672" y="900752"/>
                  </a:cubicBezTo>
                  <a:cubicBezTo>
                    <a:pt x="550460" y="855259"/>
                    <a:pt x="607326" y="875732"/>
                    <a:pt x="641445" y="805218"/>
                  </a:cubicBezTo>
                  <a:cubicBezTo>
                    <a:pt x="675565" y="734705"/>
                    <a:pt x="580031" y="611874"/>
                    <a:pt x="682389" y="477671"/>
                  </a:cubicBezTo>
                  <a:cubicBezTo>
                    <a:pt x="784747" y="343468"/>
                    <a:pt x="1020170" y="171734"/>
                    <a:pt x="1255594" y="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6919415" y="3411940"/>
              <a:ext cx="586854" cy="709684"/>
            </a:xfrm>
            <a:custGeom>
              <a:avLst/>
              <a:gdLst>
                <a:gd name="connsiteX0" fmla="*/ 0 w 586854"/>
                <a:gd name="connsiteY0" fmla="*/ 709684 h 709684"/>
                <a:gd name="connsiteX1" fmla="*/ 286603 w 586854"/>
                <a:gd name="connsiteY1" fmla="*/ 586854 h 709684"/>
                <a:gd name="connsiteX2" fmla="*/ 313898 w 586854"/>
                <a:gd name="connsiteY2" fmla="*/ 163773 h 709684"/>
                <a:gd name="connsiteX3" fmla="*/ 586854 w 586854"/>
                <a:gd name="connsiteY3" fmla="*/ 0 h 70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854" h="709684">
                  <a:moveTo>
                    <a:pt x="0" y="709684"/>
                  </a:moveTo>
                  <a:cubicBezTo>
                    <a:pt x="117143" y="693761"/>
                    <a:pt x="234287" y="677839"/>
                    <a:pt x="286603" y="586854"/>
                  </a:cubicBezTo>
                  <a:cubicBezTo>
                    <a:pt x="338919" y="495869"/>
                    <a:pt x="263856" y="261582"/>
                    <a:pt x="313898" y="163773"/>
                  </a:cubicBezTo>
                  <a:cubicBezTo>
                    <a:pt x="363940" y="65964"/>
                    <a:pt x="475397" y="32982"/>
                    <a:pt x="586854" y="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7219666" y="3452884"/>
              <a:ext cx="586853" cy="504967"/>
            </a:xfrm>
            <a:custGeom>
              <a:avLst/>
              <a:gdLst>
                <a:gd name="connsiteX0" fmla="*/ 0 w 586853"/>
                <a:gd name="connsiteY0" fmla="*/ 504967 h 504967"/>
                <a:gd name="connsiteX1" fmla="*/ 204716 w 586853"/>
                <a:gd name="connsiteY1" fmla="*/ 450376 h 504967"/>
                <a:gd name="connsiteX2" fmla="*/ 313898 w 586853"/>
                <a:gd name="connsiteY2" fmla="*/ 204716 h 504967"/>
                <a:gd name="connsiteX3" fmla="*/ 586853 w 586853"/>
                <a:gd name="connsiteY3" fmla="*/ 0 h 504967"/>
                <a:gd name="connsiteX4" fmla="*/ 586853 w 586853"/>
                <a:gd name="connsiteY4" fmla="*/ 0 h 5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853" h="504967">
                  <a:moveTo>
                    <a:pt x="0" y="504967"/>
                  </a:moveTo>
                  <a:cubicBezTo>
                    <a:pt x="76200" y="502692"/>
                    <a:pt x="152400" y="500418"/>
                    <a:pt x="204716" y="450376"/>
                  </a:cubicBezTo>
                  <a:cubicBezTo>
                    <a:pt x="257032" y="400334"/>
                    <a:pt x="250209" y="279779"/>
                    <a:pt x="313898" y="204716"/>
                  </a:cubicBezTo>
                  <a:cubicBezTo>
                    <a:pt x="377588" y="129653"/>
                    <a:pt x="586853" y="0"/>
                    <a:pt x="586853" y="0"/>
                  </a:cubicBezTo>
                  <a:lnTo>
                    <a:pt x="586853" y="0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6928514" y="3357349"/>
              <a:ext cx="222913" cy="696036"/>
            </a:xfrm>
            <a:custGeom>
              <a:avLst/>
              <a:gdLst>
                <a:gd name="connsiteX0" fmla="*/ 222913 w 222913"/>
                <a:gd name="connsiteY0" fmla="*/ 696036 h 696036"/>
                <a:gd name="connsiteX1" fmla="*/ 100083 w 222913"/>
                <a:gd name="connsiteY1" fmla="*/ 504967 h 696036"/>
                <a:gd name="connsiteX2" fmla="*/ 4549 w 222913"/>
                <a:gd name="connsiteY2" fmla="*/ 300251 h 696036"/>
                <a:gd name="connsiteX3" fmla="*/ 127379 w 222913"/>
                <a:gd name="connsiteY3" fmla="*/ 122830 h 696036"/>
                <a:gd name="connsiteX4" fmla="*/ 209265 w 222913"/>
                <a:gd name="connsiteY4" fmla="*/ 0 h 69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913" h="696036">
                  <a:moveTo>
                    <a:pt x="222913" y="696036"/>
                  </a:moveTo>
                  <a:cubicBezTo>
                    <a:pt x="179695" y="633483"/>
                    <a:pt x="136477" y="570931"/>
                    <a:pt x="100083" y="504967"/>
                  </a:cubicBezTo>
                  <a:cubicBezTo>
                    <a:pt x="63689" y="439003"/>
                    <a:pt x="0" y="363940"/>
                    <a:pt x="4549" y="300251"/>
                  </a:cubicBezTo>
                  <a:cubicBezTo>
                    <a:pt x="9098" y="236562"/>
                    <a:pt x="93260" y="172872"/>
                    <a:pt x="127379" y="122830"/>
                  </a:cubicBezTo>
                  <a:cubicBezTo>
                    <a:pt x="161498" y="72788"/>
                    <a:pt x="185381" y="36394"/>
                    <a:pt x="209265" y="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Freeform 69"/>
          <p:cNvSpPr/>
          <p:nvPr/>
        </p:nvSpPr>
        <p:spPr>
          <a:xfrm>
            <a:off x="8534400" y="714998"/>
            <a:ext cx="287708" cy="99701"/>
          </a:xfrm>
          <a:custGeom>
            <a:avLst/>
            <a:gdLst>
              <a:gd name="connsiteX0" fmla="*/ 287708 w 287708"/>
              <a:gd name="connsiteY0" fmla="*/ 2849 h 99701"/>
              <a:gd name="connsiteX1" fmla="*/ 202250 w 287708"/>
              <a:gd name="connsiteY1" fmla="*/ 85458 h 99701"/>
              <a:gd name="connsiteX2" fmla="*/ 125338 w 287708"/>
              <a:gd name="connsiteY2" fmla="*/ 88307 h 99701"/>
              <a:gd name="connsiteX3" fmla="*/ 56972 w 287708"/>
              <a:gd name="connsiteY3" fmla="*/ 91155 h 99701"/>
              <a:gd name="connsiteX4" fmla="*/ 31335 w 287708"/>
              <a:gd name="connsiteY4" fmla="*/ 48426 h 99701"/>
              <a:gd name="connsiteX5" fmla="*/ 31335 w 287708"/>
              <a:gd name="connsiteY5" fmla="*/ 14243 h 99701"/>
              <a:gd name="connsiteX6" fmla="*/ 0 w 287708"/>
              <a:gd name="connsiteY6" fmla="*/ 0 h 9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7708" h="99701">
                <a:moveTo>
                  <a:pt x="287708" y="2849"/>
                </a:moveTo>
                <a:cubicBezTo>
                  <a:pt x="258510" y="37032"/>
                  <a:pt x="229312" y="71215"/>
                  <a:pt x="202250" y="85458"/>
                </a:cubicBezTo>
                <a:cubicBezTo>
                  <a:pt x="175188" y="99701"/>
                  <a:pt x="125338" y="88307"/>
                  <a:pt x="125338" y="88307"/>
                </a:cubicBezTo>
                <a:cubicBezTo>
                  <a:pt x="101125" y="89256"/>
                  <a:pt x="72639" y="97802"/>
                  <a:pt x="56972" y="91155"/>
                </a:cubicBezTo>
                <a:cubicBezTo>
                  <a:pt x="41305" y="84508"/>
                  <a:pt x="35608" y="61245"/>
                  <a:pt x="31335" y="48426"/>
                </a:cubicBezTo>
                <a:cubicBezTo>
                  <a:pt x="27062" y="35607"/>
                  <a:pt x="36557" y="22314"/>
                  <a:pt x="31335" y="14243"/>
                </a:cubicBezTo>
                <a:cubicBezTo>
                  <a:pt x="26113" y="6172"/>
                  <a:pt x="13056" y="3086"/>
                  <a:pt x="0" y="0"/>
                </a:cubicBezTo>
              </a:path>
            </a:pathLst>
          </a:cu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1511" y="1748135"/>
            <a:ext cx="5125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tx2"/>
                </a:solidFill>
              </a:rPr>
              <a:t>Connected sub-watershed scale models</a:t>
            </a:r>
            <a:endParaRPr lang="en-US" sz="2400" u="sng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6172200"/>
            <a:ext cx="3096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Watershed scale model</a:t>
            </a:r>
            <a:endParaRPr lang="en-US" sz="2400" dirty="0"/>
          </a:p>
        </p:txBody>
      </p:sp>
      <p:grpSp>
        <p:nvGrpSpPr>
          <p:cNvPr id="9" name="Group 12"/>
          <p:cNvGrpSpPr/>
          <p:nvPr/>
        </p:nvGrpSpPr>
        <p:grpSpPr>
          <a:xfrm>
            <a:off x="5937866" y="2514600"/>
            <a:ext cx="1603067" cy="1371600"/>
            <a:chOff x="377978" y="3022"/>
            <a:chExt cx="1603067" cy="706707"/>
          </a:xfrm>
        </p:grpSpPr>
        <p:sp>
          <p:nvSpPr>
            <p:cNvPr id="14" name="Rounded Rectangle 13"/>
            <p:cNvSpPr/>
            <p:nvPr/>
          </p:nvSpPr>
          <p:spPr>
            <a:xfrm>
              <a:off x="377978" y="3022"/>
              <a:ext cx="1603067" cy="706707"/>
            </a:xfrm>
            <a:prstGeom prst="roundRect">
              <a:avLst>
                <a:gd name="adj" fmla="val 10594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398677" y="23721"/>
              <a:ext cx="1561669" cy="6653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/>
                <a:t>Watershed-scale abundance and body size</a:t>
              </a:r>
              <a:endParaRPr lang="en-US" sz="2000" kern="1200" dirty="0"/>
            </a:p>
          </p:txBody>
        </p:sp>
      </p:grpSp>
      <p:grpSp>
        <p:nvGrpSpPr>
          <p:cNvPr id="13" name="Group 15"/>
          <p:cNvGrpSpPr/>
          <p:nvPr/>
        </p:nvGrpSpPr>
        <p:grpSpPr>
          <a:xfrm>
            <a:off x="5940733" y="4267200"/>
            <a:ext cx="1603067" cy="1676400"/>
            <a:chOff x="377978" y="3022"/>
            <a:chExt cx="1603067" cy="706707"/>
          </a:xfrm>
        </p:grpSpPr>
        <p:sp>
          <p:nvSpPr>
            <p:cNvPr id="17" name="Rounded Rectangle 16"/>
            <p:cNvSpPr/>
            <p:nvPr/>
          </p:nvSpPr>
          <p:spPr>
            <a:xfrm>
              <a:off x="377978" y="3022"/>
              <a:ext cx="1603067" cy="706707"/>
            </a:xfrm>
            <a:prstGeom prst="roundRect">
              <a:avLst>
                <a:gd name="adj" fmla="val 10594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398677" y="23721"/>
              <a:ext cx="1561669" cy="6653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/>
                <a:t>Meta-population and </a:t>
              </a:r>
              <a:r>
                <a:rPr lang="en-US" sz="2000" kern="1200" dirty="0" smtClean="0"/>
                <a:t>genetic population structure</a:t>
              </a:r>
              <a:endParaRPr lang="en-US" sz="2000" kern="1200" dirty="0"/>
            </a:p>
          </p:txBody>
        </p:sp>
      </p:grpSp>
      <p:cxnSp>
        <p:nvCxnSpPr>
          <p:cNvPr id="19" name="Straight Arrow Connector 18"/>
          <p:cNvCxnSpPr>
            <a:endCxn id="15" idx="1"/>
          </p:cNvCxnSpPr>
          <p:nvPr/>
        </p:nvCxnSpPr>
        <p:spPr>
          <a:xfrm flipV="1">
            <a:off x="4718666" y="3200400"/>
            <a:ext cx="1239899" cy="990602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7" idx="1"/>
          </p:cNvCxnSpPr>
          <p:nvPr/>
        </p:nvCxnSpPr>
        <p:spPr>
          <a:xfrm>
            <a:off x="4724400" y="4191000"/>
            <a:ext cx="1216333" cy="914400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23464" y="2057400"/>
            <a:ext cx="119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Outcomes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1" name="Picture 30" descr="sub watershed scale mod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4466" y="2362200"/>
            <a:ext cx="3041812" cy="14628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2" name="Picture 31" descr="sub watershed scale mod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4466" y="4480706"/>
            <a:ext cx="3041812" cy="14628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33" name="Straight Arrow Connector 32"/>
          <p:cNvCxnSpPr>
            <a:stCxn id="32" idx="0"/>
            <a:endCxn id="31" idx="2"/>
          </p:cNvCxnSpPr>
          <p:nvPr/>
        </p:nvCxnSpPr>
        <p:spPr>
          <a:xfrm rot="5400000" flipH="1" flipV="1">
            <a:off x="2787566" y="4152900"/>
            <a:ext cx="655612" cy="1588"/>
          </a:xfrm>
          <a:prstGeom prst="straightConnector1">
            <a:avLst/>
          </a:prstGeom>
          <a:ln w="3810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710934" y="3974068"/>
            <a:ext cx="1216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Movement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76800" y="60960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Movement is </a:t>
            </a:r>
            <a:r>
              <a:rPr lang="en-US" u="sng" dirty="0" smtClean="0">
                <a:solidFill>
                  <a:schemeClr val="tx2"/>
                </a:solidFill>
              </a:rPr>
              <a:t>observed</a:t>
            </a:r>
            <a:r>
              <a:rPr lang="en-US" dirty="0" smtClean="0">
                <a:solidFill>
                  <a:schemeClr val="tx2"/>
                </a:solidFill>
              </a:rPr>
              <a:t> with radio tagged fish and is </a:t>
            </a:r>
            <a:r>
              <a:rPr lang="en-US" u="sng" dirty="0" smtClean="0">
                <a:solidFill>
                  <a:schemeClr val="tx2"/>
                </a:solidFill>
              </a:rPr>
              <a:t>inferred </a:t>
            </a:r>
            <a:r>
              <a:rPr lang="en-US" dirty="0" smtClean="0">
                <a:solidFill>
                  <a:schemeClr val="tx2"/>
                </a:solidFill>
              </a:rPr>
              <a:t>with genetic data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391400" y="0"/>
            <a:ext cx="1600200" cy="1447801"/>
            <a:chOff x="5019675" y="2361063"/>
            <a:chExt cx="3514725" cy="4268337"/>
          </a:xfrm>
        </p:grpSpPr>
        <p:sp>
          <p:nvSpPr>
            <p:cNvPr id="35" name="Freeform 5"/>
            <p:cNvSpPr>
              <a:spLocks/>
            </p:cNvSpPr>
            <p:nvPr/>
          </p:nvSpPr>
          <p:spPr bwMode="auto">
            <a:xfrm>
              <a:off x="5019675" y="3303587"/>
              <a:ext cx="1609725" cy="3325813"/>
            </a:xfrm>
            <a:custGeom>
              <a:avLst/>
              <a:gdLst/>
              <a:ahLst/>
              <a:cxnLst>
                <a:cxn ang="0">
                  <a:pos x="1392" y="1536"/>
                </a:cxn>
                <a:cxn ang="0">
                  <a:pos x="816" y="1200"/>
                </a:cxn>
                <a:cxn ang="0">
                  <a:pos x="576" y="576"/>
                </a:cxn>
                <a:cxn ang="0">
                  <a:pos x="0" y="0"/>
                </a:cxn>
              </a:cxnLst>
              <a:rect l="0" t="0" r="r" b="b"/>
              <a:pathLst>
                <a:path w="1392" h="1536">
                  <a:moveTo>
                    <a:pt x="1392" y="1536"/>
                  </a:moveTo>
                  <a:cubicBezTo>
                    <a:pt x="1172" y="1448"/>
                    <a:pt x="952" y="1360"/>
                    <a:pt x="816" y="1200"/>
                  </a:cubicBezTo>
                  <a:cubicBezTo>
                    <a:pt x="680" y="1040"/>
                    <a:pt x="712" y="776"/>
                    <a:pt x="576" y="576"/>
                  </a:cubicBezTo>
                  <a:cubicBezTo>
                    <a:pt x="440" y="376"/>
                    <a:pt x="220" y="188"/>
                    <a:pt x="0" y="0"/>
                  </a:cubicBezTo>
                </a:path>
              </a:pathLst>
            </a:custGeom>
            <a:noFill/>
            <a:ln w="635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6391275" y="3963988"/>
              <a:ext cx="1781175" cy="790575"/>
            </a:xfrm>
            <a:custGeom>
              <a:avLst/>
              <a:gdLst>
                <a:gd name="connsiteX0" fmla="*/ 0 w 2562225"/>
                <a:gd name="connsiteY0" fmla="*/ 0 h 790575"/>
                <a:gd name="connsiteX1" fmla="*/ 152400 w 2562225"/>
                <a:gd name="connsiteY1" fmla="*/ 142875 h 790575"/>
                <a:gd name="connsiteX2" fmla="*/ 828675 w 2562225"/>
                <a:gd name="connsiteY2" fmla="*/ 161925 h 790575"/>
                <a:gd name="connsiteX3" fmla="*/ 1171575 w 2562225"/>
                <a:gd name="connsiteY3" fmla="*/ 361950 h 790575"/>
                <a:gd name="connsiteX4" fmla="*/ 1685925 w 2562225"/>
                <a:gd name="connsiteY4" fmla="*/ 514350 h 790575"/>
                <a:gd name="connsiteX5" fmla="*/ 1714500 w 2562225"/>
                <a:gd name="connsiteY5" fmla="*/ 609600 h 790575"/>
                <a:gd name="connsiteX6" fmla="*/ 1800225 w 2562225"/>
                <a:gd name="connsiteY6" fmla="*/ 762000 h 790575"/>
                <a:gd name="connsiteX7" fmla="*/ 2019300 w 2562225"/>
                <a:gd name="connsiteY7" fmla="*/ 752475 h 790575"/>
                <a:gd name="connsiteX8" fmla="*/ 2238375 w 2562225"/>
                <a:gd name="connsiteY8" fmla="*/ 752475 h 790575"/>
                <a:gd name="connsiteX9" fmla="*/ 2562225 w 2562225"/>
                <a:gd name="connsiteY9" fmla="*/ 523875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62225" h="790575">
                  <a:moveTo>
                    <a:pt x="0" y="0"/>
                  </a:moveTo>
                  <a:cubicBezTo>
                    <a:pt x="7144" y="57944"/>
                    <a:pt x="14288" y="115888"/>
                    <a:pt x="152400" y="142875"/>
                  </a:cubicBezTo>
                  <a:cubicBezTo>
                    <a:pt x="290513" y="169863"/>
                    <a:pt x="658813" y="125413"/>
                    <a:pt x="828675" y="161925"/>
                  </a:cubicBezTo>
                  <a:cubicBezTo>
                    <a:pt x="998538" y="198438"/>
                    <a:pt x="1028700" y="303213"/>
                    <a:pt x="1171575" y="361950"/>
                  </a:cubicBezTo>
                  <a:cubicBezTo>
                    <a:pt x="1314450" y="420687"/>
                    <a:pt x="1595438" y="473075"/>
                    <a:pt x="1685925" y="514350"/>
                  </a:cubicBezTo>
                  <a:cubicBezTo>
                    <a:pt x="1776412" y="555625"/>
                    <a:pt x="1695450" y="568325"/>
                    <a:pt x="1714500" y="609600"/>
                  </a:cubicBezTo>
                  <a:cubicBezTo>
                    <a:pt x="1733550" y="650875"/>
                    <a:pt x="1749425" y="738188"/>
                    <a:pt x="1800225" y="762000"/>
                  </a:cubicBezTo>
                  <a:cubicBezTo>
                    <a:pt x="1851025" y="785812"/>
                    <a:pt x="1946275" y="754062"/>
                    <a:pt x="2019300" y="752475"/>
                  </a:cubicBezTo>
                  <a:cubicBezTo>
                    <a:pt x="2092325" y="750888"/>
                    <a:pt x="2147888" y="790575"/>
                    <a:pt x="2238375" y="752475"/>
                  </a:cubicBezTo>
                  <a:cubicBezTo>
                    <a:pt x="2328862" y="714375"/>
                    <a:pt x="2445543" y="619125"/>
                    <a:pt x="2562225" y="523875"/>
                  </a:cubicBezTo>
                </a:path>
              </a:pathLst>
            </a:cu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7505700" y="3733800"/>
              <a:ext cx="1028700" cy="723900"/>
            </a:xfrm>
            <a:custGeom>
              <a:avLst/>
              <a:gdLst>
                <a:gd name="connsiteX0" fmla="*/ 0 w 1028700"/>
                <a:gd name="connsiteY0" fmla="*/ 723900 h 723900"/>
                <a:gd name="connsiteX1" fmla="*/ 38100 w 1028700"/>
                <a:gd name="connsiteY1" fmla="*/ 533400 h 723900"/>
                <a:gd name="connsiteX2" fmla="*/ 171450 w 1028700"/>
                <a:gd name="connsiteY2" fmla="*/ 428625 h 723900"/>
                <a:gd name="connsiteX3" fmla="*/ 238125 w 1028700"/>
                <a:gd name="connsiteY3" fmla="*/ 352425 h 723900"/>
                <a:gd name="connsiteX4" fmla="*/ 428625 w 1028700"/>
                <a:gd name="connsiteY4" fmla="*/ 295275 h 723900"/>
                <a:gd name="connsiteX5" fmla="*/ 609600 w 1028700"/>
                <a:gd name="connsiteY5" fmla="*/ 266700 h 723900"/>
                <a:gd name="connsiteX6" fmla="*/ 781050 w 1028700"/>
                <a:gd name="connsiteY6" fmla="*/ 180975 h 723900"/>
                <a:gd name="connsiteX7" fmla="*/ 952500 w 1028700"/>
                <a:gd name="connsiteY7" fmla="*/ 95250 h 723900"/>
                <a:gd name="connsiteX8" fmla="*/ 971550 w 1028700"/>
                <a:gd name="connsiteY8" fmla="*/ 66675 h 723900"/>
                <a:gd name="connsiteX9" fmla="*/ 1028700 w 1028700"/>
                <a:gd name="connsiteY9" fmla="*/ 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8700" h="723900">
                  <a:moveTo>
                    <a:pt x="0" y="723900"/>
                  </a:moveTo>
                  <a:cubicBezTo>
                    <a:pt x="4762" y="653256"/>
                    <a:pt x="9525" y="582613"/>
                    <a:pt x="38100" y="533400"/>
                  </a:cubicBezTo>
                  <a:cubicBezTo>
                    <a:pt x="66675" y="484188"/>
                    <a:pt x="138113" y="458787"/>
                    <a:pt x="171450" y="428625"/>
                  </a:cubicBezTo>
                  <a:cubicBezTo>
                    <a:pt x="204787" y="398463"/>
                    <a:pt x="195263" y="374650"/>
                    <a:pt x="238125" y="352425"/>
                  </a:cubicBezTo>
                  <a:cubicBezTo>
                    <a:pt x="280987" y="330200"/>
                    <a:pt x="366713" y="309562"/>
                    <a:pt x="428625" y="295275"/>
                  </a:cubicBezTo>
                  <a:cubicBezTo>
                    <a:pt x="490537" y="280988"/>
                    <a:pt x="550863" y="285750"/>
                    <a:pt x="609600" y="266700"/>
                  </a:cubicBezTo>
                  <a:cubicBezTo>
                    <a:pt x="668337" y="247650"/>
                    <a:pt x="781050" y="180975"/>
                    <a:pt x="781050" y="180975"/>
                  </a:cubicBezTo>
                  <a:cubicBezTo>
                    <a:pt x="838200" y="152400"/>
                    <a:pt x="920750" y="114300"/>
                    <a:pt x="952500" y="95250"/>
                  </a:cubicBezTo>
                  <a:cubicBezTo>
                    <a:pt x="984250" y="76200"/>
                    <a:pt x="958850" y="82550"/>
                    <a:pt x="971550" y="66675"/>
                  </a:cubicBezTo>
                  <a:cubicBezTo>
                    <a:pt x="984250" y="50800"/>
                    <a:pt x="1006475" y="25400"/>
                    <a:pt x="1028700" y="0"/>
                  </a:cubicBezTo>
                </a:path>
              </a:pathLst>
            </a:cu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7791450" y="4697413"/>
              <a:ext cx="628650" cy="609600"/>
            </a:xfrm>
            <a:custGeom>
              <a:avLst/>
              <a:gdLst>
                <a:gd name="connsiteX0" fmla="*/ 0 w 628650"/>
                <a:gd name="connsiteY0" fmla="*/ 0 h 609600"/>
                <a:gd name="connsiteX1" fmla="*/ 28575 w 628650"/>
                <a:gd name="connsiteY1" fmla="*/ 190500 h 609600"/>
                <a:gd name="connsiteX2" fmla="*/ 114300 w 628650"/>
                <a:gd name="connsiteY2" fmla="*/ 285750 h 609600"/>
                <a:gd name="connsiteX3" fmla="*/ 247650 w 628650"/>
                <a:gd name="connsiteY3" fmla="*/ 390525 h 609600"/>
                <a:gd name="connsiteX4" fmla="*/ 400050 w 628650"/>
                <a:gd name="connsiteY4" fmla="*/ 476250 h 609600"/>
                <a:gd name="connsiteX5" fmla="*/ 542925 w 628650"/>
                <a:gd name="connsiteY5" fmla="*/ 571500 h 609600"/>
                <a:gd name="connsiteX6" fmla="*/ 628650 w 628650"/>
                <a:gd name="connsiteY6" fmla="*/ 609600 h 609600"/>
                <a:gd name="connsiteX7" fmla="*/ 628650 w 628650"/>
                <a:gd name="connsiteY7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50" h="609600">
                  <a:moveTo>
                    <a:pt x="0" y="0"/>
                  </a:moveTo>
                  <a:cubicBezTo>
                    <a:pt x="4762" y="71437"/>
                    <a:pt x="9525" y="142875"/>
                    <a:pt x="28575" y="190500"/>
                  </a:cubicBezTo>
                  <a:cubicBezTo>
                    <a:pt x="47625" y="238125"/>
                    <a:pt x="77788" y="252413"/>
                    <a:pt x="114300" y="285750"/>
                  </a:cubicBezTo>
                  <a:cubicBezTo>
                    <a:pt x="150813" y="319088"/>
                    <a:pt x="200025" y="358775"/>
                    <a:pt x="247650" y="390525"/>
                  </a:cubicBezTo>
                  <a:cubicBezTo>
                    <a:pt x="295275" y="422275"/>
                    <a:pt x="350838" y="446088"/>
                    <a:pt x="400050" y="476250"/>
                  </a:cubicBezTo>
                  <a:cubicBezTo>
                    <a:pt x="449262" y="506412"/>
                    <a:pt x="504825" y="549275"/>
                    <a:pt x="542925" y="571500"/>
                  </a:cubicBezTo>
                  <a:cubicBezTo>
                    <a:pt x="581025" y="593725"/>
                    <a:pt x="628650" y="609600"/>
                    <a:pt x="628650" y="609600"/>
                  </a:cubicBezTo>
                  <a:lnTo>
                    <a:pt x="628650" y="609600"/>
                  </a:lnTo>
                </a:path>
              </a:pathLst>
            </a:cu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6122988" y="2773363"/>
              <a:ext cx="184149" cy="1285875"/>
            </a:xfrm>
            <a:custGeom>
              <a:avLst/>
              <a:gdLst>
                <a:gd name="connsiteX0" fmla="*/ 77787 w 184149"/>
                <a:gd name="connsiteY0" fmla="*/ 1285875 h 1285875"/>
                <a:gd name="connsiteX1" fmla="*/ 1587 w 184149"/>
                <a:gd name="connsiteY1" fmla="*/ 1095375 h 1285875"/>
                <a:gd name="connsiteX2" fmla="*/ 68262 w 184149"/>
                <a:gd name="connsiteY2" fmla="*/ 914400 h 1285875"/>
                <a:gd name="connsiteX3" fmla="*/ 153987 w 184149"/>
                <a:gd name="connsiteY3" fmla="*/ 685800 h 1285875"/>
                <a:gd name="connsiteX4" fmla="*/ 182562 w 184149"/>
                <a:gd name="connsiteY4" fmla="*/ 447675 h 1285875"/>
                <a:gd name="connsiteX5" fmla="*/ 144462 w 184149"/>
                <a:gd name="connsiteY5" fmla="*/ 161925 h 1285875"/>
                <a:gd name="connsiteX6" fmla="*/ 134937 w 184149"/>
                <a:gd name="connsiteY6" fmla="*/ 142875 h 1285875"/>
                <a:gd name="connsiteX7" fmla="*/ 125412 w 184149"/>
                <a:gd name="connsiteY7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4149" h="1285875">
                  <a:moveTo>
                    <a:pt x="77787" y="1285875"/>
                  </a:moveTo>
                  <a:cubicBezTo>
                    <a:pt x="40480" y="1221581"/>
                    <a:pt x="3174" y="1157287"/>
                    <a:pt x="1587" y="1095375"/>
                  </a:cubicBezTo>
                  <a:cubicBezTo>
                    <a:pt x="0" y="1033463"/>
                    <a:pt x="42862" y="982663"/>
                    <a:pt x="68262" y="914400"/>
                  </a:cubicBezTo>
                  <a:cubicBezTo>
                    <a:pt x="93662" y="846138"/>
                    <a:pt x="134937" y="763587"/>
                    <a:pt x="153987" y="685800"/>
                  </a:cubicBezTo>
                  <a:cubicBezTo>
                    <a:pt x="173037" y="608013"/>
                    <a:pt x="184149" y="534987"/>
                    <a:pt x="182562" y="447675"/>
                  </a:cubicBezTo>
                  <a:cubicBezTo>
                    <a:pt x="180975" y="360363"/>
                    <a:pt x="152400" y="212725"/>
                    <a:pt x="144462" y="161925"/>
                  </a:cubicBezTo>
                  <a:cubicBezTo>
                    <a:pt x="136524" y="111125"/>
                    <a:pt x="138112" y="169863"/>
                    <a:pt x="134937" y="142875"/>
                  </a:cubicBezTo>
                  <a:cubicBezTo>
                    <a:pt x="131762" y="115887"/>
                    <a:pt x="128587" y="57943"/>
                    <a:pt x="125412" y="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5581934" y="2361063"/>
              <a:ext cx="668741" cy="1201003"/>
            </a:xfrm>
            <a:custGeom>
              <a:avLst/>
              <a:gdLst>
                <a:gd name="connsiteX0" fmla="*/ 668741 w 668741"/>
                <a:gd name="connsiteY0" fmla="*/ 1201003 h 1201003"/>
                <a:gd name="connsiteX1" fmla="*/ 477672 w 668741"/>
                <a:gd name="connsiteY1" fmla="*/ 887104 h 1201003"/>
                <a:gd name="connsiteX2" fmla="*/ 259308 w 668741"/>
                <a:gd name="connsiteY2" fmla="*/ 709683 h 1201003"/>
                <a:gd name="connsiteX3" fmla="*/ 259308 w 668741"/>
                <a:gd name="connsiteY3" fmla="*/ 300250 h 1201003"/>
                <a:gd name="connsiteX4" fmla="*/ 0 w 668741"/>
                <a:gd name="connsiteY4" fmla="*/ 0 h 120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41" h="1201003">
                  <a:moveTo>
                    <a:pt x="668741" y="1201003"/>
                  </a:moveTo>
                  <a:cubicBezTo>
                    <a:pt x="607326" y="1084996"/>
                    <a:pt x="545911" y="968990"/>
                    <a:pt x="477672" y="887104"/>
                  </a:cubicBezTo>
                  <a:cubicBezTo>
                    <a:pt x="409433" y="805218"/>
                    <a:pt x="295702" y="807492"/>
                    <a:pt x="259308" y="709683"/>
                  </a:cubicBezTo>
                  <a:cubicBezTo>
                    <a:pt x="222914" y="611874"/>
                    <a:pt x="302526" y="418530"/>
                    <a:pt x="259308" y="300250"/>
                  </a:cubicBezTo>
                  <a:cubicBezTo>
                    <a:pt x="216090" y="181970"/>
                    <a:pt x="108045" y="90985"/>
                    <a:pt x="0" y="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5745707" y="3166281"/>
              <a:ext cx="1255594" cy="1651379"/>
            </a:xfrm>
            <a:custGeom>
              <a:avLst/>
              <a:gdLst>
                <a:gd name="connsiteX0" fmla="*/ 0 w 1255594"/>
                <a:gd name="connsiteY0" fmla="*/ 1651379 h 1651379"/>
                <a:gd name="connsiteX1" fmla="*/ 204717 w 1255594"/>
                <a:gd name="connsiteY1" fmla="*/ 1078173 h 1651379"/>
                <a:gd name="connsiteX2" fmla="*/ 477672 w 1255594"/>
                <a:gd name="connsiteY2" fmla="*/ 900752 h 1651379"/>
                <a:gd name="connsiteX3" fmla="*/ 641445 w 1255594"/>
                <a:gd name="connsiteY3" fmla="*/ 805218 h 1651379"/>
                <a:gd name="connsiteX4" fmla="*/ 682389 w 1255594"/>
                <a:gd name="connsiteY4" fmla="*/ 477671 h 1651379"/>
                <a:gd name="connsiteX5" fmla="*/ 1255594 w 1255594"/>
                <a:gd name="connsiteY5" fmla="*/ 0 h 165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5594" h="1651379">
                  <a:moveTo>
                    <a:pt x="0" y="1651379"/>
                  </a:moveTo>
                  <a:cubicBezTo>
                    <a:pt x="62552" y="1427328"/>
                    <a:pt x="125105" y="1203278"/>
                    <a:pt x="204717" y="1078173"/>
                  </a:cubicBezTo>
                  <a:cubicBezTo>
                    <a:pt x="284329" y="953069"/>
                    <a:pt x="404884" y="946245"/>
                    <a:pt x="477672" y="900752"/>
                  </a:cubicBezTo>
                  <a:cubicBezTo>
                    <a:pt x="550460" y="855259"/>
                    <a:pt x="607326" y="875732"/>
                    <a:pt x="641445" y="805218"/>
                  </a:cubicBezTo>
                  <a:cubicBezTo>
                    <a:pt x="675565" y="734705"/>
                    <a:pt x="580031" y="611874"/>
                    <a:pt x="682389" y="477671"/>
                  </a:cubicBezTo>
                  <a:cubicBezTo>
                    <a:pt x="784747" y="343468"/>
                    <a:pt x="1020170" y="171734"/>
                    <a:pt x="1255594" y="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6919415" y="3411940"/>
              <a:ext cx="586854" cy="709684"/>
            </a:xfrm>
            <a:custGeom>
              <a:avLst/>
              <a:gdLst>
                <a:gd name="connsiteX0" fmla="*/ 0 w 586854"/>
                <a:gd name="connsiteY0" fmla="*/ 709684 h 709684"/>
                <a:gd name="connsiteX1" fmla="*/ 286603 w 586854"/>
                <a:gd name="connsiteY1" fmla="*/ 586854 h 709684"/>
                <a:gd name="connsiteX2" fmla="*/ 313898 w 586854"/>
                <a:gd name="connsiteY2" fmla="*/ 163773 h 709684"/>
                <a:gd name="connsiteX3" fmla="*/ 586854 w 586854"/>
                <a:gd name="connsiteY3" fmla="*/ 0 h 70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854" h="709684">
                  <a:moveTo>
                    <a:pt x="0" y="709684"/>
                  </a:moveTo>
                  <a:cubicBezTo>
                    <a:pt x="117143" y="693761"/>
                    <a:pt x="234287" y="677839"/>
                    <a:pt x="286603" y="586854"/>
                  </a:cubicBezTo>
                  <a:cubicBezTo>
                    <a:pt x="338919" y="495869"/>
                    <a:pt x="263856" y="261582"/>
                    <a:pt x="313898" y="163773"/>
                  </a:cubicBezTo>
                  <a:cubicBezTo>
                    <a:pt x="363940" y="65964"/>
                    <a:pt x="475397" y="32982"/>
                    <a:pt x="586854" y="0"/>
                  </a:cubicBezTo>
                </a:path>
              </a:pathLst>
            </a:cu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7219666" y="3452884"/>
              <a:ext cx="586853" cy="504967"/>
            </a:xfrm>
            <a:custGeom>
              <a:avLst/>
              <a:gdLst>
                <a:gd name="connsiteX0" fmla="*/ 0 w 586853"/>
                <a:gd name="connsiteY0" fmla="*/ 504967 h 504967"/>
                <a:gd name="connsiteX1" fmla="*/ 204716 w 586853"/>
                <a:gd name="connsiteY1" fmla="*/ 450376 h 504967"/>
                <a:gd name="connsiteX2" fmla="*/ 313898 w 586853"/>
                <a:gd name="connsiteY2" fmla="*/ 204716 h 504967"/>
                <a:gd name="connsiteX3" fmla="*/ 586853 w 586853"/>
                <a:gd name="connsiteY3" fmla="*/ 0 h 504967"/>
                <a:gd name="connsiteX4" fmla="*/ 586853 w 586853"/>
                <a:gd name="connsiteY4" fmla="*/ 0 h 5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853" h="504967">
                  <a:moveTo>
                    <a:pt x="0" y="504967"/>
                  </a:moveTo>
                  <a:cubicBezTo>
                    <a:pt x="76200" y="502692"/>
                    <a:pt x="152400" y="500418"/>
                    <a:pt x="204716" y="450376"/>
                  </a:cubicBezTo>
                  <a:cubicBezTo>
                    <a:pt x="257032" y="400334"/>
                    <a:pt x="250209" y="279779"/>
                    <a:pt x="313898" y="204716"/>
                  </a:cubicBezTo>
                  <a:cubicBezTo>
                    <a:pt x="377588" y="129653"/>
                    <a:pt x="586853" y="0"/>
                    <a:pt x="586853" y="0"/>
                  </a:cubicBezTo>
                  <a:lnTo>
                    <a:pt x="586853" y="0"/>
                  </a:lnTo>
                </a:path>
              </a:pathLst>
            </a:cu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6928514" y="3357349"/>
              <a:ext cx="222913" cy="696036"/>
            </a:xfrm>
            <a:custGeom>
              <a:avLst/>
              <a:gdLst>
                <a:gd name="connsiteX0" fmla="*/ 222913 w 222913"/>
                <a:gd name="connsiteY0" fmla="*/ 696036 h 696036"/>
                <a:gd name="connsiteX1" fmla="*/ 100083 w 222913"/>
                <a:gd name="connsiteY1" fmla="*/ 504967 h 696036"/>
                <a:gd name="connsiteX2" fmla="*/ 4549 w 222913"/>
                <a:gd name="connsiteY2" fmla="*/ 300251 h 696036"/>
                <a:gd name="connsiteX3" fmla="*/ 127379 w 222913"/>
                <a:gd name="connsiteY3" fmla="*/ 122830 h 696036"/>
                <a:gd name="connsiteX4" fmla="*/ 209265 w 222913"/>
                <a:gd name="connsiteY4" fmla="*/ 0 h 69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913" h="696036">
                  <a:moveTo>
                    <a:pt x="222913" y="696036"/>
                  </a:moveTo>
                  <a:cubicBezTo>
                    <a:pt x="179695" y="633483"/>
                    <a:pt x="136477" y="570931"/>
                    <a:pt x="100083" y="504967"/>
                  </a:cubicBezTo>
                  <a:cubicBezTo>
                    <a:pt x="63689" y="439003"/>
                    <a:pt x="0" y="363940"/>
                    <a:pt x="4549" y="300251"/>
                  </a:cubicBezTo>
                  <a:cubicBezTo>
                    <a:pt x="9098" y="236562"/>
                    <a:pt x="93260" y="172872"/>
                    <a:pt x="127379" y="122830"/>
                  </a:cubicBezTo>
                  <a:cubicBezTo>
                    <a:pt x="161498" y="72788"/>
                    <a:pt x="185381" y="36394"/>
                    <a:pt x="209265" y="0"/>
                  </a:cubicBezTo>
                </a:path>
              </a:pathLst>
            </a:cu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– broad 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828800"/>
            <a:ext cx="3733800" cy="4800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Do we need a detailed tagging study for each catchment?</a:t>
            </a:r>
          </a:p>
          <a:p>
            <a:pPr lvl="1"/>
            <a:r>
              <a:rPr lang="en-US" dirty="0" smtClean="0"/>
              <a:t>Define catchment types</a:t>
            </a:r>
          </a:p>
          <a:p>
            <a:pPr lvl="2"/>
            <a:r>
              <a:rPr lang="en-US" dirty="0" smtClean="0"/>
              <a:t>Size, connectivity</a:t>
            </a:r>
          </a:p>
          <a:p>
            <a:pPr lvl="1"/>
            <a:r>
              <a:rPr lang="en-US" dirty="0" smtClean="0"/>
              <a:t>Apply type to each unstudied catchment</a:t>
            </a:r>
          </a:p>
          <a:p>
            <a:pPr lvl="1"/>
            <a:r>
              <a:rPr lang="en-US" dirty="0" smtClean="0"/>
              <a:t>Use existing data to tune catchment type model to local conditions (Hierarchical Bayesian modeling)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Can we apply models across watersheds?</a:t>
            </a:r>
          </a:p>
          <a:p>
            <a:pPr lvl="1"/>
            <a:r>
              <a:rPr lang="en-US" dirty="0" smtClean="0"/>
              <a:t>Minimum local data needs?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Existing studies in MA, ME, NH</a:t>
            </a:r>
          </a:p>
          <a:p>
            <a:pPr lvl="1"/>
            <a:r>
              <a:rPr lang="en-US" dirty="0" smtClean="0"/>
              <a:t>Planned for VA, PA/NJ (DEWA)</a:t>
            </a:r>
            <a:endParaRPr lang="en-US" dirty="0"/>
          </a:p>
        </p:txBody>
      </p:sp>
      <p:pic>
        <p:nvPicPr>
          <p:cNvPr id="4" name="Picture 3" descr="catchment scale mod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0008" y="2591430"/>
            <a:ext cx="4851592" cy="26663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029200" y="5791200"/>
            <a:ext cx="3360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Defining these relationships is key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rot="16200000" flipV="1">
            <a:off x="5450250" y="4531950"/>
            <a:ext cx="1752600" cy="76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828800"/>
            <a:ext cx="38862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Sub-watershed model</a:t>
            </a:r>
          </a:p>
          <a:p>
            <a:pPr lvl="1"/>
            <a:r>
              <a:rPr lang="en-US" dirty="0" smtClean="0"/>
              <a:t>Variation among catchment types (size, connectivity)</a:t>
            </a:r>
          </a:p>
          <a:p>
            <a:pPr lvl="1"/>
            <a:r>
              <a:rPr lang="en-US" dirty="0" smtClean="0"/>
              <a:t>Movements among catchments</a:t>
            </a:r>
          </a:p>
          <a:p>
            <a:pPr lvl="1"/>
            <a:r>
              <a:rPr lang="en-US" dirty="0" smtClean="0"/>
              <a:t>Effects of isolation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Catchment model</a:t>
            </a:r>
          </a:p>
          <a:p>
            <a:pPr lvl="1"/>
            <a:r>
              <a:rPr lang="en-US" dirty="0" smtClean="0"/>
              <a:t>Effects of variation in stream flow and temperature on growth and survival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Climate change</a:t>
            </a:r>
          </a:p>
          <a:p>
            <a:pPr lvl="1"/>
            <a:r>
              <a:rPr lang="en-US" dirty="0" smtClean="0"/>
              <a:t>Population persistence for a catchment model and a sub-watershed model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648200" y="2743200"/>
            <a:ext cx="4302338" cy="2757684"/>
            <a:chOff x="726862" y="2590800"/>
            <a:chExt cx="4302338" cy="2757684"/>
          </a:xfrm>
        </p:grpSpPr>
        <p:pic>
          <p:nvPicPr>
            <p:cNvPr id="6" name="Picture 5" descr="catchment scale model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3000" y="2590800"/>
              <a:ext cx="1828800" cy="100508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1" name="Picture 10" descr="catchment scale model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0400" y="3429000"/>
              <a:ext cx="1828800" cy="100508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2" name="Picture 11" descr="catchment scale model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3000" y="4343400"/>
              <a:ext cx="1828800" cy="100508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cxnSp>
          <p:nvCxnSpPr>
            <p:cNvPr id="13" name="Straight Arrow Connector 12"/>
            <p:cNvCxnSpPr>
              <a:stCxn id="12" idx="3"/>
              <a:endCxn id="11" idx="2"/>
            </p:cNvCxnSpPr>
            <p:nvPr/>
          </p:nvCxnSpPr>
          <p:spPr>
            <a:xfrm flipV="1">
              <a:off x="2971800" y="4434084"/>
              <a:ext cx="1143000" cy="411858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6" idx="3"/>
              <a:endCxn id="11" idx="0"/>
            </p:cNvCxnSpPr>
            <p:nvPr/>
          </p:nvCxnSpPr>
          <p:spPr>
            <a:xfrm>
              <a:off x="2971800" y="3093342"/>
              <a:ext cx="1143000" cy="335658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2" idx="0"/>
              <a:endCxn id="6" idx="2"/>
            </p:cNvCxnSpPr>
            <p:nvPr/>
          </p:nvCxnSpPr>
          <p:spPr>
            <a:xfrm rot="5400000" flipH="1" flipV="1">
              <a:off x="1683642" y="3969642"/>
              <a:ext cx="747516" cy="1588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26862" y="3769056"/>
              <a:ext cx="1216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Movement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007854">
              <a:off x="3034472" y="2821241"/>
              <a:ext cx="1216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Movement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20380890">
              <a:off x="3032458" y="4750096"/>
              <a:ext cx="1216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Movement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228600"/>
            <a:ext cx="3505200" cy="1143000"/>
          </a:xfrm>
        </p:spPr>
        <p:txBody>
          <a:bodyPr/>
          <a:lstStyle/>
          <a:p>
            <a:r>
              <a:rPr lang="en-US" dirty="0" smtClean="0"/>
              <a:t>Study site</a:t>
            </a: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1593850"/>
            <a:ext cx="3827463" cy="511175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West Brook in Western MA (USA)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Study </a:t>
            </a:r>
            <a:r>
              <a:rPr lang="en-US" sz="2000" dirty="0" smtClean="0"/>
              <a:t>initiated in 1997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3 species</a:t>
            </a:r>
          </a:p>
          <a:p>
            <a:pPr lvl="2">
              <a:lnSpc>
                <a:spcPct val="90000"/>
              </a:lnSpc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Atlantic salmon</a:t>
            </a:r>
            <a:r>
              <a:rPr lang="en-US" sz="1600" dirty="0" smtClean="0">
                <a:solidFill>
                  <a:srgbClr val="C00000"/>
                </a:solidFill>
              </a:rPr>
              <a:t>, </a:t>
            </a:r>
            <a:r>
              <a:rPr lang="en-US" sz="1600" dirty="0" smtClean="0">
                <a:solidFill>
                  <a:srgbClr val="820000"/>
                </a:solidFill>
              </a:rPr>
              <a:t>Brook trout</a:t>
            </a:r>
            <a:r>
              <a:rPr lang="en-US" sz="1600" dirty="0" smtClean="0">
                <a:solidFill>
                  <a:srgbClr val="C00000"/>
                </a:solidFill>
              </a:rPr>
              <a:t>,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brown trout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Study </a:t>
            </a:r>
            <a:r>
              <a:rPr lang="en-US" sz="2000" dirty="0"/>
              <a:t>Salmon were stocked as fry (25mm</a:t>
            </a:r>
            <a:r>
              <a:rPr lang="en-US" sz="2000" dirty="0" smtClean="0"/>
              <a:t>) 1997-2004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/>
              <a:t>No stocking of </a:t>
            </a:r>
            <a:r>
              <a:rPr lang="en-US" sz="2000" dirty="0" smtClean="0"/>
              <a:t>trout, minimal fishing pressure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Long-term </a:t>
            </a:r>
            <a:r>
              <a:rPr lang="en-US" sz="2400" dirty="0"/>
              <a:t>mark-recapture study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1 km long mainstem</a:t>
            </a:r>
          </a:p>
          <a:p>
            <a:pPr lvl="2">
              <a:lnSpc>
                <a:spcPct val="90000"/>
              </a:lnSpc>
            </a:pPr>
            <a:r>
              <a:rPr lang="en-US" sz="1600" dirty="0" smtClean="0"/>
              <a:t>3 tributaries 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Electro-fished </a:t>
            </a:r>
            <a:r>
              <a:rPr lang="en-US" sz="2000" dirty="0"/>
              <a:t>four times a year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March, June, September and December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Fish are measured and </a:t>
            </a:r>
            <a:r>
              <a:rPr lang="en-US" sz="2000" dirty="0" smtClean="0"/>
              <a:t>PIT tags </a:t>
            </a:r>
            <a:r>
              <a:rPr lang="en-US" sz="2000" dirty="0"/>
              <a:t>are implanted in fish caught for first </a:t>
            </a:r>
            <a:r>
              <a:rPr lang="en-US" sz="2000" dirty="0" smtClean="0"/>
              <a:t>time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&gt; 25,000 individual tags</a:t>
            </a:r>
            <a:endParaRPr lang="en-US" sz="2000" dirty="0"/>
          </a:p>
        </p:txBody>
      </p:sp>
      <p:pic>
        <p:nvPicPr>
          <p:cNvPr id="9220" name="Picture 4" descr="Turners Falls 0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5863" y="358775"/>
            <a:ext cx="3541712" cy="2655888"/>
          </a:xfrm>
          <a:prstGeom prst="rect">
            <a:avLst/>
          </a:prstGeom>
          <a:noFill/>
        </p:spPr>
      </p:pic>
      <p:pic>
        <p:nvPicPr>
          <p:cNvPr id="9221" name="Picture 5" descr="West Broo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3475038"/>
            <a:ext cx="4784725" cy="3155950"/>
          </a:xfrm>
          <a:prstGeom prst="rect">
            <a:avLst/>
          </a:prstGeom>
          <a:noFill/>
        </p:spPr>
      </p:pic>
      <p:sp>
        <p:nvSpPr>
          <p:cNvPr id="9222" name="Line 6"/>
          <p:cNvSpPr>
            <a:spLocks noChangeShapeType="1"/>
          </p:cNvSpPr>
          <p:nvPr/>
        </p:nvSpPr>
        <p:spPr bwMode="auto">
          <a:xfrm flipV="1">
            <a:off x="5607050" y="4381500"/>
            <a:ext cx="101600" cy="635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V="1">
            <a:off x="8153400" y="5778500"/>
            <a:ext cx="101600" cy="635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1293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2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838200"/>
            <a:ext cx="4016375" cy="5791200"/>
            <a:chOff x="96" y="528"/>
            <a:chExt cx="2530" cy="3648"/>
          </a:xfrm>
        </p:grpSpPr>
        <p:pic>
          <p:nvPicPr>
            <p:cNvPr id="13316" name="Picture 4" descr="West Brook GIS2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 l="8725" t="4494" r="5545"/>
            <a:stretch>
              <a:fillRect/>
            </a:stretch>
          </p:blipFill>
          <p:spPr bwMode="auto">
            <a:xfrm>
              <a:off x="96" y="528"/>
              <a:ext cx="2530" cy="36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3317" name="Text Box 5"/>
            <p:cNvSpPr txBox="1">
              <a:spLocks noChangeArrowheads="1"/>
            </p:cNvSpPr>
            <p:nvPr/>
          </p:nvSpPr>
          <p:spPr bwMode="auto">
            <a:xfrm>
              <a:off x="96" y="1344"/>
              <a:ext cx="24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b="1" dirty="0">
                  <a:latin typeface="Times New Roman" pitchFamily="18" charset="0"/>
                </a:rPr>
                <a:t>42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° 25’ N; 72° 39’ W</a:t>
              </a:r>
              <a:endParaRPr lang="en-US" sz="2000" b="1" dirty="0">
                <a:latin typeface="Times New Roman" pitchFamily="18" charset="0"/>
              </a:endParaRPr>
            </a:p>
          </p:txBody>
        </p:sp>
        <p:sp>
          <p:nvSpPr>
            <p:cNvPr id="13318" name="Freeform 6"/>
            <p:cNvSpPr>
              <a:spLocks/>
            </p:cNvSpPr>
            <p:nvPr/>
          </p:nvSpPr>
          <p:spPr bwMode="auto">
            <a:xfrm>
              <a:off x="1281" y="3069"/>
              <a:ext cx="535" cy="3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24"/>
                </a:cxn>
                <a:cxn ang="0">
                  <a:pos x="66" y="84"/>
                </a:cxn>
                <a:cxn ang="0">
                  <a:pos x="114" y="105"/>
                </a:cxn>
                <a:cxn ang="0">
                  <a:pos x="249" y="120"/>
                </a:cxn>
                <a:cxn ang="0">
                  <a:pos x="276" y="153"/>
                </a:cxn>
                <a:cxn ang="0">
                  <a:pos x="315" y="180"/>
                </a:cxn>
                <a:cxn ang="0">
                  <a:pos x="432" y="231"/>
                </a:cxn>
                <a:cxn ang="0">
                  <a:pos x="516" y="300"/>
                </a:cxn>
                <a:cxn ang="0">
                  <a:pos x="525" y="321"/>
                </a:cxn>
                <a:cxn ang="0">
                  <a:pos x="534" y="333"/>
                </a:cxn>
              </a:cxnLst>
              <a:rect l="0" t="0" r="r" b="b"/>
              <a:pathLst>
                <a:path w="535" h="336">
                  <a:moveTo>
                    <a:pt x="0" y="0"/>
                  </a:moveTo>
                  <a:cubicBezTo>
                    <a:pt x="31" y="4"/>
                    <a:pt x="27" y="2"/>
                    <a:pt x="42" y="24"/>
                  </a:cubicBezTo>
                  <a:cubicBezTo>
                    <a:pt x="44" y="43"/>
                    <a:pt x="45" y="77"/>
                    <a:pt x="66" y="84"/>
                  </a:cubicBezTo>
                  <a:cubicBezTo>
                    <a:pt x="77" y="101"/>
                    <a:pt x="95" y="103"/>
                    <a:pt x="114" y="105"/>
                  </a:cubicBezTo>
                  <a:cubicBezTo>
                    <a:pt x="164" y="103"/>
                    <a:pt x="208" y="93"/>
                    <a:pt x="249" y="120"/>
                  </a:cubicBezTo>
                  <a:cubicBezTo>
                    <a:pt x="258" y="134"/>
                    <a:pt x="263" y="144"/>
                    <a:pt x="276" y="153"/>
                  </a:cubicBezTo>
                  <a:cubicBezTo>
                    <a:pt x="280" y="165"/>
                    <a:pt x="304" y="172"/>
                    <a:pt x="315" y="180"/>
                  </a:cubicBezTo>
                  <a:cubicBezTo>
                    <a:pt x="359" y="209"/>
                    <a:pt x="379" y="222"/>
                    <a:pt x="432" y="231"/>
                  </a:cubicBezTo>
                  <a:cubicBezTo>
                    <a:pt x="463" y="252"/>
                    <a:pt x="490" y="274"/>
                    <a:pt x="516" y="300"/>
                  </a:cubicBezTo>
                  <a:cubicBezTo>
                    <a:pt x="527" y="311"/>
                    <a:pt x="518" y="310"/>
                    <a:pt x="525" y="321"/>
                  </a:cubicBezTo>
                  <a:cubicBezTo>
                    <a:pt x="535" y="336"/>
                    <a:pt x="534" y="325"/>
                    <a:pt x="534" y="333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319" name="Freeform 7"/>
            <p:cNvSpPr>
              <a:spLocks/>
            </p:cNvSpPr>
            <p:nvPr/>
          </p:nvSpPr>
          <p:spPr bwMode="auto">
            <a:xfrm>
              <a:off x="1623" y="3072"/>
              <a:ext cx="67" cy="186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30" y="101"/>
                </a:cxn>
                <a:cxn ang="0">
                  <a:pos x="24" y="53"/>
                </a:cxn>
                <a:cxn ang="0">
                  <a:pos x="48" y="23"/>
                </a:cxn>
                <a:cxn ang="0">
                  <a:pos x="51" y="11"/>
                </a:cxn>
                <a:cxn ang="0">
                  <a:pos x="60" y="2"/>
                </a:cxn>
              </a:cxnLst>
              <a:rect l="0" t="0" r="r" b="b"/>
              <a:pathLst>
                <a:path w="67" h="155">
                  <a:moveTo>
                    <a:pt x="0" y="155"/>
                  </a:moveTo>
                  <a:cubicBezTo>
                    <a:pt x="5" y="101"/>
                    <a:pt x="1" y="130"/>
                    <a:pt x="30" y="101"/>
                  </a:cubicBezTo>
                  <a:cubicBezTo>
                    <a:pt x="36" y="84"/>
                    <a:pt x="34" y="68"/>
                    <a:pt x="24" y="53"/>
                  </a:cubicBezTo>
                  <a:cubicBezTo>
                    <a:pt x="28" y="33"/>
                    <a:pt x="35" y="36"/>
                    <a:pt x="48" y="23"/>
                  </a:cubicBezTo>
                  <a:cubicBezTo>
                    <a:pt x="49" y="19"/>
                    <a:pt x="48" y="14"/>
                    <a:pt x="51" y="11"/>
                  </a:cubicBezTo>
                  <a:cubicBezTo>
                    <a:pt x="60" y="0"/>
                    <a:pt x="67" y="9"/>
                    <a:pt x="60" y="2"/>
                  </a:cubicBezTo>
                </a:path>
              </a:pathLst>
            </a:cu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320" name="Freeform 8"/>
            <p:cNvSpPr>
              <a:spLocks/>
            </p:cNvSpPr>
            <p:nvPr/>
          </p:nvSpPr>
          <p:spPr bwMode="auto">
            <a:xfrm>
              <a:off x="1440" y="2976"/>
              <a:ext cx="47" cy="201"/>
            </a:xfrm>
            <a:custGeom>
              <a:avLst/>
              <a:gdLst/>
              <a:ahLst/>
              <a:cxnLst>
                <a:cxn ang="0">
                  <a:pos x="17" y="153"/>
                </a:cxn>
                <a:cxn ang="0">
                  <a:pos x="5" y="93"/>
                </a:cxn>
                <a:cxn ang="0">
                  <a:pos x="11" y="0"/>
                </a:cxn>
              </a:cxnLst>
              <a:rect l="0" t="0" r="r" b="b"/>
              <a:pathLst>
                <a:path w="24" h="153">
                  <a:moveTo>
                    <a:pt x="17" y="153"/>
                  </a:moveTo>
                  <a:cubicBezTo>
                    <a:pt x="24" y="133"/>
                    <a:pt x="11" y="112"/>
                    <a:pt x="5" y="93"/>
                  </a:cubicBezTo>
                  <a:cubicBezTo>
                    <a:pt x="0" y="60"/>
                    <a:pt x="11" y="32"/>
                    <a:pt x="11" y="0"/>
                  </a:cubicBezTo>
                </a:path>
              </a:pathLst>
            </a:cu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321" name="Freeform 9"/>
            <p:cNvSpPr>
              <a:spLocks/>
            </p:cNvSpPr>
            <p:nvPr/>
          </p:nvSpPr>
          <p:spPr bwMode="auto">
            <a:xfrm>
              <a:off x="1314" y="3174"/>
              <a:ext cx="131" cy="123"/>
            </a:xfrm>
            <a:custGeom>
              <a:avLst/>
              <a:gdLst/>
              <a:ahLst/>
              <a:cxnLst>
                <a:cxn ang="0">
                  <a:pos x="123" y="15"/>
                </a:cxn>
                <a:cxn ang="0">
                  <a:pos x="114" y="57"/>
                </a:cxn>
                <a:cxn ang="0">
                  <a:pos x="0" y="123"/>
                </a:cxn>
              </a:cxnLst>
              <a:rect l="0" t="0" r="r" b="b"/>
              <a:pathLst>
                <a:path w="131" h="123">
                  <a:moveTo>
                    <a:pt x="123" y="15"/>
                  </a:moveTo>
                  <a:cubicBezTo>
                    <a:pt x="107" y="40"/>
                    <a:pt x="131" y="0"/>
                    <a:pt x="114" y="57"/>
                  </a:cubicBezTo>
                  <a:cubicBezTo>
                    <a:pt x="102" y="97"/>
                    <a:pt x="35" y="123"/>
                    <a:pt x="0" y="123"/>
                  </a:cubicBezTo>
                </a:path>
              </a:pathLst>
            </a:cu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3322" name="Line 10"/>
          <p:cNvSpPr>
            <a:spLocks noChangeShapeType="1"/>
          </p:cNvSpPr>
          <p:nvPr/>
        </p:nvSpPr>
        <p:spPr bwMode="auto">
          <a:xfrm flipH="1" flipV="1">
            <a:off x="2819400" y="5334000"/>
            <a:ext cx="1752600" cy="152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H="1">
            <a:off x="2286000" y="2209800"/>
            <a:ext cx="2209800" cy="2819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13324" name="Picture 12" descr="S20100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810000"/>
            <a:ext cx="3810000" cy="285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26" name="Rectangle 14"/>
          <p:cNvSpPr>
            <a:spLocks noGrp="1" noChangeArrowheads="1"/>
          </p:cNvSpPr>
          <p:nvPr>
            <p:ph type="title"/>
          </p:nvPr>
        </p:nvSpPr>
        <p:spPr>
          <a:xfrm>
            <a:off x="677863" y="0"/>
            <a:ext cx="7772400" cy="762000"/>
          </a:xfrm>
          <a:noFill/>
          <a:ln/>
        </p:spPr>
        <p:txBody>
          <a:bodyPr/>
          <a:lstStyle/>
          <a:p>
            <a:r>
              <a:rPr lang="en-US" sz="3600" dirty="0"/>
              <a:t>Field study site – West Brook</a:t>
            </a:r>
          </a:p>
        </p:txBody>
      </p:sp>
      <p:pic>
        <p:nvPicPr>
          <p:cNvPr id="13328" name="Picture 16" descr="O'Bear tri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990600"/>
            <a:ext cx="4038600" cy="2693988"/>
          </a:xfrm>
          <a:prstGeom prst="rect">
            <a:avLst/>
          </a:prstGeom>
          <a:noFill/>
        </p:spPr>
      </p:pic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1905000" y="5029200"/>
            <a:ext cx="533400" cy="304800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29200" y="6096000"/>
            <a:ext cx="29239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Avg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stream wet width = 4.5m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33407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S20100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066800"/>
            <a:ext cx="4724400" cy="3543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62000" y="381000"/>
            <a:ext cx="2133600" cy="2362200"/>
            <a:chOff x="2064" y="1968"/>
            <a:chExt cx="1344" cy="1488"/>
          </a:xfrm>
        </p:grpSpPr>
        <p:pic>
          <p:nvPicPr>
            <p:cNvPr id="102404" name="Picture 4" descr="West Brook GIS2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 l="23364" t="42194" r="31094" b="18849"/>
            <a:stretch>
              <a:fillRect/>
            </a:stretch>
          </p:blipFill>
          <p:spPr bwMode="auto">
            <a:xfrm>
              <a:off x="2064" y="1968"/>
              <a:ext cx="1344" cy="14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2405" name="Freeform 5"/>
            <p:cNvSpPr>
              <a:spLocks/>
            </p:cNvSpPr>
            <p:nvPr/>
          </p:nvSpPr>
          <p:spPr bwMode="auto">
            <a:xfrm>
              <a:off x="2817" y="3069"/>
              <a:ext cx="535" cy="3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24"/>
                </a:cxn>
                <a:cxn ang="0">
                  <a:pos x="66" y="84"/>
                </a:cxn>
                <a:cxn ang="0">
                  <a:pos x="114" y="105"/>
                </a:cxn>
                <a:cxn ang="0">
                  <a:pos x="249" y="120"/>
                </a:cxn>
                <a:cxn ang="0">
                  <a:pos x="276" y="153"/>
                </a:cxn>
                <a:cxn ang="0">
                  <a:pos x="315" y="180"/>
                </a:cxn>
                <a:cxn ang="0">
                  <a:pos x="432" y="231"/>
                </a:cxn>
                <a:cxn ang="0">
                  <a:pos x="516" y="300"/>
                </a:cxn>
                <a:cxn ang="0">
                  <a:pos x="525" y="321"/>
                </a:cxn>
                <a:cxn ang="0">
                  <a:pos x="534" y="333"/>
                </a:cxn>
              </a:cxnLst>
              <a:rect l="0" t="0" r="r" b="b"/>
              <a:pathLst>
                <a:path w="535" h="336">
                  <a:moveTo>
                    <a:pt x="0" y="0"/>
                  </a:moveTo>
                  <a:cubicBezTo>
                    <a:pt x="31" y="4"/>
                    <a:pt x="27" y="2"/>
                    <a:pt x="42" y="24"/>
                  </a:cubicBezTo>
                  <a:cubicBezTo>
                    <a:pt x="44" y="43"/>
                    <a:pt x="45" y="77"/>
                    <a:pt x="66" y="84"/>
                  </a:cubicBezTo>
                  <a:cubicBezTo>
                    <a:pt x="77" y="101"/>
                    <a:pt x="95" y="103"/>
                    <a:pt x="114" y="105"/>
                  </a:cubicBezTo>
                  <a:cubicBezTo>
                    <a:pt x="164" y="103"/>
                    <a:pt x="208" y="93"/>
                    <a:pt x="249" y="120"/>
                  </a:cubicBezTo>
                  <a:cubicBezTo>
                    <a:pt x="258" y="134"/>
                    <a:pt x="263" y="144"/>
                    <a:pt x="276" y="153"/>
                  </a:cubicBezTo>
                  <a:cubicBezTo>
                    <a:pt x="280" y="165"/>
                    <a:pt x="304" y="172"/>
                    <a:pt x="315" y="180"/>
                  </a:cubicBezTo>
                  <a:cubicBezTo>
                    <a:pt x="359" y="209"/>
                    <a:pt x="379" y="222"/>
                    <a:pt x="432" y="231"/>
                  </a:cubicBezTo>
                  <a:cubicBezTo>
                    <a:pt x="463" y="252"/>
                    <a:pt x="490" y="274"/>
                    <a:pt x="516" y="300"/>
                  </a:cubicBezTo>
                  <a:cubicBezTo>
                    <a:pt x="527" y="311"/>
                    <a:pt x="518" y="310"/>
                    <a:pt x="525" y="321"/>
                  </a:cubicBezTo>
                  <a:cubicBezTo>
                    <a:pt x="535" y="336"/>
                    <a:pt x="534" y="325"/>
                    <a:pt x="534" y="333"/>
                  </a:cubicBezTo>
                </a:path>
              </a:pathLst>
            </a:cu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406" name="Freeform 6"/>
            <p:cNvSpPr>
              <a:spLocks/>
            </p:cNvSpPr>
            <p:nvPr/>
          </p:nvSpPr>
          <p:spPr bwMode="auto">
            <a:xfrm>
              <a:off x="3159" y="3072"/>
              <a:ext cx="67" cy="186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30" y="101"/>
                </a:cxn>
                <a:cxn ang="0">
                  <a:pos x="24" y="53"/>
                </a:cxn>
                <a:cxn ang="0">
                  <a:pos x="48" y="23"/>
                </a:cxn>
                <a:cxn ang="0">
                  <a:pos x="51" y="11"/>
                </a:cxn>
                <a:cxn ang="0">
                  <a:pos x="60" y="2"/>
                </a:cxn>
              </a:cxnLst>
              <a:rect l="0" t="0" r="r" b="b"/>
              <a:pathLst>
                <a:path w="67" h="155">
                  <a:moveTo>
                    <a:pt x="0" y="155"/>
                  </a:moveTo>
                  <a:cubicBezTo>
                    <a:pt x="5" y="101"/>
                    <a:pt x="1" y="130"/>
                    <a:pt x="30" y="101"/>
                  </a:cubicBezTo>
                  <a:cubicBezTo>
                    <a:pt x="36" y="84"/>
                    <a:pt x="34" y="68"/>
                    <a:pt x="24" y="53"/>
                  </a:cubicBezTo>
                  <a:cubicBezTo>
                    <a:pt x="28" y="33"/>
                    <a:pt x="35" y="36"/>
                    <a:pt x="48" y="23"/>
                  </a:cubicBezTo>
                  <a:cubicBezTo>
                    <a:pt x="49" y="19"/>
                    <a:pt x="48" y="14"/>
                    <a:pt x="51" y="11"/>
                  </a:cubicBezTo>
                  <a:cubicBezTo>
                    <a:pt x="60" y="0"/>
                    <a:pt x="67" y="9"/>
                    <a:pt x="60" y="2"/>
                  </a:cubicBezTo>
                </a:path>
              </a:pathLst>
            </a:custGeom>
            <a:solidFill>
              <a:schemeClr val="accent1"/>
            </a:solidFill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407" name="Freeform 7"/>
            <p:cNvSpPr>
              <a:spLocks/>
            </p:cNvSpPr>
            <p:nvPr/>
          </p:nvSpPr>
          <p:spPr bwMode="auto">
            <a:xfrm>
              <a:off x="2976" y="2976"/>
              <a:ext cx="47" cy="201"/>
            </a:xfrm>
            <a:custGeom>
              <a:avLst/>
              <a:gdLst/>
              <a:ahLst/>
              <a:cxnLst>
                <a:cxn ang="0">
                  <a:pos x="17" y="153"/>
                </a:cxn>
                <a:cxn ang="0">
                  <a:pos x="5" y="93"/>
                </a:cxn>
                <a:cxn ang="0">
                  <a:pos x="11" y="0"/>
                </a:cxn>
              </a:cxnLst>
              <a:rect l="0" t="0" r="r" b="b"/>
              <a:pathLst>
                <a:path w="24" h="153">
                  <a:moveTo>
                    <a:pt x="17" y="153"/>
                  </a:moveTo>
                  <a:cubicBezTo>
                    <a:pt x="24" y="133"/>
                    <a:pt x="11" y="112"/>
                    <a:pt x="5" y="93"/>
                  </a:cubicBezTo>
                  <a:cubicBezTo>
                    <a:pt x="0" y="60"/>
                    <a:pt x="11" y="32"/>
                    <a:pt x="11" y="0"/>
                  </a:cubicBezTo>
                </a:path>
              </a:pathLst>
            </a:cu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408" name="Freeform 8"/>
            <p:cNvSpPr>
              <a:spLocks/>
            </p:cNvSpPr>
            <p:nvPr/>
          </p:nvSpPr>
          <p:spPr bwMode="auto">
            <a:xfrm>
              <a:off x="2850" y="3174"/>
              <a:ext cx="131" cy="123"/>
            </a:xfrm>
            <a:custGeom>
              <a:avLst/>
              <a:gdLst/>
              <a:ahLst/>
              <a:cxnLst>
                <a:cxn ang="0">
                  <a:pos x="123" y="15"/>
                </a:cxn>
                <a:cxn ang="0">
                  <a:pos x="114" y="57"/>
                </a:cxn>
                <a:cxn ang="0">
                  <a:pos x="0" y="123"/>
                </a:cxn>
              </a:cxnLst>
              <a:rect l="0" t="0" r="r" b="b"/>
              <a:pathLst>
                <a:path w="131" h="123">
                  <a:moveTo>
                    <a:pt x="123" y="15"/>
                  </a:moveTo>
                  <a:cubicBezTo>
                    <a:pt x="107" y="40"/>
                    <a:pt x="131" y="0"/>
                    <a:pt x="114" y="57"/>
                  </a:cubicBezTo>
                  <a:cubicBezTo>
                    <a:pt x="102" y="97"/>
                    <a:pt x="35" y="123"/>
                    <a:pt x="0" y="123"/>
                  </a:cubicBezTo>
                </a:path>
              </a:pathLst>
            </a:cu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2409" name="Rectangle 9"/>
          <p:cNvSpPr>
            <a:spLocks noChangeArrowheads="1"/>
          </p:cNvSpPr>
          <p:nvPr/>
        </p:nvSpPr>
        <p:spPr bwMode="auto">
          <a:xfrm>
            <a:off x="3476923" y="304800"/>
            <a:ext cx="2039341" cy="5847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OpenSmall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5867400" y="4648200"/>
            <a:ext cx="2286000" cy="457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Verdana" pitchFamily="34" charset="0"/>
              </a:rPr>
              <a:t>Confluence</a:t>
            </a:r>
          </a:p>
        </p:txBody>
      </p:sp>
      <p:sp>
        <p:nvSpPr>
          <p:cNvPr id="102411" name="Text Box 11"/>
          <p:cNvSpPr txBox="1">
            <a:spLocks noChangeArrowheads="1"/>
          </p:cNvSpPr>
          <p:nvPr/>
        </p:nvSpPr>
        <p:spPr bwMode="auto">
          <a:xfrm>
            <a:off x="5029200" y="6172200"/>
            <a:ext cx="2209800" cy="457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Verdana" pitchFamily="34" charset="0"/>
              </a:rPr>
              <a:t>Top of Reach</a:t>
            </a:r>
          </a:p>
        </p:txBody>
      </p:sp>
      <p:pic>
        <p:nvPicPr>
          <p:cNvPr id="102412" name="Picture 12" descr="S201007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200400"/>
            <a:ext cx="4724400" cy="3543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638800" y="5486400"/>
            <a:ext cx="2749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Avg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stream wet width = 2m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Picture 13" descr="Mitchell Allflex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61000" y="152400"/>
            <a:ext cx="3606800" cy="5410200"/>
          </a:xfrm>
          <a:prstGeom prst="rect">
            <a:avLst/>
          </a:prstGeom>
        </p:spPr>
      </p:pic>
    </p:spTree>
  </p:cSld>
  <p:clrMapOvr>
    <a:masterClrMapping/>
  </p:clrMapOvr>
  <p:transition advTm="424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S2010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066800"/>
            <a:ext cx="4724400" cy="3543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62000" y="381000"/>
            <a:ext cx="2133600" cy="2362200"/>
            <a:chOff x="2064" y="1968"/>
            <a:chExt cx="1344" cy="1488"/>
          </a:xfrm>
        </p:grpSpPr>
        <p:pic>
          <p:nvPicPr>
            <p:cNvPr id="103428" name="Picture 4" descr="West Brook GIS2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 l="23364" t="42194" r="31094" b="18849"/>
            <a:stretch>
              <a:fillRect/>
            </a:stretch>
          </p:blipFill>
          <p:spPr bwMode="auto">
            <a:xfrm>
              <a:off x="2064" y="1968"/>
              <a:ext cx="1344" cy="14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3429" name="Freeform 5"/>
            <p:cNvSpPr>
              <a:spLocks/>
            </p:cNvSpPr>
            <p:nvPr/>
          </p:nvSpPr>
          <p:spPr bwMode="auto">
            <a:xfrm>
              <a:off x="2817" y="3069"/>
              <a:ext cx="535" cy="3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24"/>
                </a:cxn>
                <a:cxn ang="0">
                  <a:pos x="66" y="84"/>
                </a:cxn>
                <a:cxn ang="0">
                  <a:pos x="114" y="105"/>
                </a:cxn>
                <a:cxn ang="0">
                  <a:pos x="249" y="120"/>
                </a:cxn>
                <a:cxn ang="0">
                  <a:pos x="276" y="153"/>
                </a:cxn>
                <a:cxn ang="0">
                  <a:pos x="315" y="180"/>
                </a:cxn>
                <a:cxn ang="0">
                  <a:pos x="432" y="231"/>
                </a:cxn>
                <a:cxn ang="0">
                  <a:pos x="516" y="300"/>
                </a:cxn>
                <a:cxn ang="0">
                  <a:pos x="525" y="321"/>
                </a:cxn>
                <a:cxn ang="0">
                  <a:pos x="534" y="333"/>
                </a:cxn>
              </a:cxnLst>
              <a:rect l="0" t="0" r="r" b="b"/>
              <a:pathLst>
                <a:path w="535" h="336">
                  <a:moveTo>
                    <a:pt x="0" y="0"/>
                  </a:moveTo>
                  <a:cubicBezTo>
                    <a:pt x="31" y="4"/>
                    <a:pt x="27" y="2"/>
                    <a:pt x="42" y="24"/>
                  </a:cubicBezTo>
                  <a:cubicBezTo>
                    <a:pt x="44" y="43"/>
                    <a:pt x="45" y="77"/>
                    <a:pt x="66" y="84"/>
                  </a:cubicBezTo>
                  <a:cubicBezTo>
                    <a:pt x="77" y="101"/>
                    <a:pt x="95" y="103"/>
                    <a:pt x="114" y="105"/>
                  </a:cubicBezTo>
                  <a:cubicBezTo>
                    <a:pt x="164" y="103"/>
                    <a:pt x="208" y="93"/>
                    <a:pt x="249" y="120"/>
                  </a:cubicBezTo>
                  <a:cubicBezTo>
                    <a:pt x="258" y="134"/>
                    <a:pt x="263" y="144"/>
                    <a:pt x="276" y="153"/>
                  </a:cubicBezTo>
                  <a:cubicBezTo>
                    <a:pt x="280" y="165"/>
                    <a:pt x="304" y="172"/>
                    <a:pt x="315" y="180"/>
                  </a:cubicBezTo>
                  <a:cubicBezTo>
                    <a:pt x="359" y="209"/>
                    <a:pt x="379" y="222"/>
                    <a:pt x="432" y="231"/>
                  </a:cubicBezTo>
                  <a:cubicBezTo>
                    <a:pt x="463" y="252"/>
                    <a:pt x="490" y="274"/>
                    <a:pt x="516" y="300"/>
                  </a:cubicBezTo>
                  <a:cubicBezTo>
                    <a:pt x="527" y="311"/>
                    <a:pt x="518" y="310"/>
                    <a:pt x="525" y="321"/>
                  </a:cubicBezTo>
                  <a:cubicBezTo>
                    <a:pt x="535" y="336"/>
                    <a:pt x="534" y="325"/>
                    <a:pt x="534" y="333"/>
                  </a:cubicBezTo>
                </a:path>
              </a:pathLst>
            </a:cu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430" name="Freeform 6"/>
            <p:cNvSpPr>
              <a:spLocks/>
            </p:cNvSpPr>
            <p:nvPr/>
          </p:nvSpPr>
          <p:spPr bwMode="auto">
            <a:xfrm>
              <a:off x="3159" y="3072"/>
              <a:ext cx="67" cy="186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30" y="101"/>
                </a:cxn>
                <a:cxn ang="0">
                  <a:pos x="24" y="53"/>
                </a:cxn>
                <a:cxn ang="0">
                  <a:pos x="48" y="23"/>
                </a:cxn>
                <a:cxn ang="0">
                  <a:pos x="51" y="11"/>
                </a:cxn>
                <a:cxn ang="0">
                  <a:pos x="60" y="2"/>
                </a:cxn>
              </a:cxnLst>
              <a:rect l="0" t="0" r="r" b="b"/>
              <a:pathLst>
                <a:path w="67" h="155">
                  <a:moveTo>
                    <a:pt x="0" y="155"/>
                  </a:moveTo>
                  <a:cubicBezTo>
                    <a:pt x="5" y="101"/>
                    <a:pt x="1" y="130"/>
                    <a:pt x="30" y="101"/>
                  </a:cubicBezTo>
                  <a:cubicBezTo>
                    <a:pt x="36" y="84"/>
                    <a:pt x="34" y="68"/>
                    <a:pt x="24" y="53"/>
                  </a:cubicBezTo>
                  <a:cubicBezTo>
                    <a:pt x="28" y="33"/>
                    <a:pt x="35" y="36"/>
                    <a:pt x="48" y="23"/>
                  </a:cubicBezTo>
                  <a:cubicBezTo>
                    <a:pt x="49" y="19"/>
                    <a:pt x="48" y="14"/>
                    <a:pt x="51" y="11"/>
                  </a:cubicBezTo>
                  <a:cubicBezTo>
                    <a:pt x="60" y="0"/>
                    <a:pt x="67" y="9"/>
                    <a:pt x="60" y="2"/>
                  </a:cubicBezTo>
                </a:path>
              </a:pathLst>
            </a:custGeom>
            <a:solidFill>
              <a:schemeClr val="accent1"/>
            </a:solidFill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431" name="Freeform 7"/>
            <p:cNvSpPr>
              <a:spLocks/>
            </p:cNvSpPr>
            <p:nvPr/>
          </p:nvSpPr>
          <p:spPr bwMode="auto">
            <a:xfrm>
              <a:off x="2976" y="2976"/>
              <a:ext cx="47" cy="201"/>
            </a:xfrm>
            <a:custGeom>
              <a:avLst/>
              <a:gdLst/>
              <a:ahLst/>
              <a:cxnLst>
                <a:cxn ang="0">
                  <a:pos x="17" y="153"/>
                </a:cxn>
                <a:cxn ang="0">
                  <a:pos x="5" y="93"/>
                </a:cxn>
                <a:cxn ang="0">
                  <a:pos x="11" y="0"/>
                </a:cxn>
              </a:cxnLst>
              <a:rect l="0" t="0" r="r" b="b"/>
              <a:pathLst>
                <a:path w="24" h="153">
                  <a:moveTo>
                    <a:pt x="17" y="153"/>
                  </a:moveTo>
                  <a:cubicBezTo>
                    <a:pt x="24" y="133"/>
                    <a:pt x="11" y="112"/>
                    <a:pt x="5" y="93"/>
                  </a:cubicBezTo>
                  <a:cubicBezTo>
                    <a:pt x="0" y="60"/>
                    <a:pt x="11" y="32"/>
                    <a:pt x="11" y="0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432" name="Freeform 8"/>
            <p:cNvSpPr>
              <a:spLocks/>
            </p:cNvSpPr>
            <p:nvPr/>
          </p:nvSpPr>
          <p:spPr bwMode="auto">
            <a:xfrm>
              <a:off x="2850" y="3174"/>
              <a:ext cx="131" cy="123"/>
            </a:xfrm>
            <a:custGeom>
              <a:avLst/>
              <a:gdLst/>
              <a:ahLst/>
              <a:cxnLst>
                <a:cxn ang="0">
                  <a:pos x="123" y="15"/>
                </a:cxn>
                <a:cxn ang="0">
                  <a:pos x="114" y="57"/>
                </a:cxn>
                <a:cxn ang="0">
                  <a:pos x="0" y="123"/>
                </a:cxn>
              </a:cxnLst>
              <a:rect l="0" t="0" r="r" b="b"/>
              <a:pathLst>
                <a:path w="131" h="123">
                  <a:moveTo>
                    <a:pt x="123" y="15"/>
                  </a:moveTo>
                  <a:cubicBezTo>
                    <a:pt x="107" y="40"/>
                    <a:pt x="131" y="0"/>
                    <a:pt x="114" y="57"/>
                  </a:cubicBezTo>
                  <a:cubicBezTo>
                    <a:pt x="102" y="97"/>
                    <a:pt x="35" y="123"/>
                    <a:pt x="0" y="123"/>
                  </a:cubicBezTo>
                </a:path>
              </a:pathLst>
            </a:cu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3433" name="Rectangle 9"/>
          <p:cNvSpPr>
            <a:spLocks noChangeArrowheads="1"/>
          </p:cNvSpPr>
          <p:nvPr/>
        </p:nvSpPr>
        <p:spPr bwMode="auto">
          <a:xfrm>
            <a:off x="3564136" y="228600"/>
            <a:ext cx="2020490" cy="5847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OpenLarge</a:t>
            </a:r>
          </a:p>
        </p:txBody>
      </p:sp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5867400" y="4648200"/>
            <a:ext cx="2286000" cy="457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Verdana" pitchFamily="34" charset="0"/>
              </a:rPr>
              <a:t>Confluence</a:t>
            </a:r>
          </a:p>
        </p:txBody>
      </p:sp>
      <p:sp>
        <p:nvSpPr>
          <p:cNvPr id="103435" name="Text Box 11"/>
          <p:cNvSpPr txBox="1">
            <a:spLocks noChangeArrowheads="1"/>
          </p:cNvSpPr>
          <p:nvPr/>
        </p:nvSpPr>
        <p:spPr bwMode="auto">
          <a:xfrm>
            <a:off x="5029200" y="6172200"/>
            <a:ext cx="2209800" cy="457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Verdana" pitchFamily="34" charset="0"/>
              </a:rPr>
              <a:t>Top of Reach</a:t>
            </a:r>
          </a:p>
        </p:txBody>
      </p:sp>
      <p:pic>
        <p:nvPicPr>
          <p:cNvPr id="103436" name="Picture 12" descr="S20100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200400"/>
            <a:ext cx="4724400" cy="3543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638800" y="5486400"/>
            <a:ext cx="2749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Avg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stream wet width = 3m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16796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62000" y="381000"/>
            <a:ext cx="2133600" cy="2362200"/>
            <a:chOff x="2064" y="1968"/>
            <a:chExt cx="1344" cy="1488"/>
          </a:xfrm>
        </p:grpSpPr>
        <p:pic>
          <p:nvPicPr>
            <p:cNvPr id="104451" name="Picture 3" descr="West Brook GIS2"/>
            <p:cNvPicPr preferRelativeResize="0">
              <a:picLocks noChangeAspect="1" noChangeArrowheads="1"/>
            </p:cNvPicPr>
            <p:nvPr/>
          </p:nvPicPr>
          <p:blipFill>
            <a:blip r:embed="rId2" cstate="print"/>
            <a:srcRect l="23364" t="42194" r="31094" b="18849"/>
            <a:stretch>
              <a:fillRect/>
            </a:stretch>
          </p:blipFill>
          <p:spPr bwMode="auto">
            <a:xfrm>
              <a:off x="2064" y="1968"/>
              <a:ext cx="1344" cy="14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4452" name="Freeform 4"/>
            <p:cNvSpPr>
              <a:spLocks/>
            </p:cNvSpPr>
            <p:nvPr/>
          </p:nvSpPr>
          <p:spPr bwMode="auto">
            <a:xfrm>
              <a:off x="2817" y="3069"/>
              <a:ext cx="535" cy="3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24"/>
                </a:cxn>
                <a:cxn ang="0">
                  <a:pos x="66" y="84"/>
                </a:cxn>
                <a:cxn ang="0">
                  <a:pos x="114" y="105"/>
                </a:cxn>
                <a:cxn ang="0">
                  <a:pos x="249" y="120"/>
                </a:cxn>
                <a:cxn ang="0">
                  <a:pos x="276" y="153"/>
                </a:cxn>
                <a:cxn ang="0">
                  <a:pos x="315" y="180"/>
                </a:cxn>
                <a:cxn ang="0">
                  <a:pos x="432" y="231"/>
                </a:cxn>
                <a:cxn ang="0">
                  <a:pos x="516" y="300"/>
                </a:cxn>
                <a:cxn ang="0">
                  <a:pos x="525" y="321"/>
                </a:cxn>
                <a:cxn ang="0">
                  <a:pos x="534" y="333"/>
                </a:cxn>
              </a:cxnLst>
              <a:rect l="0" t="0" r="r" b="b"/>
              <a:pathLst>
                <a:path w="535" h="336">
                  <a:moveTo>
                    <a:pt x="0" y="0"/>
                  </a:moveTo>
                  <a:cubicBezTo>
                    <a:pt x="31" y="4"/>
                    <a:pt x="27" y="2"/>
                    <a:pt x="42" y="24"/>
                  </a:cubicBezTo>
                  <a:cubicBezTo>
                    <a:pt x="44" y="43"/>
                    <a:pt x="45" y="77"/>
                    <a:pt x="66" y="84"/>
                  </a:cubicBezTo>
                  <a:cubicBezTo>
                    <a:pt x="77" y="101"/>
                    <a:pt x="95" y="103"/>
                    <a:pt x="114" y="105"/>
                  </a:cubicBezTo>
                  <a:cubicBezTo>
                    <a:pt x="164" y="103"/>
                    <a:pt x="208" y="93"/>
                    <a:pt x="249" y="120"/>
                  </a:cubicBezTo>
                  <a:cubicBezTo>
                    <a:pt x="258" y="134"/>
                    <a:pt x="263" y="144"/>
                    <a:pt x="276" y="153"/>
                  </a:cubicBezTo>
                  <a:cubicBezTo>
                    <a:pt x="280" y="165"/>
                    <a:pt x="304" y="172"/>
                    <a:pt x="315" y="180"/>
                  </a:cubicBezTo>
                  <a:cubicBezTo>
                    <a:pt x="359" y="209"/>
                    <a:pt x="379" y="222"/>
                    <a:pt x="432" y="231"/>
                  </a:cubicBezTo>
                  <a:cubicBezTo>
                    <a:pt x="463" y="252"/>
                    <a:pt x="490" y="274"/>
                    <a:pt x="516" y="300"/>
                  </a:cubicBezTo>
                  <a:cubicBezTo>
                    <a:pt x="527" y="311"/>
                    <a:pt x="518" y="310"/>
                    <a:pt x="525" y="321"/>
                  </a:cubicBezTo>
                  <a:cubicBezTo>
                    <a:pt x="535" y="336"/>
                    <a:pt x="534" y="325"/>
                    <a:pt x="534" y="333"/>
                  </a:cubicBezTo>
                </a:path>
              </a:pathLst>
            </a:cu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453" name="Freeform 5"/>
            <p:cNvSpPr>
              <a:spLocks/>
            </p:cNvSpPr>
            <p:nvPr/>
          </p:nvSpPr>
          <p:spPr bwMode="auto">
            <a:xfrm>
              <a:off x="3159" y="3072"/>
              <a:ext cx="67" cy="186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30" y="101"/>
                </a:cxn>
                <a:cxn ang="0">
                  <a:pos x="24" y="53"/>
                </a:cxn>
                <a:cxn ang="0">
                  <a:pos x="48" y="23"/>
                </a:cxn>
                <a:cxn ang="0">
                  <a:pos x="51" y="11"/>
                </a:cxn>
                <a:cxn ang="0">
                  <a:pos x="60" y="2"/>
                </a:cxn>
              </a:cxnLst>
              <a:rect l="0" t="0" r="r" b="b"/>
              <a:pathLst>
                <a:path w="67" h="155">
                  <a:moveTo>
                    <a:pt x="0" y="155"/>
                  </a:moveTo>
                  <a:cubicBezTo>
                    <a:pt x="5" y="101"/>
                    <a:pt x="1" y="130"/>
                    <a:pt x="30" y="101"/>
                  </a:cubicBezTo>
                  <a:cubicBezTo>
                    <a:pt x="36" y="84"/>
                    <a:pt x="34" y="68"/>
                    <a:pt x="24" y="53"/>
                  </a:cubicBezTo>
                  <a:cubicBezTo>
                    <a:pt x="28" y="33"/>
                    <a:pt x="35" y="36"/>
                    <a:pt x="48" y="23"/>
                  </a:cubicBezTo>
                  <a:cubicBezTo>
                    <a:pt x="49" y="19"/>
                    <a:pt x="48" y="14"/>
                    <a:pt x="51" y="11"/>
                  </a:cubicBezTo>
                  <a:cubicBezTo>
                    <a:pt x="60" y="0"/>
                    <a:pt x="67" y="9"/>
                    <a:pt x="60" y="2"/>
                  </a:cubicBezTo>
                </a:path>
              </a:pathLst>
            </a:custGeom>
            <a:solidFill>
              <a:schemeClr val="accent1"/>
            </a:solidFill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454" name="Freeform 6"/>
            <p:cNvSpPr>
              <a:spLocks/>
            </p:cNvSpPr>
            <p:nvPr/>
          </p:nvSpPr>
          <p:spPr bwMode="auto">
            <a:xfrm>
              <a:off x="2976" y="2976"/>
              <a:ext cx="47" cy="201"/>
            </a:xfrm>
            <a:custGeom>
              <a:avLst/>
              <a:gdLst/>
              <a:ahLst/>
              <a:cxnLst>
                <a:cxn ang="0">
                  <a:pos x="17" y="153"/>
                </a:cxn>
                <a:cxn ang="0">
                  <a:pos x="5" y="93"/>
                </a:cxn>
                <a:cxn ang="0">
                  <a:pos x="11" y="0"/>
                </a:cxn>
              </a:cxnLst>
              <a:rect l="0" t="0" r="r" b="b"/>
              <a:pathLst>
                <a:path w="24" h="153">
                  <a:moveTo>
                    <a:pt x="17" y="153"/>
                  </a:moveTo>
                  <a:cubicBezTo>
                    <a:pt x="24" y="133"/>
                    <a:pt x="11" y="112"/>
                    <a:pt x="5" y="93"/>
                  </a:cubicBezTo>
                  <a:cubicBezTo>
                    <a:pt x="0" y="60"/>
                    <a:pt x="11" y="32"/>
                    <a:pt x="11" y="0"/>
                  </a:cubicBezTo>
                </a:path>
              </a:pathLst>
            </a:cu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455" name="Freeform 7"/>
            <p:cNvSpPr>
              <a:spLocks/>
            </p:cNvSpPr>
            <p:nvPr/>
          </p:nvSpPr>
          <p:spPr bwMode="auto">
            <a:xfrm>
              <a:off x="2850" y="3174"/>
              <a:ext cx="131" cy="123"/>
            </a:xfrm>
            <a:custGeom>
              <a:avLst/>
              <a:gdLst/>
              <a:ahLst/>
              <a:cxnLst>
                <a:cxn ang="0">
                  <a:pos x="123" y="15"/>
                </a:cxn>
                <a:cxn ang="0">
                  <a:pos x="114" y="57"/>
                </a:cxn>
                <a:cxn ang="0">
                  <a:pos x="0" y="123"/>
                </a:cxn>
              </a:cxnLst>
              <a:rect l="0" t="0" r="r" b="b"/>
              <a:pathLst>
                <a:path w="131" h="123">
                  <a:moveTo>
                    <a:pt x="123" y="15"/>
                  </a:moveTo>
                  <a:cubicBezTo>
                    <a:pt x="107" y="40"/>
                    <a:pt x="131" y="0"/>
                    <a:pt x="114" y="57"/>
                  </a:cubicBezTo>
                  <a:cubicBezTo>
                    <a:pt x="102" y="97"/>
                    <a:pt x="35" y="123"/>
                    <a:pt x="0" y="123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4457" name="Rectangle 9"/>
          <p:cNvSpPr>
            <a:spLocks noChangeArrowheads="1"/>
          </p:cNvSpPr>
          <p:nvPr/>
        </p:nvSpPr>
        <p:spPr bwMode="auto">
          <a:xfrm>
            <a:off x="3803562" y="304800"/>
            <a:ext cx="1541639" cy="5847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Isolated</a:t>
            </a:r>
          </a:p>
        </p:txBody>
      </p:sp>
      <p:sp>
        <p:nvSpPr>
          <p:cNvPr id="104458" name="Text Box 10"/>
          <p:cNvSpPr txBox="1">
            <a:spLocks noChangeArrowheads="1"/>
          </p:cNvSpPr>
          <p:nvPr/>
        </p:nvSpPr>
        <p:spPr bwMode="auto">
          <a:xfrm>
            <a:off x="5867400" y="4648200"/>
            <a:ext cx="2286000" cy="457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Verdana" pitchFamily="34" charset="0"/>
              </a:rPr>
              <a:t>Confluence</a:t>
            </a:r>
          </a:p>
        </p:txBody>
      </p:sp>
      <p:sp>
        <p:nvSpPr>
          <p:cNvPr id="104459" name="Text Box 11"/>
          <p:cNvSpPr txBox="1">
            <a:spLocks noChangeArrowheads="1"/>
          </p:cNvSpPr>
          <p:nvPr/>
        </p:nvSpPr>
        <p:spPr bwMode="auto">
          <a:xfrm>
            <a:off x="5029200" y="6172200"/>
            <a:ext cx="2209800" cy="457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Verdana" pitchFamily="34" charset="0"/>
              </a:rPr>
              <a:t>Top of Reach</a:t>
            </a:r>
          </a:p>
        </p:txBody>
      </p:sp>
      <p:pic>
        <p:nvPicPr>
          <p:cNvPr id="104460" name="Picture 12" descr="S2010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200400"/>
            <a:ext cx="4724400" cy="3543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4461" name="Picture 13" descr="West Brook, Whately, Mass 0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143000"/>
            <a:ext cx="4724400" cy="31496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638800" y="5486400"/>
            <a:ext cx="2749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Avg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stream wet width = 2m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20218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USGS"/>
          <p:cNvPicPr>
            <a:picLocks noChangeAspect="1" noChangeArrowheads="1"/>
          </p:cNvPicPr>
          <p:nvPr/>
        </p:nvPicPr>
        <p:blipFill>
          <a:blip r:embed="rId3" cstate="print">
            <a:lum bright="60000" contrast="-64000"/>
          </a:blip>
          <a:srcRect/>
          <a:stretch>
            <a:fillRect/>
          </a:stretch>
        </p:blipFill>
        <p:spPr bwMode="auto">
          <a:xfrm>
            <a:off x="7315200" y="612775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USGS"/>
          <p:cNvPicPr>
            <a:picLocks noChangeAspect="1" noChangeArrowheads="1"/>
          </p:cNvPicPr>
          <p:nvPr/>
        </p:nvPicPr>
        <p:blipFill>
          <a:blip r:embed="rId3" cstate="print">
            <a:lum bright="60000" contrast="-64000"/>
          </a:blip>
          <a:srcRect/>
          <a:stretch>
            <a:fillRect/>
          </a:stretch>
        </p:blipFill>
        <p:spPr bwMode="auto">
          <a:xfrm>
            <a:off x="7162800" y="597535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38200" y="152400"/>
            <a:ext cx="7467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005C00"/>
                </a:solidFill>
              </a:rPr>
              <a:t>Stationary Antenna Locations</a:t>
            </a:r>
          </a:p>
        </p:txBody>
      </p:sp>
      <p:sp>
        <p:nvSpPr>
          <p:cNvPr id="15365" name="Freeform 5"/>
          <p:cNvSpPr>
            <a:spLocks/>
          </p:cNvSpPr>
          <p:nvPr/>
        </p:nvSpPr>
        <p:spPr bwMode="auto">
          <a:xfrm>
            <a:off x="1435100" y="3562350"/>
            <a:ext cx="2324100" cy="1130300"/>
          </a:xfrm>
          <a:custGeom>
            <a:avLst/>
            <a:gdLst/>
            <a:ahLst/>
            <a:cxnLst>
              <a:cxn ang="0">
                <a:pos x="1464" y="712"/>
              </a:cxn>
              <a:cxn ang="0">
                <a:pos x="1436" y="668"/>
              </a:cxn>
              <a:cxn ang="0">
                <a:pos x="1320" y="576"/>
              </a:cxn>
              <a:cxn ang="0">
                <a:pos x="1260" y="540"/>
              </a:cxn>
              <a:cxn ang="0">
                <a:pos x="1224" y="512"/>
              </a:cxn>
              <a:cxn ang="0">
                <a:pos x="1056" y="488"/>
              </a:cxn>
              <a:cxn ang="0">
                <a:pos x="972" y="436"/>
              </a:cxn>
              <a:cxn ang="0">
                <a:pos x="916" y="420"/>
              </a:cxn>
              <a:cxn ang="0">
                <a:pos x="888" y="396"/>
              </a:cxn>
              <a:cxn ang="0">
                <a:pos x="884" y="380"/>
              </a:cxn>
              <a:cxn ang="0">
                <a:pos x="824" y="360"/>
              </a:cxn>
              <a:cxn ang="0">
                <a:pos x="792" y="328"/>
              </a:cxn>
              <a:cxn ang="0">
                <a:pos x="760" y="300"/>
              </a:cxn>
              <a:cxn ang="0">
                <a:pos x="700" y="260"/>
              </a:cxn>
              <a:cxn ang="0">
                <a:pos x="676" y="244"/>
              </a:cxn>
              <a:cxn ang="0">
                <a:pos x="656" y="196"/>
              </a:cxn>
              <a:cxn ang="0">
                <a:pos x="528" y="92"/>
              </a:cxn>
              <a:cxn ang="0">
                <a:pos x="488" y="84"/>
              </a:cxn>
              <a:cxn ang="0">
                <a:pos x="380" y="64"/>
              </a:cxn>
              <a:cxn ang="0">
                <a:pos x="248" y="80"/>
              </a:cxn>
              <a:cxn ang="0">
                <a:pos x="108" y="68"/>
              </a:cxn>
              <a:cxn ang="0">
                <a:pos x="36" y="32"/>
              </a:cxn>
              <a:cxn ang="0">
                <a:pos x="0" y="0"/>
              </a:cxn>
            </a:cxnLst>
            <a:rect l="0" t="0" r="r" b="b"/>
            <a:pathLst>
              <a:path w="1464" h="712">
                <a:moveTo>
                  <a:pt x="1464" y="712"/>
                </a:moveTo>
                <a:cubicBezTo>
                  <a:pt x="1457" y="690"/>
                  <a:pt x="1455" y="681"/>
                  <a:pt x="1436" y="668"/>
                </a:cubicBezTo>
                <a:cubicBezTo>
                  <a:pt x="1422" y="625"/>
                  <a:pt x="1358" y="593"/>
                  <a:pt x="1320" y="576"/>
                </a:cubicBezTo>
                <a:cubicBezTo>
                  <a:pt x="1298" y="566"/>
                  <a:pt x="1278" y="555"/>
                  <a:pt x="1260" y="540"/>
                </a:cubicBezTo>
                <a:cubicBezTo>
                  <a:pt x="1246" y="528"/>
                  <a:pt x="1244" y="519"/>
                  <a:pt x="1224" y="512"/>
                </a:cubicBezTo>
                <a:cubicBezTo>
                  <a:pt x="1167" y="493"/>
                  <a:pt x="1118" y="491"/>
                  <a:pt x="1056" y="488"/>
                </a:cubicBezTo>
                <a:cubicBezTo>
                  <a:pt x="1030" y="462"/>
                  <a:pt x="1011" y="442"/>
                  <a:pt x="972" y="436"/>
                </a:cubicBezTo>
                <a:cubicBezTo>
                  <a:pt x="951" y="426"/>
                  <a:pt x="940" y="423"/>
                  <a:pt x="916" y="420"/>
                </a:cubicBezTo>
                <a:cubicBezTo>
                  <a:pt x="900" y="412"/>
                  <a:pt x="897" y="413"/>
                  <a:pt x="888" y="396"/>
                </a:cubicBezTo>
                <a:cubicBezTo>
                  <a:pt x="886" y="391"/>
                  <a:pt x="888" y="383"/>
                  <a:pt x="884" y="380"/>
                </a:cubicBezTo>
                <a:cubicBezTo>
                  <a:pt x="870" y="369"/>
                  <a:pt x="842" y="366"/>
                  <a:pt x="824" y="360"/>
                </a:cubicBezTo>
                <a:cubicBezTo>
                  <a:pt x="815" y="346"/>
                  <a:pt x="806" y="337"/>
                  <a:pt x="792" y="328"/>
                </a:cubicBezTo>
                <a:cubicBezTo>
                  <a:pt x="783" y="314"/>
                  <a:pt x="776" y="305"/>
                  <a:pt x="760" y="300"/>
                </a:cubicBezTo>
                <a:cubicBezTo>
                  <a:pt x="743" y="283"/>
                  <a:pt x="720" y="273"/>
                  <a:pt x="700" y="260"/>
                </a:cubicBezTo>
                <a:cubicBezTo>
                  <a:pt x="692" y="255"/>
                  <a:pt x="676" y="244"/>
                  <a:pt x="676" y="244"/>
                </a:cubicBezTo>
                <a:cubicBezTo>
                  <a:pt x="673" y="235"/>
                  <a:pt x="660" y="200"/>
                  <a:pt x="656" y="196"/>
                </a:cubicBezTo>
                <a:cubicBezTo>
                  <a:pt x="620" y="160"/>
                  <a:pt x="578" y="107"/>
                  <a:pt x="528" y="92"/>
                </a:cubicBezTo>
                <a:cubicBezTo>
                  <a:pt x="515" y="88"/>
                  <a:pt x="501" y="87"/>
                  <a:pt x="488" y="84"/>
                </a:cubicBezTo>
                <a:cubicBezTo>
                  <a:pt x="458" y="64"/>
                  <a:pt x="414" y="66"/>
                  <a:pt x="380" y="64"/>
                </a:cubicBezTo>
                <a:cubicBezTo>
                  <a:pt x="283" y="68"/>
                  <a:pt x="305" y="66"/>
                  <a:pt x="248" y="80"/>
                </a:cubicBezTo>
                <a:cubicBezTo>
                  <a:pt x="201" y="77"/>
                  <a:pt x="155" y="72"/>
                  <a:pt x="108" y="68"/>
                </a:cubicBezTo>
                <a:cubicBezTo>
                  <a:pt x="86" y="53"/>
                  <a:pt x="62" y="38"/>
                  <a:pt x="36" y="32"/>
                </a:cubicBezTo>
                <a:cubicBezTo>
                  <a:pt x="32" y="28"/>
                  <a:pt x="3" y="0"/>
                  <a:pt x="0" y="0"/>
                </a:cubicBezTo>
              </a:path>
            </a:pathLst>
          </a:custGeom>
          <a:noFill/>
          <a:ln w="635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2921000" y="3263900"/>
            <a:ext cx="330200" cy="946150"/>
          </a:xfrm>
          <a:custGeom>
            <a:avLst/>
            <a:gdLst/>
            <a:ahLst/>
            <a:cxnLst>
              <a:cxn ang="0">
                <a:pos x="0" y="596"/>
              </a:cxn>
              <a:cxn ang="0">
                <a:pos x="4" y="496"/>
              </a:cxn>
              <a:cxn ang="0">
                <a:pos x="12" y="472"/>
              </a:cxn>
              <a:cxn ang="0">
                <a:pos x="56" y="380"/>
              </a:cxn>
              <a:cxn ang="0">
                <a:pos x="88" y="348"/>
              </a:cxn>
              <a:cxn ang="0">
                <a:pos x="92" y="248"/>
              </a:cxn>
              <a:cxn ang="0">
                <a:pos x="136" y="128"/>
              </a:cxn>
              <a:cxn ang="0">
                <a:pos x="168" y="88"/>
              </a:cxn>
              <a:cxn ang="0">
                <a:pos x="200" y="40"/>
              </a:cxn>
              <a:cxn ang="0">
                <a:pos x="208" y="0"/>
              </a:cxn>
            </a:cxnLst>
            <a:rect l="0" t="0" r="r" b="b"/>
            <a:pathLst>
              <a:path w="208" h="596">
                <a:moveTo>
                  <a:pt x="0" y="596"/>
                </a:moveTo>
                <a:cubicBezTo>
                  <a:pt x="1" y="563"/>
                  <a:pt x="1" y="529"/>
                  <a:pt x="4" y="496"/>
                </a:cubicBezTo>
                <a:cubicBezTo>
                  <a:pt x="5" y="488"/>
                  <a:pt x="12" y="472"/>
                  <a:pt x="12" y="472"/>
                </a:cubicBezTo>
                <a:cubicBezTo>
                  <a:pt x="16" y="435"/>
                  <a:pt x="23" y="402"/>
                  <a:pt x="56" y="380"/>
                </a:cubicBezTo>
                <a:cubicBezTo>
                  <a:pt x="65" y="366"/>
                  <a:pt x="74" y="357"/>
                  <a:pt x="88" y="348"/>
                </a:cubicBezTo>
                <a:cubicBezTo>
                  <a:pt x="108" y="318"/>
                  <a:pt x="104" y="283"/>
                  <a:pt x="92" y="248"/>
                </a:cubicBezTo>
                <a:cubicBezTo>
                  <a:pt x="95" y="188"/>
                  <a:pt x="90" y="159"/>
                  <a:pt x="136" y="128"/>
                </a:cubicBezTo>
                <a:cubicBezTo>
                  <a:pt x="140" y="116"/>
                  <a:pt x="157" y="95"/>
                  <a:pt x="168" y="88"/>
                </a:cubicBezTo>
                <a:cubicBezTo>
                  <a:pt x="179" y="72"/>
                  <a:pt x="187" y="53"/>
                  <a:pt x="200" y="40"/>
                </a:cubicBezTo>
                <a:cubicBezTo>
                  <a:pt x="205" y="26"/>
                  <a:pt x="208" y="14"/>
                  <a:pt x="208" y="0"/>
                </a:cubicBezTo>
              </a:path>
            </a:pathLst>
          </a:custGeom>
          <a:noFill/>
          <a:ln w="635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1333500" y="3721100"/>
            <a:ext cx="850900" cy="628650"/>
          </a:xfrm>
          <a:custGeom>
            <a:avLst/>
            <a:gdLst/>
            <a:ahLst/>
            <a:cxnLst>
              <a:cxn ang="0">
                <a:pos x="536" y="0"/>
              </a:cxn>
              <a:cxn ang="0">
                <a:pos x="488" y="20"/>
              </a:cxn>
              <a:cxn ang="0">
                <a:pos x="432" y="32"/>
              </a:cxn>
              <a:cxn ang="0">
                <a:pos x="396" y="48"/>
              </a:cxn>
              <a:cxn ang="0">
                <a:pos x="380" y="128"/>
              </a:cxn>
              <a:cxn ang="0">
                <a:pos x="304" y="264"/>
              </a:cxn>
              <a:cxn ang="0">
                <a:pos x="260" y="304"/>
              </a:cxn>
              <a:cxn ang="0">
                <a:pos x="236" y="320"/>
              </a:cxn>
              <a:cxn ang="0">
                <a:pos x="204" y="344"/>
              </a:cxn>
              <a:cxn ang="0">
                <a:pos x="0" y="396"/>
              </a:cxn>
            </a:cxnLst>
            <a:rect l="0" t="0" r="r" b="b"/>
            <a:pathLst>
              <a:path w="536" h="396">
                <a:moveTo>
                  <a:pt x="536" y="0"/>
                </a:moveTo>
                <a:cubicBezTo>
                  <a:pt x="507" y="5"/>
                  <a:pt x="509" y="6"/>
                  <a:pt x="488" y="20"/>
                </a:cubicBezTo>
                <a:cubicBezTo>
                  <a:pt x="474" y="29"/>
                  <a:pt x="446" y="30"/>
                  <a:pt x="432" y="32"/>
                </a:cubicBezTo>
                <a:cubicBezTo>
                  <a:pt x="403" y="42"/>
                  <a:pt x="415" y="35"/>
                  <a:pt x="396" y="48"/>
                </a:cubicBezTo>
                <a:cubicBezTo>
                  <a:pt x="393" y="75"/>
                  <a:pt x="387" y="101"/>
                  <a:pt x="380" y="128"/>
                </a:cubicBezTo>
                <a:cubicBezTo>
                  <a:pt x="374" y="194"/>
                  <a:pt x="354" y="223"/>
                  <a:pt x="304" y="264"/>
                </a:cubicBezTo>
                <a:cubicBezTo>
                  <a:pt x="286" y="279"/>
                  <a:pt x="281" y="290"/>
                  <a:pt x="260" y="304"/>
                </a:cubicBezTo>
                <a:cubicBezTo>
                  <a:pt x="252" y="309"/>
                  <a:pt x="236" y="320"/>
                  <a:pt x="236" y="320"/>
                </a:cubicBezTo>
                <a:cubicBezTo>
                  <a:pt x="227" y="334"/>
                  <a:pt x="220" y="339"/>
                  <a:pt x="204" y="344"/>
                </a:cubicBezTo>
                <a:cubicBezTo>
                  <a:pt x="158" y="390"/>
                  <a:pt x="61" y="396"/>
                  <a:pt x="0" y="396"/>
                </a:cubicBezTo>
              </a:path>
            </a:pathLst>
          </a:custGeom>
          <a:noFill/>
          <a:ln w="635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5368" name="Freeform 8"/>
          <p:cNvSpPr>
            <a:spLocks/>
          </p:cNvSpPr>
          <p:nvPr/>
        </p:nvSpPr>
        <p:spPr bwMode="auto">
          <a:xfrm>
            <a:off x="2012950" y="2705100"/>
            <a:ext cx="133350" cy="946150"/>
          </a:xfrm>
          <a:custGeom>
            <a:avLst/>
            <a:gdLst/>
            <a:ahLst/>
            <a:cxnLst>
              <a:cxn ang="0">
                <a:pos x="80" y="596"/>
              </a:cxn>
              <a:cxn ang="0">
                <a:pos x="56" y="568"/>
              </a:cxn>
              <a:cxn ang="0">
                <a:pos x="0" y="416"/>
              </a:cxn>
              <a:cxn ang="0">
                <a:pos x="12" y="308"/>
              </a:cxn>
              <a:cxn ang="0">
                <a:pos x="44" y="120"/>
              </a:cxn>
              <a:cxn ang="0">
                <a:pos x="72" y="32"/>
              </a:cxn>
              <a:cxn ang="0">
                <a:pos x="84" y="0"/>
              </a:cxn>
            </a:cxnLst>
            <a:rect l="0" t="0" r="r" b="b"/>
            <a:pathLst>
              <a:path w="84" h="596">
                <a:moveTo>
                  <a:pt x="80" y="596"/>
                </a:moveTo>
                <a:cubicBezTo>
                  <a:pt x="74" y="578"/>
                  <a:pt x="64" y="586"/>
                  <a:pt x="56" y="568"/>
                </a:cubicBezTo>
                <a:cubicBezTo>
                  <a:pt x="34" y="518"/>
                  <a:pt x="13" y="469"/>
                  <a:pt x="0" y="416"/>
                </a:cubicBezTo>
                <a:cubicBezTo>
                  <a:pt x="2" y="379"/>
                  <a:pt x="0" y="343"/>
                  <a:pt x="12" y="308"/>
                </a:cubicBezTo>
                <a:cubicBezTo>
                  <a:pt x="20" y="246"/>
                  <a:pt x="24" y="180"/>
                  <a:pt x="44" y="120"/>
                </a:cubicBezTo>
                <a:cubicBezTo>
                  <a:pt x="54" y="91"/>
                  <a:pt x="62" y="61"/>
                  <a:pt x="72" y="32"/>
                </a:cubicBezTo>
                <a:cubicBezTo>
                  <a:pt x="76" y="21"/>
                  <a:pt x="84" y="11"/>
                  <a:pt x="84" y="0"/>
                </a:cubicBezTo>
              </a:path>
            </a:pathLst>
          </a:custGeom>
          <a:noFill/>
          <a:ln w="635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H="1">
            <a:off x="3657600" y="4572000"/>
            <a:ext cx="152400" cy="1524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H="1">
            <a:off x="3581400" y="4495800"/>
            <a:ext cx="152400" cy="1524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H="1">
            <a:off x="2971800" y="4191000"/>
            <a:ext cx="76200" cy="1524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H="1">
            <a:off x="2286000" y="3657600"/>
            <a:ext cx="76200" cy="1524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H="1">
            <a:off x="1981200" y="3581400"/>
            <a:ext cx="0" cy="1524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4800" y="1545608"/>
            <a:ext cx="4538611" cy="4540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5" name="Line 15"/>
          <p:cNvSpPr>
            <a:spLocks noChangeShapeType="1"/>
          </p:cNvSpPr>
          <p:nvPr/>
        </p:nvSpPr>
        <p:spPr bwMode="auto">
          <a:xfrm flipH="1">
            <a:off x="2286000" y="2133600"/>
            <a:ext cx="2895600" cy="1447800"/>
          </a:xfrm>
          <a:prstGeom prst="line">
            <a:avLst/>
          </a:prstGeom>
          <a:ln>
            <a:headEnd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H="1" flipV="1">
            <a:off x="3124200" y="4191000"/>
            <a:ext cx="2667000" cy="0"/>
          </a:xfrm>
          <a:prstGeom prst="line">
            <a:avLst/>
          </a:prstGeom>
          <a:ln>
            <a:headEnd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5377" name="Picture 17" descr="S20100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6675" y="838200"/>
            <a:ext cx="39624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78" name="Picture 18" descr="S2010071"/>
          <p:cNvPicPr>
            <a:picLocks noChangeAspect="1" noChangeArrowheads="1"/>
          </p:cNvPicPr>
          <p:nvPr/>
        </p:nvPicPr>
        <p:blipFill>
          <a:blip r:embed="rId6" cstate="print"/>
          <a:srcRect t="5167"/>
          <a:stretch>
            <a:fillRect/>
          </a:stretch>
        </p:blipFill>
        <p:spPr bwMode="auto">
          <a:xfrm>
            <a:off x="5146675" y="3995738"/>
            <a:ext cx="3962400" cy="2817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52400" y="6135469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Antennas detect temporary and permanent emigrants: get closer to estimation of ‘true’ survival</a:t>
            </a:r>
            <a:endParaRPr lang="en-US" dirty="0"/>
          </a:p>
        </p:txBody>
      </p:sp>
    </p:spTree>
  </p:cSld>
  <p:clrMapOvr>
    <a:masterClrMapping/>
  </p:clrMapOvr>
  <p:transition advTm="61359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Threats to population persistence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6448" y="1752600"/>
            <a:ext cx="4111752" cy="4648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Habitat fragmentation</a:t>
            </a:r>
          </a:p>
          <a:p>
            <a:pPr lvl="1"/>
            <a:r>
              <a:rPr lang="en-US" sz="2500" dirty="0" smtClean="0"/>
              <a:t>Isolated populations </a:t>
            </a:r>
          </a:p>
          <a:p>
            <a:pPr lvl="2"/>
            <a:endParaRPr lang="en-US" sz="2800" dirty="0" smtClean="0"/>
          </a:p>
          <a:p>
            <a:r>
              <a:rPr lang="en-US" sz="2800" dirty="0" smtClean="0"/>
              <a:t>Climate change</a:t>
            </a:r>
          </a:p>
          <a:p>
            <a:pPr lvl="1"/>
            <a:r>
              <a:rPr lang="en-US" sz="2500" dirty="0" smtClean="0"/>
              <a:t>Stream flow and temperature </a:t>
            </a:r>
          </a:p>
          <a:p>
            <a:endParaRPr lang="en-US" sz="2800" dirty="0" smtClean="0"/>
          </a:p>
          <a:p>
            <a:r>
              <a:rPr lang="en-US" sz="2800" dirty="0" smtClean="0"/>
              <a:t>Interaction of habitat fragmentation and climate change</a:t>
            </a:r>
          </a:p>
        </p:txBody>
      </p:sp>
      <p:pic>
        <p:nvPicPr>
          <p:cNvPr id="5" name="Picture 4" descr="damrdsp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276964" y="1600200"/>
            <a:ext cx="3867036" cy="5105400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– habitat fragmentation</a:t>
            </a:r>
            <a:endParaRPr lang="en-US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589567"/>
            <a:ext cx="3886200" cy="2449033"/>
          </a:xfrm>
        </p:spPr>
        <p:txBody>
          <a:bodyPr>
            <a:normAutofit fontScale="55000" lnSpcReduction="20000"/>
          </a:bodyPr>
          <a:lstStyle/>
          <a:p>
            <a:r>
              <a:rPr lang="en-US" sz="3300" dirty="0" smtClean="0"/>
              <a:t>In </a:t>
            </a:r>
            <a:r>
              <a:rPr lang="en-US" sz="3300" u="sng" dirty="0" smtClean="0"/>
              <a:t>sub-watershed</a:t>
            </a:r>
            <a:r>
              <a:rPr lang="en-US" sz="3300" dirty="0" smtClean="0"/>
              <a:t> scale simulations</a:t>
            </a:r>
            <a:r>
              <a:rPr lang="en-US" sz="3300" dirty="0" smtClean="0"/>
              <a:t>, fragmentation of current open systems can lead to rapid tributary extinction (2-10 generations)</a:t>
            </a:r>
          </a:p>
          <a:p>
            <a:pPr lvl="1"/>
            <a:r>
              <a:rPr lang="en-US" sz="2900" dirty="0" smtClean="0"/>
              <a:t>Connectivity supports survival of large fish!</a:t>
            </a:r>
          </a:p>
          <a:p>
            <a:pPr lvl="1"/>
            <a:r>
              <a:rPr lang="en-US" sz="2900" dirty="0" smtClean="0"/>
              <a:t>Fragmentation means large fish cannot return to </a:t>
            </a:r>
            <a:r>
              <a:rPr lang="en-US" sz="2900" dirty="0" err="1" smtClean="0"/>
              <a:t>tribs</a:t>
            </a:r>
            <a:endParaRPr lang="en-US" sz="2900" dirty="0" smtClean="0"/>
          </a:p>
          <a:p>
            <a:pPr lvl="1"/>
            <a:r>
              <a:rPr lang="en-US" sz="2900" dirty="0" smtClean="0"/>
              <a:t>Larger, ‘</a:t>
            </a:r>
            <a:r>
              <a:rPr lang="en-US" sz="2900" dirty="0" err="1" smtClean="0"/>
              <a:t>mainstem</a:t>
            </a:r>
            <a:r>
              <a:rPr lang="en-US" sz="2900" dirty="0" smtClean="0"/>
              <a:t>’ habitat  and connectivity critical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2"/>
          </p:nvPr>
        </p:nvSpPr>
        <p:spPr>
          <a:xfrm>
            <a:off x="4844901" y="1589566"/>
            <a:ext cx="3886200" cy="5268434"/>
          </a:xfrm>
        </p:spPr>
        <p:txBody>
          <a:bodyPr>
            <a:normAutofit fontScale="55000" lnSpcReduction="20000"/>
          </a:bodyPr>
          <a:lstStyle/>
          <a:p>
            <a:r>
              <a:rPr lang="en-US" sz="3300" dirty="0" smtClean="0"/>
              <a:t>BUT, currently isolated populations can persist</a:t>
            </a:r>
          </a:p>
          <a:p>
            <a:pPr lvl="1"/>
            <a:r>
              <a:rPr lang="en-US" sz="2900" dirty="0" smtClean="0"/>
              <a:t>Strong negative size-dependent survival</a:t>
            </a:r>
          </a:p>
          <a:p>
            <a:pPr lvl="1"/>
            <a:r>
              <a:rPr lang="en-US" sz="2900" dirty="0" smtClean="0"/>
              <a:t>Generation time in connected twice as long as in Isolated</a:t>
            </a:r>
          </a:p>
          <a:p>
            <a:pPr lvl="1"/>
            <a:r>
              <a:rPr lang="en-US" sz="2900" dirty="0" smtClean="0"/>
              <a:t>Size-dependent survival suggests selection against larger fish and selection against movement</a:t>
            </a:r>
          </a:p>
          <a:p>
            <a:pPr lvl="1"/>
            <a:r>
              <a:rPr lang="en-US" sz="2900" dirty="0" smtClean="0"/>
              <a:t>No emigration from isolated </a:t>
            </a:r>
            <a:r>
              <a:rPr lang="en-US" sz="2900" dirty="0" err="1" smtClean="0"/>
              <a:t>trib</a:t>
            </a:r>
            <a:endParaRPr lang="en-US" sz="2900" dirty="0" smtClean="0"/>
          </a:p>
          <a:p>
            <a:pPr lvl="2"/>
            <a:endParaRPr lang="en-US" sz="2500" dirty="0" smtClean="0"/>
          </a:p>
          <a:p>
            <a:r>
              <a:rPr lang="en-US" sz="3300" dirty="0" smtClean="0"/>
              <a:t>Ability to survive isolation will depend on the race between adaptation to isolation and reduced survival resulting from fragmentation</a:t>
            </a:r>
          </a:p>
          <a:p>
            <a:r>
              <a:rPr lang="en-US" sz="3300" dirty="0" smtClean="0"/>
              <a:t>Is there a common adaptation to isolation strategy</a:t>
            </a:r>
          </a:p>
          <a:p>
            <a:pPr lvl="1"/>
            <a:r>
              <a:rPr lang="en-US" sz="2900" dirty="0" smtClean="0"/>
              <a:t>Similar patterns in other systems</a:t>
            </a:r>
          </a:p>
          <a:p>
            <a:pPr lvl="1"/>
            <a:r>
              <a:rPr lang="en-US" sz="2900" dirty="0" smtClean="0"/>
              <a:t>Very similar patterns in white-spotted char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724400" y="1600200"/>
            <a:ext cx="4114800" cy="5029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D:\Westbrook\West brook photos\Obearwaterfall.JPG"/>
          <p:cNvPicPr/>
          <p:nvPr/>
        </p:nvPicPr>
        <p:blipFill>
          <a:blip r:embed="rId3" cstate="print"/>
          <a:srcRect t="16822" b="27008"/>
          <a:stretch>
            <a:fillRect/>
          </a:stretch>
        </p:blipFill>
        <p:spPr bwMode="auto">
          <a:xfrm>
            <a:off x="838200" y="4246418"/>
            <a:ext cx="3305634" cy="24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976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Consequences of fragmentation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111752" cy="4495800"/>
          </a:xfrm>
        </p:spPr>
        <p:txBody>
          <a:bodyPr/>
          <a:lstStyle/>
          <a:p>
            <a:r>
              <a:rPr lang="en-US" dirty="0" smtClean="0"/>
              <a:t>VA populations</a:t>
            </a:r>
          </a:p>
          <a:p>
            <a:r>
              <a:rPr lang="en-US" dirty="0" smtClean="0"/>
              <a:t>Average </a:t>
            </a:r>
            <a:r>
              <a:rPr lang="en-US" dirty="0" err="1" smtClean="0"/>
              <a:t>pairwise</a:t>
            </a:r>
            <a:r>
              <a:rPr lang="en-US" dirty="0" smtClean="0"/>
              <a:t> Fst = 0.12 </a:t>
            </a:r>
          </a:p>
          <a:p>
            <a:r>
              <a:rPr lang="en-US" dirty="0" smtClean="0"/>
              <a:t>Extremely small </a:t>
            </a:r>
            <a:r>
              <a:rPr lang="en-US" dirty="0" err="1" smtClean="0"/>
              <a:t>N</a:t>
            </a:r>
            <a:r>
              <a:rPr lang="en-US" sz="2000" dirty="0" err="1" smtClean="0"/>
              <a:t>b</a:t>
            </a:r>
            <a:r>
              <a:rPr lang="en-US" dirty="0" smtClean="0"/>
              <a:t> (# of breeders)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90600" y="4476750"/>
          <a:ext cx="7620001" cy="2228850"/>
        </p:xfrm>
        <a:graphic>
          <a:graphicData uri="http://schemas.openxmlformats.org/drawingml/2006/table">
            <a:tbl>
              <a:tblPr/>
              <a:tblGrid>
                <a:gridCol w="1253157"/>
                <a:gridCol w="1232944"/>
                <a:gridCol w="970186"/>
                <a:gridCol w="970186"/>
                <a:gridCol w="970186"/>
                <a:gridCol w="990398"/>
                <a:gridCol w="1232944"/>
              </a:tblGrid>
              <a:tr h="4457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Population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Genotypes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Nb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-95% CI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+95% CI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Area (Ha)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Length (km)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7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457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57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57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122.9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177.4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" name="Picture 4" descr="Nb Project 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00" y="1600200"/>
            <a:ext cx="3747247" cy="2895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Multi-species fragmentation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905000"/>
            <a:ext cx="2438400" cy="4495800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Greenbrier, WV</a:t>
            </a:r>
          </a:p>
          <a:p>
            <a:r>
              <a:rPr lang="en-US" sz="2400" dirty="0" smtClean="0"/>
              <a:t>Comparison of abundances with and without culverts</a:t>
            </a:r>
          </a:p>
          <a:p>
            <a:r>
              <a:rPr lang="en-US" sz="2400" u="sng" dirty="0" smtClean="0"/>
              <a:t>Solid lines</a:t>
            </a:r>
            <a:r>
              <a:rPr lang="en-US" sz="2400" dirty="0" smtClean="0"/>
              <a:t> = passable culverts</a:t>
            </a:r>
            <a:endParaRPr lang="en-US" sz="2400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073" name="Object 1"/>
          <p:cNvGraphicFramePr>
            <a:graphicFrameLocks noChangeAspect="1"/>
          </p:cNvGraphicFramePr>
          <p:nvPr/>
        </p:nvGraphicFramePr>
        <p:xfrm>
          <a:off x="2819400" y="1514475"/>
          <a:ext cx="6099446" cy="5267325"/>
        </p:xfrm>
        <a:graphic>
          <a:graphicData uri="http://schemas.openxmlformats.org/presentationml/2006/ole">
            <p:oleObj spid="_x0000_s3073" name="Acrobat Document" r:id="rId3" imgW="7018560" imgH="6024960" progId="AcroExch.Document.7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828800"/>
            <a:ext cx="3886200" cy="5029200"/>
          </a:xfrm>
        </p:spPr>
        <p:txBody>
          <a:bodyPr>
            <a:noAutofit/>
          </a:bodyPr>
          <a:lstStyle/>
          <a:p>
            <a:r>
              <a:rPr lang="en-US" sz="1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Sub-watershed model</a:t>
            </a:r>
          </a:p>
          <a:p>
            <a:pPr lvl="1"/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Variation among catchment types (size, connectivity)</a:t>
            </a:r>
          </a:p>
          <a:p>
            <a:pPr lvl="1"/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Movements among catchment</a:t>
            </a:r>
          </a:p>
          <a:p>
            <a:pPr lvl="1"/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Effects of isolation</a:t>
            </a:r>
          </a:p>
          <a:p>
            <a:pPr lvl="1"/>
            <a:endParaRPr lang="en-US" sz="16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sz="1800" dirty="0" smtClean="0"/>
              <a:t>Catchment model</a:t>
            </a:r>
          </a:p>
          <a:p>
            <a:pPr lvl="1"/>
            <a:r>
              <a:rPr lang="en-US" sz="1600" dirty="0" smtClean="0"/>
              <a:t>Effects of variation in stream flow and temperature on growth and survival</a:t>
            </a:r>
          </a:p>
          <a:p>
            <a:r>
              <a:rPr lang="en-US" sz="1800" dirty="0" smtClean="0"/>
              <a:t>Climate change</a:t>
            </a:r>
          </a:p>
          <a:p>
            <a:pPr lvl="1"/>
            <a:r>
              <a:rPr lang="en-US" sz="1600" dirty="0" smtClean="0"/>
              <a:t>Catchment model </a:t>
            </a:r>
          </a:p>
          <a:p>
            <a:pPr lvl="2"/>
            <a:r>
              <a:rPr lang="en-US" sz="1400" dirty="0" smtClean="0"/>
              <a:t>Population persistence with GCC</a:t>
            </a:r>
          </a:p>
          <a:p>
            <a:pPr lvl="1"/>
            <a:r>
              <a:rPr lang="en-US" sz="1600" dirty="0" smtClean="0"/>
              <a:t>Sub-watershed model</a:t>
            </a:r>
          </a:p>
          <a:p>
            <a:pPr lvl="2"/>
            <a:r>
              <a:rPr lang="en-US" sz="1400" dirty="0" smtClean="0"/>
              <a:t>Population persistence with interaction of GCC and isolation</a:t>
            </a:r>
            <a:endParaRPr lang="en-US" sz="1400" dirty="0"/>
          </a:p>
        </p:txBody>
      </p:sp>
      <p:grpSp>
        <p:nvGrpSpPr>
          <p:cNvPr id="4" name="Group 4"/>
          <p:cNvGrpSpPr/>
          <p:nvPr/>
        </p:nvGrpSpPr>
        <p:grpSpPr>
          <a:xfrm>
            <a:off x="4648200" y="2743200"/>
            <a:ext cx="4302338" cy="2757684"/>
            <a:chOff x="726862" y="2590800"/>
            <a:chExt cx="4302338" cy="2757684"/>
          </a:xfrm>
        </p:grpSpPr>
        <p:pic>
          <p:nvPicPr>
            <p:cNvPr id="6" name="Picture 5" descr="catchment scale model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3000" y="2590800"/>
              <a:ext cx="1828800" cy="100508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1" name="Picture 10" descr="catchment scale model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0400" y="3429000"/>
              <a:ext cx="1828800" cy="100508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2" name="Picture 11" descr="catchment scale model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3000" y="4343400"/>
              <a:ext cx="1828800" cy="100508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cxnSp>
          <p:nvCxnSpPr>
            <p:cNvPr id="13" name="Straight Arrow Connector 12"/>
            <p:cNvCxnSpPr>
              <a:stCxn id="12" idx="3"/>
              <a:endCxn id="11" idx="2"/>
            </p:cNvCxnSpPr>
            <p:nvPr/>
          </p:nvCxnSpPr>
          <p:spPr>
            <a:xfrm flipV="1">
              <a:off x="2971800" y="4434084"/>
              <a:ext cx="1143000" cy="411858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6" idx="3"/>
              <a:endCxn id="11" idx="0"/>
            </p:cNvCxnSpPr>
            <p:nvPr/>
          </p:nvCxnSpPr>
          <p:spPr>
            <a:xfrm>
              <a:off x="2971800" y="3093342"/>
              <a:ext cx="1143000" cy="335658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2" idx="0"/>
              <a:endCxn id="6" idx="2"/>
            </p:cNvCxnSpPr>
            <p:nvPr/>
          </p:nvCxnSpPr>
          <p:spPr>
            <a:xfrm rot="5400000" flipH="1" flipV="1">
              <a:off x="1683642" y="3969642"/>
              <a:ext cx="747516" cy="1588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26862" y="3769056"/>
              <a:ext cx="1216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Movement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007854">
              <a:off x="3034472" y="2821241"/>
              <a:ext cx="1216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Movement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20380890">
              <a:off x="3032458" y="4750096"/>
              <a:ext cx="1216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Movement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Seasonal growth rate variation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About ¾ of yearly growth occurs in spring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752600"/>
            <a:ext cx="4419600" cy="405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7187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effect of season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3886200" cy="45720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Spring and summer</a:t>
            </a:r>
          </a:p>
          <a:p>
            <a:pPr lvl="1"/>
            <a:r>
              <a:rPr lang="en-US" dirty="0" smtClean="0"/>
              <a:t>Growth increases with temperature</a:t>
            </a:r>
          </a:p>
          <a:p>
            <a:r>
              <a:rPr lang="en-US" dirty="0" smtClean="0"/>
              <a:t>Summer and Fall</a:t>
            </a:r>
          </a:p>
          <a:p>
            <a:pPr lvl="1"/>
            <a:r>
              <a:rPr lang="en-US" dirty="0" smtClean="0"/>
              <a:t>Growth decreases with temperature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AutoShape 14" descr="fig1-"/>
          <p:cNvSpPr>
            <a:spLocks noChangeArrowheads="1"/>
          </p:cNvSpPr>
          <p:nvPr/>
        </p:nvSpPr>
        <p:spPr bwMode="auto">
          <a:xfrm>
            <a:off x="4270248" y="2276856"/>
            <a:ext cx="4873752" cy="3584448"/>
          </a:xfrm>
          <a:prstGeom prst="roundRect">
            <a:avLst>
              <a:gd name="adj" fmla="val 16667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 w="635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advTm="95328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effects of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828800"/>
            <a:ext cx="3886200" cy="4572000"/>
          </a:xfrm>
        </p:spPr>
        <p:txBody>
          <a:bodyPr/>
          <a:lstStyle/>
          <a:p>
            <a:r>
              <a:rPr lang="en-US" dirty="0" smtClean="0"/>
              <a:t>Spring</a:t>
            </a:r>
          </a:p>
          <a:p>
            <a:pPr lvl="1"/>
            <a:r>
              <a:rPr lang="en-US" dirty="0" smtClean="0"/>
              <a:t>Growth increased with temperature at a faster rate with higher flows</a:t>
            </a:r>
          </a:p>
          <a:p>
            <a:r>
              <a:rPr lang="en-US" dirty="0" smtClean="0"/>
              <a:t>Summer and fall</a:t>
            </a:r>
          </a:p>
          <a:p>
            <a:pPr lvl="1"/>
            <a:r>
              <a:rPr lang="en-US" dirty="0" smtClean="0"/>
              <a:t>Higher flows exacerbated negative effects of temperature on growth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279486"/>
            <a:ext cx="4876800" cy="358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0" y="2895600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High Q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00" y="3352800"/>
            <a:ext cx="580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Low Q</a:t>
            </a:r>
            <a:endParaRPr lang="en-US" sz="1200" dirty="0"/>
          </a:p>
        </p:txBody>
      </p:sp>
    </p:spTree>
  </p:cSld>
  <p:clrMapOvr>
    <a:masterClrMapping/>
  </p:clrMapOvr>
  <p:transition advTm="47891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effects of 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828800"/>
            <a:ext cx="3886200" cy="45720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Spring and summer</a:t>
            </a:r>
          </a:p>
          <a:p>
            <a:pPr lvl="1"/>
            <a:r>
              <a:rPr lang="en-US" dirty="0" smtClean="0"/>
              <a:t>Negative effects of density on growth</a:t>
            </a:r>
          </a:p>
          <a:p>
            <a:pPr lvl="1"/>
            <a:r>
              <a:rPr lang="en-US" dirty="0" smtClean="0"/>
              <a:t>Stronger at higher temperatures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270666"/>
            <a:ext cx="4592564" cy="3215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858000" y="3304401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High D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863688" y="2971800"/>
            <a:ext cx="570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Low D</a:t>
            </a:r>
            <a:endParaRPr lang="en-US" sz="1200" dirty="0"/>
          </a:p>
        </p:txBody>
      </p:sp>
    </p:spTree>
  </p:cSld>
  <p:clrMapOvr>
    <a:masterClrMapping/>
  </p:clrMapOvr>
  <p:transition advTm="41437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Survival 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T and F had biggest effects in summer</a:t>
            </a:r>
          </a:p>
          <a:p>
            <a:r>
              <a:rPr lang="en-US" dirty="0" smtClean="0"/>
              <a:t>Increase in T led to decreased survival across all size classes</a:t>
            </a:r>
          </a:p>
          <a:p>
            <a:r>
              <a:rPr lang="en-US" dirty="0" smtClean="0"/>
              <a:t>Decrease in F led to lower survival for larger fish</a:t>
            </a:r>
          </a:p>
          <a:p>
            <a:pPr lvl="1"/>
            <a:r>
              <a:rPr lang="en-US" dirty="0" smtClean="0"/>
              <a:t>Low flow event </a:t>
            </a:r>
            <a:r>
              <a:rPr lang="en-US" dirty="0" smtClean="0">
                <a:sym typeface="Wingdings"/>
              </a:rPr>
              <a:t></a:t>
            </a:r>
            <a:r>
              <a:rPr lang="en-US" dirty="0" smtClean="0"/>
              <a:t> survival by 17%</a:t>
            </a:r>
            <a:endParaRPr 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5902" y="2084208"/>
            <a:ext cx="3372298" cy="3135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96200" y="2743200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769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741967"/>
            <a:ext cx="3886200" cy="48112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Parentage assignment using microsatellites (12)</a:t>
            </a:r>
          </a:p>
          <a:p>
            <a:r>
              <a:rPr lang="en-US" dirty="0" smtClean="0"/>
              <a:t>&gt;3,000 fish genotyped</a:t>
            </a:r>
          </a:p>
          <a:p>
            <a:endParaRPr lang="en-US" dirty="0" smtClean="0"/>
          </a:p>
          <a:p>
            <a:r>
              <a:rPr lang="en-US" dirty="0" smtClean="0"/>
              <a:t>Mating strategies</a:t>
            </a:r>
          </a:p>
          <a:p>
            <a:pPr lvl="1"/>
            <a:r>
              <a:rPr lang="en-US" dirty="0" smtClean="0"/>
              <a:t>Size-dependent mating</a:t>
            </a:r>
          </a:p>
          <a:p>
            <a:pPr lvl="2"/>
            <a:r>
              <a:rPr lang="en-US" dirty="0" smtClean="0"/>
              <a:t>Yes, some evidence</a:t>
            </a:r>
          </a:p>
          <a:p>
            <a:pPr lvl="1"/>
            <a:r>
              <a:rPr lang="en-US" dirty="0" smtClean="0"/>
              <a:t>Age at mating</a:t>
            </a:r>
          </a:p>
          <a:p>
            <a:pPr lvl="2"/>
            <a:r>
              <a:rPr lang="en-US" dirty="0" smtClean="0"/>
              <a:t>Age 0 – age 4</a:t>
            </a:r>
          </a:p>
          <a:p>
            <a:pPr lvl="2"/>
            <a:r>
              <a:rPr lang="en-US" dirty="0" smtClean="0"/>
              <a:t>Mostly age 1 and age 2</a:t>
            </a:r>
          </a:p>
          <a:p>
            <a:pPr lvl="1"/>
            <a:r>
              <a:rPr lang="en-US" dirty="0" smtClean="0"/>
              <a:t>Family size</a:t>
            </a:r>
          </a:p>
          <a:p>
            <a:pPr lvl="2"/>
            <a:r>
              <a:rPr lang="en-US" dirty="0" smtClean="0"/>
              <a:t>Mostly 1</a:t>
            </a:r>
          </a:p>
          <a:p>
            <a:pPr lvl="1"/>
            <a:r>
              <a:rPr lang="en-US" dirty="0" err="1" smtClean="0"/>
              <a:t>Iteroparity</a:t>
            </a:r>
            <a:endParaRPr lang="en-US" dirty="0" smtClean="0"/>
          </a:p>
          <a:p>
            <a:pPr lvl="2"/>
            <a:r>
              <a:rPr lang="en-US" dirty="0" smtClean="0"/>
              <a:t>Surprisingly little (5% repeat </a:t>
            </a:r>
            <a:r>
              <a:rPr lang="en-US" dirty="0" err="1" smtClean="0"/>
              <a:t>spawners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4648200" y="1752600"/>
          <a:ext cx="42672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/>
          <p:nvPr/>
        </p:nvGraphicFramePr>
        <p:xfrm>
          <a:off x="5029200" y="3962400"/>
          <a:ext cx="3962400" cy="2364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57800" y="6245423"/>
            <a:ext cx="2671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Number of families contributed to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390655" y="4753345"/>
            <a:ext cx="97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Proportion</a:t>
            </a:r>
            <a:endParaRPr lang="en-US" sz="1400" dirty="0"/>
          </a:p>
        </p:txBody>
      </p:sp>
    </p:spTree>
    <p:custDataLst>
      <p:tags r:id="rId1"/>
    </p:custDataLst>
  </p:cSld>
  <p:clrMapOvr>
    <a:masterClrMapping/>
  </p:clrMapOvr>
  <p:transition advTm="1172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5" grpId="0">
        <p:bldAsOne/>
      </p:bldGraphic>
      <p:bldGraphic spid="8" grpId="0">
        <p:bldAsOne/>
      </p:bldGraphic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Threats to population persistence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44958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Most systems are highly fragmented</a:t>
            </a:r>
          </a:p>
          <a:p>
            <a:pPr lvl="1"/>
            <a:r>
              <a:rPr lang="en-US" dirty="0" smtClean="0"/>
              <a:t>Obvious effects for sea run</a:t>
            </a:r>
          </a:p>
          <a:p>
            <a:pPr lvl="1"/>
            <a:r>
              <a:rPr lang="en-US" dirty="0" smtClean="0"/>
              <a:t>Less obvious for stream networks</a:t>
            </a:r>
          </a:p>
          <a:p>
            <a:pPr lvl="2"/>
            <a:r>
              <a:rPr lang="en-US" dirty="0" smtClean="0"/>
              <a:t>How small is too small?</a:t>
            </a:r>
          </a:p>
          <a:p>
            <a:pPr lvl="3"/>
            <a:r>
              <a:rPr lang="en-US" dirty="0" smtClean="0"/>
              <a:t>Habitat and population size</a:t>
            </a:r>
          </a:p>
          <a:p>
            <a:pPr lvl="2"/>
            <a:r>
              <a:rPr lang="en-US" dirty="0" smtClean="0"/>
              <a:t>Why are there fish in very small, isolated streams?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damrdsp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276964" y="1600200"/>
            <a:ext cx="3867036" cy="5105400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– climate change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3886200" cy="5039833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Uses processes and parameter estimates from field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Simulate abundance over time</a:t>
            </a:r>
          </a:p>
          <a:p>
            <a:pPr lvl="1"/>
            <a:r>
              <a:rPr lang="en-US" dirty="0" smtClean="0"/>
              <a:t>100 years</a:t>
            </a:r>
          </a:p>
          <a:p>
            <a:pPr lvl="1"/>
            <a:r>
              <a:rPr lang="en-US" dirty="0" smtClean="0"/>
              <a:t>100 replicates</a:t>
            </a:r>
          </a:p>
          <a:p>
            <a:pPr lvl="1"/>
            <a:r>
              <a:rPr lang="en-US" dirty="0" smtClean="0"/>
              <a:t>Record years to extinction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Input variables - GCC</a:t>
            </a:r>
          </a:p>
          <a:p>
            <a:pPr lvl="1"/>
            <a:r>
              <a:rPr lang="en-US" dirty="0" smtClean="0"/>
              <a:t>Temperature </a:t>
            </a:r>
          </a:p>
          <a:p>
            <a:pPr lvl="1"/>
            <a:r>
              <a:rPr lang="en-US" dirty="0" smtClean="0"/>
              <a:t>Steam flow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endParaRPr lang="en-US" dirty="0"/>
          </a:p>
        </p:txBody>
      </p:sp>
      <p:pic>
        <p:nvPicPr>
          <p:cNvPr id="12" name="Picture 11" descr="DSCF0060"/>
          <p:cNvPicPr>
            <a:picLocks noChangeAspect="1" noChangeArrowheads="1"/>
          </p:cNvPicPr>
          <p:nvPr/>
        </p:nvPicPr>
        <p:blipFill>
          <a:blip r:embed="rId3" cstate="print"/>
          <a:srcRect l="6094" t="35938" r="15703" b="35001"/>
          <a:stretch>
            <a:fillRect/>
          </a:stretch>
        </p:blipFill>
        <p:spPr bwMode="auto">
          <a:xfrm>
            <a:off x="4648200" y="5181600"/>
            <a:ext cx="4054475" cy="1130300"/>
          </a:xfrm>
          <a:prstGeom prst="rect">
            <a:avLst/>
          </a:prstGeom>
          <a:noFill/>
        </p:spPr>
      </p:pic>
      <p:pic>
        <p:nvPicPr>
          <p:cNvPr id="6" name="Picture 5" descr="catchment scale mode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0008" y="1981200"/>
            <a:ext cx="4851592" cy="26663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109359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Forecasting climate change effects on population persistence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3886200" cy="4572000"/>
          </a:xfrm>
        </p:spPr>
        <p:txBody>
          <a:bodyPr>
            <a:normAutofit fontScale="55000" lnSpcReduction="20000"/>
          </a:bodyPr>
          <a:lstStyle/>
          <a:p>
            <a:r>
              <a:rPr lang="en-US" u="sng" dirty="0" smtClean="0"/>
              <a:t>Problem</a:t>
            </a:r>
            <a:r>
              <a:rPr lang="en-US" dirty="0" smtClean="0"/>
              <a:t>: can get incorrect process estimates for predictions outside the range of input variables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u="sng" dirty="0" smtClean="0"/>
              <a:t>Solution</a:t>
            </a:r>
            <a:r>
              <a:rPr lang="en-US" dirty="0" smtClean="0"/>
              <a:t>: restrict range of observed input variables to approximate forecasts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Conservative, but reliable forecasts</a:t>
            </a:r>
          </a:p>
          <a:p>
            <a:endParaRPr lang="en-US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676400" y="2758440"/>
          <a:ext cx="12192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"/>
                <a:gridCol w="243840"/>
                <a:gridCol w="243840"/>
                <a:gridCol w="243840"/>
                <a:gridCol w="243840"/>
              </a:tblGrid>
              <a:tr h="251460">
                <a:tc>
                  <a:txBody>
                    <a:bodyPr/>
                    <a:lstStyle/>
                    <a:p>
                      <a:pPr marL="0" indent="0" algn="l"/>
                      <a:endParaRPr lang="en-US" sz="1100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76400" y="5105400"/>
          <a:ext cx="12192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"/>
                <a:gridCol w="243840"/>
                <a:gridCol w="243840"/>
                <a:gridCol w="243840"/>
                <a:gridCol w="243840"/>
              </a:tblGrid>
              <a:tr h="251460">
                <a:tc>
                  <a:txBody>
                    <a:bodyPr/>
                    <a:lstStyle/>
                    <a:p>
                      <a:pPr marL="0" indent="0" algn="l"/>
                      <a:endParaRPr lang="en-US" sz="1100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676400" y="3215640"/>
          <a:ext cx="14478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300"/>
                <a:gridCol w="241300"/>
                <a:gridCol w="241300"/>
                <a:gridCol w="241300"/>
                <a:gridCol w="482600"/>
              </a:tblGrid>
              <a:tr h="251460">
                <a:tc>
                  <a:txBody>
                    <a:bodyPr/>
                    <a:lstStyle/>
                    <a:p>
                      <a:pPr marL="0" indent="0" algn="l"/>
                      <a:endParaRPr lang="en-US" sz="1100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  <a:latin typeface="Times New Roman"/>
                          <a:cs typeface="Times New Roman"/>
                        </a:rPr>
                        <a:t>→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676400" y="4648200"/>
          <a:ext cx="12192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"/>
                <a:gridCol w="243840"/>
                <a:gridCol w="243840"/>
                <a:gridCol w="243840"/>
                <a:gridCol w="243840"/>
              </a:tblGrid>
              <a:tr h="251460">
                <a:tc>
                  <a:txBody>
                    <a:bodyPr/>
                    <a:lstStyle/>
                    <a:p>
                      <a:pPr marL="0" indent="0" algn="l"/>
                      <a:endParaRPr lang="en-US" sz="1100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1099" y="2743200"/>
            <a:ext cx="1339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Observed range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37556" y="4630387"/>
            <a:ext cx="1339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Observed range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200400"/>
            <a:ext cx="1672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Range for prediction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5131278"/>
            <a:ext cx="1672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Range for prediction</a:t>
            </a:r>
            <a:endParaRPr lang="en-US" sz="140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2"/>
          </p:nvPr>
        </p:nvSpPr>
        <p:spPr>
          <a:xfrm>
            <a:off x="4844900" y="1589567"/>
            <a:ext cx="4070499" cy="4572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Rates of change – 100 years</a:t>
            </a:r>
            <a:endParaRPr lang="en-US" sz="2400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5105400" y="3352800"/>
          <a:ext cx="12192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"/>
                <a:gridCol w="243840"/>
                <a:gridCol w="243840"/>
                <a:gridCol w="243840"/>
              </a:tblGrid>
              <a:tr h="25146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  <a:sym typeface="Wingdings"/>
                        </a:rPr>
                        <a:t>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172200" y="3349823"/>
            <a:ext cx="2493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Gradual change (lose lower 0.5)</a:t>
            </a:r>
            <a:endParaRPr lang="en-US" sz="1400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5105400" y="2895600"/>
          <a:ext cx="12192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"/>
                <a:gridCol w="243840"/>
                <a:gridCol w="243840"/>
                <a:gridCol w="243840"/>
                <a:gridCol w="243840"/>
              </a:tblGrid>
              <a:tr h="251460">
                <a:tc>
                  <a:txBody>
                    <a:bodyPr/>
                    <a:lstStyle/>
                    <a:p>
                      <a:pPr marL="0" indent="0" algn="l"/>
                      <a:r>
                        <a:rPr lang="en-US" sz="1100" dirty="0" smtClean="0">
                          <a:solidFill>
                            <a:srgbClr val="820000"/>
                          </a:solidFill>
                          <a:sym typeface="Wingdings"/>
                        </a:rPr>
                        <a:t></a:t>
                      </a:r>
                      <a:endParaRPr lang="en-US" sz="1100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5105400" y="2301240"/>
          <a:ext cx="12192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"/>
                <a:gridCol w="243840"/>
                <a:gridCol w="243840"/>
                <a:gridCol w="243840"/>
                <a:gridCol w="243840"/>
              </a:tblGrid>
              <a:tr h="251460">
                <a:tc>
                  <a:txBody>
                    <a:bodyPr/>
                    <a:lstStyle/>
                    <a:p>
                      <a:pPr marL="0" indent="0" algn="l"/>
                      <a:endParaRPr lang="en-US" sz="1100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6248400" y="2286000"/>
            <a:ext cx="1339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Observed range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6172200" y="2953583"/>
            <a:ext cx="2584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Gradual change (lose lower 0.25)</a:t>
            </a:r>
            <a:endParaRPr lang="en-US" sz="14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5105400" y="2743200"/>
            <a:ext cx="3581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5105400" y="3825240"/>
          <a:ext cx="12192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"/>
                <a:gridCol w="487680"/>
                <a:gridCol w="243840"/>
              </a:tblGrid>
              <a:tr h="44196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  <a:sym typeface="Wingdings"/>
                        </a:rPr>
                        <a:t>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820000"/>
                          </a:solidFill>
                          <a:sym typeface="Wingdings"/>
                        </a:rPr>
                        <a:t></a:t>
                      </a:r>
                      <a:endParaRPr lang="en-US" dirty="0" smtClean="0">
                        <a:solidFill>
                          <a:srgbClr val="820000"/>
                        </a:solidFill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6172200" y="3822263"/>
            <a:ext cx="2357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Gradual change (lose lower 1)</a:t>
            </a:r>
            <a:endParaRPr lang="en-US" sz="1400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6294" y="4267200"/>
            <a:ext cx="2905306" cy="2514600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  <a:effectLst/>
        </p:spPr>
      </p:pic>
      <p:cxnSp>
        <p:nvCxnSpPr>
          <p:cNvPr id="30" name="Straight Connector 29"/>
          <p:cNvCxnSpPr/>
          <p:nvPr/>
        </p:nvCxnSpPr>
        <p:spPr>
          <a:xfrm>
            <a:off x="6629400" y="5553974"/>
            <a:ext cx="20574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572000" y="5221069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IPCC forecast for our stream</a:t>
            </a:r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6858000" y="5562600"/>
            <a:ext cx="1828800" cy="533400"/>
          </a:xfrm>
          <a:prstGeom prst="line">
            <a:avLst/>
          </a:prstGeom>
          <a:ln w="25400"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6858000" y="5791200"/>
            <a:ext cx="1828800" cy="304800"/>
          </a:xfrm>
          <a:prstGeom prst="line">
            <a:avLst/>
          </a:prstGeom>
          <a:ln w="25400"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858000" y="5943600"/>
            <a:ext cx="1828800" cy="152400"/>
          </a:xfrm>
          <a:prstGeom prst="line">
            <a:avLst/>
          </a:prstGeom>
          <a:ln w="25400"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686800" y="5410200"/>
            <a:ext cx="417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1</a:t>
            </a:r>
          </a:p>
          <a:p>
            <a:endParaRPr lang="en-US" sz="900" dirty="0" smtClean="0"/>
          </a:p>
          <a:p>
            <a:r>
              <a:rPr lang="en-US" sz="900" dirty="0" smtClean="0"/>
              <a:t>0.5</a:t>
            </a:r>
          </a:p>
          <a:p>
            <a:r>
              <a:rPr lang="en-US" sz="900" dirty="0" smtClean="0"/>
              <a:t>0.25</a:t>
            </a:r>
            <a:endParaRPr lang="en-US" sz="900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6629400" y="6115675"/>
            <a:ext cx="20574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advTm="1101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9" grpId="0"/>
      <p:bldP spid="24" grpId="0"/>
      <p:bldP spid="25" grpId="0"/>
      <p:bldP spid="28" grpId="0"/>
      <p:bldP spid="31" grpId="0"/>
      <p:bldP spid="4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scenarios</a:t>
            </a:r>
            <a:endParaRPr lang="en-US" dirty="0"/>
          </a:p>
        </p:txBody>
      </p:sp>
      <p:graphicFrame>
        <p:nvGraphicFramePr>
          <p:cNvPr id="5224" name="Group 104"/>
          <p:cNvGraphicFramePr>
            <a:graphicFrameLocks noGrp="1"/>
          </p:cNvGraphicFramePr>
          <p:nvPr>
            <p:ph type="tbl" idx="1"/>
          </p:nvPr>
        </p:nvGraphicFramePr>
        <p:xfrm>
          <a:off x="457200" y="1600200"/>
          <a:ext cx="8229600" cy="490753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24000"/>
                <a:gridCol w="2209800"/>
                <a:gridCol w="2362200"/>
                <a:gridCol w="2133600"/>
              </a:tblGrid>
              <a:tr h="49400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Water temperature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Stream flow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CC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181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Control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Control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CC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66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Immediate change 0.75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Immediate change 0.5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CC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47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Immediate change 0.5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Gradual change 0.5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CCFF"/>
                        </a:solidFill>
                        <a:effectLst/>
                        <a:latin typeface="Arial" charset="0"/>
                      </a:endParaRPr>
                    </a:p>
                    <a:p>
                      <a:endParaRPr lang="en-US" sz="1800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80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Gradual change 0.75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CC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5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Gradual change 0.5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CC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0.75 ~ 1 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0.5 ~ 2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2590800" y="5958840"/>
          <a:ext cx="12192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"/>
                <a:gridCol w="243840"/>
                <a:gridCol w="243840"/>
                <a:gridCol w="243840"/>
              </a:tblGrid>
              <a:tr h="25146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  <a:sym typeface="Wingdings"/>
                        </a:rPr>
                        <a:t>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</a:rPr>
                        <a:t>T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2590800" y="5029200"/>
          <a:ext cx="12192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"/>
                <a:gridCol w="243840"/>
                <a:gridCol w="243840"/>
                <a:gridCol w="243840"/>
                <a:gridCol w="243840"/>
              </a:tblGrid>
              <a:tr h="251460">
                <a:tc>
                  <a:txBody>
                    <a:bodyPr/>
                    <a:lstStyle/>
                    <a:p>
                      <a:pPr marL="0" indent="0" algn="l"/>
                      <a:r>
                        <a:rPr lang="en-US" sz="1100" dirty="0" smtClean="0">
                          <a:solidFill>
                            <a:srgbClr val="820000"/>
                          </a:solidFill>
                          <a:sym typeface="Wingdings"/>
                        </a:rPr>
                        <a:t></a:t>
                      </a:r>
                      <a:endParaRPr lang="en-US" sz="1100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</a:rPr>
                        <a:t>T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2590800" y="3977640"/>
          <a:ext cx="12192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"/>
                <a:gridCol w="243840"/>
                <a:gridCol w="243840"/>
                <a:gridCol w="243840"/>
              </a:tblGrid>
              <a:tr h="25146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</a:rPr>
                        <a:t>T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2590800" y="3048000"/>
          <a:ext cx="12192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"/>
                <a:gridCol w="243840"/>
                <a:gridCol w="243840"/>
                <a:gridCol w="243840"/>
                <a:gridCol w="243840"/>
              </a:tblGrid>
              <a:tr h="251460">
                <a:tc>
                  <a:txBody>
                    <a:bodyPr/>
                    <a:lstStyle/>
                    <a:p>
                      <a:pPr marL="0" indent="0" algn="l"/>
                      <a:endParaRPr lang="en-US" sz="1100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</a:rPr>
                        <a:t>T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2590800" y="2209800"/>
          <a:ext cx="12192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"/>
                <a:gridCol w="243840"/>
                <a:gridCol w="243840"/>
                <a:gridCol w="243840"/>
                <a:gridCol w="243840"/>
              </a:tblGrid>
              <a:tr h="251460">
                <a:tc>
                  <a:txBody>
                    <a:bodyPr/>
                    <a:lstStyle/>
                    <a:p>
                      <a:pPr marL="0" indent="0" algn="l"/>
                      <a:endParaRPr lang="en-US" sz="1100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</a:rPr>
                        <a:t>T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6738670" y="2209800"/>
          <a:ext cx="12192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"/>
                <a:gridCol w="243840"/>
                <a:gridCol w="243840"/>
                <a:gridCol w="243840"/>
                <a:gridCol w="243840"/>
              </a:tblGrid>
              <a:tr h="251460">
                <a:tc>
                  <a:txBody>
                    <a:bodyPr/>
                    <a:lstStyle/>
                    <a:p>
                      <a:pPr marL="0" indent="0" algn="l"/>
                      <a:endParaRPr lang="en-US" sz="1100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</a:rPr>
                        <a:t>F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6705600" y="3733800"/>
          <a:ext cx="20574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75"/>
                <a:gridCol w="257175"/>
                <a:gridCol w="257175"/>
                <a:gridCol w="257175"/>
                <a:gridCol w="1028700"/>
              </a:tblGrid>
              <a:tr h="251460">
                <a:tc>
                  <a:txBody>
                    <a:bodyPr/>
                    <a:lstStyle/>
                    <a:p>
                      <a:pPr marL="0" indent="0" algn="l"/>
                      <a:endParaRPr lang="en-US" sz="1100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</a:rPr>
                        <a:t>F Winter 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6705600" y="4191000"/>
          <a:ext cx="20574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75"/>
                <a:gridCol w="257175"/>
                <a:gridCol w="257175"/>
                <a:gridCol w="257175"/>
                <a:gridCol w="1028700"/>
              </a:tblGrid>
              <a:tr h="251460">
                <a:tc>
                  <a:txBody>
                    <a:bodyPr/>
                    <a:lstStyle/>
                    <a:p>
                      <a:pPr marL="0" indent="0" algn="l"/>
                      <a:endParaRPr lang="en-US" sz="1100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</a:rPr>
                        <a:t>F Other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4" name="Rectangle 43"/>
          <p:cNvSpPr/>
          <p:nvPr/>
        </p:nvSpPr>
        <p:spPr>
          <a:xfrm>
            <a:off x="6781800" y="3733800"/>
            <a:ext cx="431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20000"/>
                </a:solidFill>
                <a:sym typeface="Wingdings"/>
              </a:rPr>
              <a:t></a:t>
            </a:r>
            <a:endParaRPr lang="en-US" dirty="0">
              <a:solidFill>
                <a:srgbClr val="820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239000" y="4191000"/>
            <a:ext cx="431528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10800000" rev="0"/>
              </a:camera>
              <a:lightRig rig="threePt" dir="t"/>
            </a:scene3d>
          </a:bodyPr>
          <a:lstStyle/>
          <a:p>
            <a:r>
              <a:rPr lang="en-US" dirty="0" smtClean="0">
                <a:solidFill>
                  <a:srgbClr val="820000"/>
                </a:solidFill>
                <a:sym typeface="Wingdings"/>
              </a:rPr>
              <a:t></a:t>
            </a:r>
            <a:endParaRPr lang="en-US" dirty="0">
              <a:solidFill>
                <a:srgbClr val="820000"/>
              </a:solidFill>
            </a:endParaRPr>
          </a:p>
        </p:txBody>
      </p:sp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6705600" y="2743200"/>
          <a:ext cx="20574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75"/>
                <a:gridCol w="257175"/>
                <a:gridCol w="257175"/>
                <a:gridCol w="257175"/>
                <a:gridCol w="1028700"/>
              </a:tblGrid>
              <a:tr h="251460">
                <a:tc>
                  <a:txBody>
                    <a:bodyPr/>
                    <a:lstStyle/>
                    <a:p>
                      <a:pPr marL="0" indent="0" algn="l"/>
                      <a:endParaRPr lang="en-US" sz="1100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</a:rPr>
                        <a:t>F Winter 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6705600" y="3200400"/>
          <a:ext cx="20574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75"/>
                <a:gridCol w="257175"/>
                <a:gridCol w="257175"/>
                <a:gridCol w="257175"/>
                <a:gridCol w="1028700"/>
              </a:tblGrid>
              <a:tr h="251460">
                <a:tc>
                  <a:txBody>
                    <a:bodyPr/>
                    <a:lstStyle/>
                    <a:p>
                      <a:pPr marL="0" indent="0" algn="l"/>
                      <a:endParaRPr lang="en-US" sz="1100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</a:rPr>
                        <a:t>F Other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27047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3immediate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828800"/>
            <a:ext cx="6464046" cy="4676394"/>
          </a:xfrm>
          <a:prstGeom prst="rect">
            <a:avLst/>
          </a:prstGeom>
        </p:spPr>
      </p:pic>
      <p:sp>
        <p:nvSpPr>
          <p:cNvPr id="16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– T immediate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6781800" y="4495800"/>
          <a:ext cx="12192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"/>
                <a:gridCol w="243840"/>
                <a:gridCol w="243840"/>
                <a:gridCol w="243840"/>
                <a:gridCol w="243840"/>
              </a:tblGrid>
              <a:tr h="2514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</a:rPr>
                        <a:t>T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820000"/>
                          </a:solidFill>
                        </a:rPr>
                        <a:t>F</a:t>
                      </a:r>
                      <a:endParaRPr lang="en-US" b="1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6781800" y="2849880"/>
          <a:ext cx="12192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"/>
                <a:gridCol w="243840"/>
                <a:gridCol w="243840"/>
                <a:gridCol w="243840"/>
                <a:gridCol w="243840"/>
              </a:tblGrid>
              <a:tr h="251460">
                <a:tc>
                  <a:txBody>
                    <a:bodyPr/>
                    <a:lstStyle/>
                    <a:p>
                      <a:pPr marL="0" indent="0" algn="l"/>
                      <a:endParaRPr lang="en-US" sz="11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</a:rPr>
                        <a:t>T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820000"/>
                          </a:solidFill>
                        </a:rPr>
                        <a:t>F</a:t>
                      </a:r>
                      <a:endParaRPr lang="en-US" b="1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6781800" y="1905000"/>
          <a:ext cx="12192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"/>
                <a:gridCol w="243840"/>
                <a:gridCol w="243840"/>
                <a:gridCol w="243840"/>
                <a:gridCol w="243840"/>
              </a:tblGrid>
              <a:tr h="251460">
                <a:tc gridSpan="2">
                  <a:txBody>
                    <a:bodyPr/>
                    <a:lstStyle/>
                    <a:p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</a:rPr>
                        <a:t>T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820000"/>
                          </a:solidFill>
                        </a:rPr>
                        <a:t>F</a:t>
                      </a:r>
                      <a:endParaRPr lang="en-US" b="1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524000" y="2209800"/>
            <a:ext cx="916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25.0 yrs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810000" y="2667000"/>
            <a:ext cx="916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54.0 yrs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86400" y="4114800"/>
            <a:ext cx="85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174 yrs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Tm="72203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gradua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828800"/>
            <a:ext cx="6464046" cy="4676394"/>
          </a:xfrm>
          <a:prstGeom prst="rect">
            <a:avLst/>
          </a:prstGeom>
        </p:spPr>
      </p:pic>
      <p:sp>
        <p:nvSpPr>
          <p:cNvPr id="16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– climate change 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6781800" y="4495800"/>
          <a:ext cx="12192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"/>
                <a:gridCol w="243840"/>
                <a:gridCol w="243840"/>
                <a:gridCol w="243840"/>
                <a:gridCol w="243840"/>
              </a:tblGrid>
              <a:tr h="2514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</a:rPr>
                        <a:t>T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820000"/>
                          </a:solidFill>
                        </a:rPr>
                        <a:t>F</a:t>
                      </a:r>
                      <a:endParaRPr lang="en-US" b="1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6781800" y="2849880"/>
          <a:ext cx="12192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"/>
                <a:gridCol w="243840"/>
                <a:gridCol w="243840"/>
                <a:gridCol w="243840"/>
                <a:gridCol w="243840"/>
              </a:tblGrid>
              <a:tr h="251460">
                <a:tc>
                  <a:txBody>
                    <a:bodyPr/>
                    <a:lstStyle/>
                    <a:p>
                      <a:pPr marL="0" indent="0" algn="l"/>
                      <a:r>
                        <a:rPr lang="en-US" sz="1100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</a:t>
                      </a:r>
                      <a:endParaRPr lang="en-US" sz="11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</a:rPr>
                        <a:t>T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820000"/>
                          </a:solidFill>
                        </a:rPr>
                        <a:t>F</a:t>
                      </a:r>
                      <a:endParaRPr lang="en-US" b="1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6781800" y="1905000"/>
          <a:ext cx="12192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"/>
                <a:gridCol w="243840"/>
                <a:gridCol w="243840"/>
                <a:gridCol w="243840"/>
                <a:gridCol w="243840"/>
              </a:tblGrid>
              <a:tr h="251460"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  <a:sym typeface="Wingdings"/>
                        </a:rPr>
                        <a:t>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</a:rPr>
                        <a:t>T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820000"/>
                          </a:solidFill>
                        </a:rPr>
                        <a:t>F</a:t>
                      </a:r>
                      <a:endParaRPr lang="en-US" b="1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934200" y="6019800"/>
            <a:ext cx="1883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 change in T</a:t>
            </a:r>
          </a:p>
          <a:p>
            <a:r>
              <a:rPr lang="en-US" dirty="0" smtClean="0"/>
              <a:t>over 100 years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94439" y="4419600"/>
            <a:ext cx="85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174 yrs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2819400"/>
            <a:ext cx="85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105 yrs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2362200"/>
            <a:ext cx="74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20000"/>
                </a:solidFill>
              </a:rPr>
              <a:t>73 yrs</a:t>
            </a:r>
            <a:endParaRPr lang="en-US" dirty="0">
              <a:solidFill>
                <a:srgbClr val="820000"/>
              </a:solidFill>
            </a:endParaRPr>
          </a:p>
        </p:txBody>
      </p:sp>
    </p:spTree>
  </p:cSld>
  <p:clrMapOvr>
    <a:masterClrMapping/>
  </p:clrMapOvr>
  <p:transition advTm="27406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4gradua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828800"/>
            <a:ext cx="6464046" cy="4676394"/>
          </a:xfrm>
          <a:prstGeom prst="rect">
            <a:avLst/>
          </a:prstGeom>
        </p:spPr>
      </p:pic>
      <p:sp>
        <p:nvSpPr>
          <p:cNvPr id="16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- gradual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6781800" y="4495800"/>
          <a:ext cx="12192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"/>
                <a:gridCol w="243840"/>
                <a:gridCol w="243840"/>
                <a:gridCol w="243840"/>
                <a:gridCol w="243840"/>
              </a:tblGrid>
              <a:tr h="2514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</a:rPr>
                        <a:t>T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820000"/>
                          </a:solidFill>
                        </a:rPr>
                        <a:t>F</a:t>
                      </a:r>
                      <a:endParaRPr lang="en-US" b="1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6781800" y="2849880"/>
          <a:ext cx="12192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"/>
                <a:gridCol w="243840"/>
                <a:gridCol w="243840"/>
                <a:gridCol w="243840"/>
                <a:gridCol w="243840"/>
              </a:tblGrid>
              <a:tr h="251460">
                <a:tc>
                  <a:txBody>
                    <a:bodyPr/>
                    <a:lstStyle/>
                    <a:p>
                      <a:pPr marL="0" indent="0" algn="l"/>
                      <a:r>
                        <a:rPr lang="en-US" sz="1100" dirty="0" smtClean="0">
                          <a:solidFill>
                            <a:srgbClr val="00B050"/>
                          </a:solidFill>
                          <a:sym typeface="Wingdings"/>
                        </a:rPr>
                        <a:t></a:t>
                      </a:r>
                      <a:endParaRPr lang="en-US" sz="11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</a:rPr>
                        <a:t>T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820000"/>
                          </a:solidFill>
                        </a:rPr>
                        <a:t>F</a:t>
                      </a:r>
                      <a:endParaRPr lang="en-US" b="1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6781800" y="1905000"/>
          <a:ext cx="12192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"/>
                <a:gridCol w="243840"/>
                <a:gridCol w="243840"/>
                <a:gridCol w="243840"/>
                <a:gridCol w="243840"/>
              </a:tblGrid>
              <a:tr h="251460"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  <a:sym typeface="Wingdings"/>
                        </a:rPr>
                        <a:t>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</a:rPr>
                        <a:t>T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820000"/>
                          </a:solidFill>
                        </a:rPr>
                        <a:t>F</a:t>
                      </a:r>
                      <a:endParaRPr lang="en-US" b="1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514600" y="2743200"/>
          <a:ext cx="12192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"/>
                <a:gridCol w="243840"/>
                <a:gridCol w="243840"/>
                <a:gridCol w="243840"/>
                <a:gridCol w="243840"/>
              </a:tblGrid>
              <a:tr h="251460">
                <a:tc>
                  <a:txBody>
                    <a:bodyPr/>
                    <a:lstStyle/>
                    <a:p>
                      <a:pPr marL="0" indent="0" algn="l"/>
                      <a:r>
                        <a:rPr lang="en-US" sz="1100" dirty="0" smtClean="0">
                          <a:solidFill>
                            <a:srgbClr val="EAB200"/>
                          </a:solidFill>
                          <a:sym typeface="Wingdings"/>
                        </a:rPr>
                        <a:t></a:t>
                      </a:r>
                      <a:endParaRPr lang="en-US" sz="1100" dirty="0">
                        <a:solidFill>
                          <a:srgbClr val="EAB2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rgbClr val="EAB2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AB2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AB2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20000"/>
                          </a:solidFill>
                        </a:rPr>
                        <a:t>T</a:t>
                      </a:r>
                      <a:endParaRPr lang="en-US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AB2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AB2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AB2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AB2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820000"/>
                          </a:solidFill>
                        </a:rPr>
                        <a:t>F</a:t>
                      </a:r>
                      <a:endParaRPr lang="en-US" b="1" dirty="0">
                        <a:solidFill>
                          <a:srgbClr val="82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04869" y="3285226"/>
            <a:ext cx="5405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64278" y="3110972"/>
            <a:ext cx="540587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590800" y="3048000"/>
            <a:ext cx="3353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rgbClr val="EAB200"/>
                </a:solidFill>
                <a:sym typeface="Wingdings"/>
              </a:rPr>
              <a:t></a:t>
            </a:r>
            <a:endParaRPr lang="en-US" sz="1100" dirty="0">
              <a:solidFill>
                <a:srgbClr val="EAB2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65252" y="3278034"/>
            <a:ext cx="335348" cy="26161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rgbClr val="EAB200"/>
                </a:solidFill>
                <a:sym typeface="Wingdings"/>
              </a:rPr>
              <a:t></a:t>
            </a:r>
            <a:endParaRPr lang="en-US" sz="1100" dirty="0">
              <a:solidFill>
                <a:srgbClr val="EAB2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35058" y="2297668"/>
            <a:ext cx="74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20000"/>
                </a:solidFill>
              </a:rPr>
              <a:t>73 yrs</a:t>
            </a:r>
            <a:endParaRPr lang="en-US" dirty="0">
              <a:solidFill>
                <a:srgbClr val="82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25658" y="2743200"/>
            <a:ext cx="74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77 yrs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70639" y="3288268"/>
            <a:ext cx="85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105 yrs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58001" y="59436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Effects mainly operating through survival</a:t>
            </a:r>
            <a:endParaRPr lang="en-US" dirty="0"/>
          </a:p>
        </p:txBody>
      </p:sp>
    </p:spTree>
  </p:cSld>
  <p:clrMapOvr>
    <a:masterClrMapping/>
  </p:clrMapOvr>
  <p:transition advTm="66469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 – climate change</a:t>
            </a:r>
            <a:endParaRPr lang="en-US" dirty="0"/>
          </a:p>
        </p:txBody>
      </p:sp>
      <p:pic>
        <p:nvPicPr>
          <p:cNvPr id="5" name="Content Placeholder 4" descr="summary fig.ti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657600" y="2133600"/>
            <a:ext cx="4882241" cy="3962400"/>
          </a:xfrm>
        </p:spPr>
      </p:pic>
      <p:sp>
        <p:nvSpPr>
          <p:cNvPr id="6" name="TextBox 5"/>
          <p:cNvSpPr txBox="1"/>
          <p:nvPr/>
        </p:nvSpPr>
        <p:spPr>
          <a:xfrm>
            <a:off x="8080572" y="5290168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 only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1752600"/>
            <a:ext cx="299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 T x Control F = </a:t>
            </a:r>
            <a:r>
              <a:rPr lang="en-US" u="sng" dirty="0" smtClean="0">
                <a:solidFill>
                  <a:srgbClr val="000000"/>
                </a:solidFill>
              </a:rPr>
              <a:t>174</a:t>
            </a:r>
            <a:r>
              <a:rPr lang="en-US" dirty="0" smtClean="0"/>
              <a:t> yrs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694" y="2590800"/>
            <a:ext cx="2905306" cy="2514600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  <a:effectLst/>
        </p:spPr>
      </p:pic>
      <p:cxnSp>
        <p:nvCxnSpPr>
          <p:cNvPr id="14" name="Straight Connector 13"/>
          <p:cNvCxnSpPr/>
          <p:nvPr/>
        </p:nvCxnSpPr>
        <p:spPr>
          <a:xfrm>
            <a:off x="1066800" y="3877574"/>
            <a:ext cx="20574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295400" y="3886200"/>
            <a:ext cx="1828800" cy="533400"/>
          </a:xfrm>
          <a:prstGeom prst="line">
            <a:avLst/>
          </a:prstGeom>
          <a:ln w="25400"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295400" y="4114800"/>
            <a:ext cx="1828800" cy="304800"/>
          </a:xfrm>
          <a:prstGeom prst="line">
            <a:avLst/>
          </a:prstGeom>
          <a:ln w="25400"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95400" y="4267200"/>
            <a:ext cx="1828800" cy="152400"/>
          </a:xfrm>
          <a:prstGeom prst="line">
            <a:avLst/>
          </a:prstGeom>
          <a:ln w="25400"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124200" y="3793374"/>
            <a:ext cx="417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</a:t>
            </a:r>
          </a:p>
          <a:p>
            <a:endParaRPr lang="en-US" sz="800" dirty="0" smtClean="0"/>
          </a:p>
          <a:p>
            <a:r>
              <a:rPr lang="en-US" sz="800" dirty="0" smtClean="0"/>
              <a:t>0.5</a:t>
            </a:r>
          </a:p>
          <a:p>
            <a:r>
              <a:rPr lang="en-US" sz="800" dirty="0" smtClean="0"/>
              <a:t>0.25</a:t>
            </a:r>
            <a:endParaRPr lang="en-US" sz="8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066800" y="4439275"/>
            <a:ext cx="20574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15200" y="56388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Conservative time to extinction  &lt; 1/3 of control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Simulation - climate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568952" cy="44958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Combined effects of connectivity and habitat quality (temperature)</a:t>
            </a:r>
          </a:p>
          <a:p>
            <a:pPr lvl="1"/>
            <a:r>
              <a:rPr lang="en-US" dirty="0" smtClean="0"/>
              <a:t>To what extent does groundwater buffer climate change effects?</a:t>
            </a:r>
          </a:p>
          <a:p>
            <a:pPr lvl="1"/>
            <a:r>
              <a:rPr lang="en-US" dirty="0" smtClean="0"/>
              <a:t>How does connectivity influence the buffering capacity of groundwater?</a:t>
            </a:r>
            <a:endParaRPr lang="en-US" dirty="0"/>
          </a:p>
        </p:txBody>
      </p:sp>
      <p:sp>
        <p:nvSpPr>
          <p:cNvPr id="4" name="Freeform 4"/>
          <p:cNvSpPr>
            <a:spLocks/>
          </p:cNvSpPr>
          <p:nvPr/>
        </p:nvSpPr>
        <p:spPr bwMode="auto">
          <a:xfrm>
            <a:off x="6200775" y="2895600"/>
            <a:ext cx="2209800" cy="2438400"/>
          </a:xfrm>
          <a:custGeom>
            <a:avLst/>
            <a:gdLst/>
            <a:ahLst/>
            <a:cxnLst>
              <a:cxn ang="0">
                <a:pos x="1392" y="1536"/>
              </a:cxn>
              <a:cxn ang="0">
                <a:pos x="816" y="1200"/>
              </a:cxn>
              <a:cxn ang="0">
                <a:pos x="576" y="576"/>
              </a:cxn>
              <a:cxn ang="0">
                <a:pos x="0" y="0"/>
              </a:cxn>
            </a:cxnLst>
            <a:rect l="0" t="0" r="r" b="b"/>
            <a:pathLst>
              <a:path w="1392" h="1536">
                <a:moveTo>
                  <a:pt x="1392" y="1536"/>
                </a:moveTo>
                <a:cubicBezTo>
                  <a:pt x="1172" y="1448"/>
                  <a:pt x="952" y="1360"/>
                  <a:pt x="816" y="1200"/>
                </a:cubicBezTo>
                <a:cubicBezTo>
                  <a:pt x="680" y="1040"/>
                  <a:pt x="712" y="776"/>
                  <a:pt x="576" y="576"/>
                </a:cubicBezTo>
                <a:cubicBezTo>
                  <a:pt x="440" y="376"/>
                  <a:pt x="220" y="188"/>
                  <a:pt x="0" y="0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 rot="17046498" flipH="1">
            <a:off x="7496175" y="4191000"/>
            <a:ext cx="914400" cy="609600"/>
          </a:xfrm>
          <a:custGeom>
            <a:avLst/>
            <a:gdLst/>
            <a:ahLst/>
            <a:cxnLst>
              <a:cxn ang="0">
                <a:pos x="624" y="0"/>
              </a:cxn>
              <a:cxn ang="0">
                <a:pos x="528" y="48"/>
              </a:cxn>
              <a:cxn ang="0">
                <a:pos x="384" y="48"/>
              </a:cxn>
              <a:cxn ang="0">
                <a:pos x="240" y="144"/>
              </a:cxn>
              <a:cxn ang="0">
                <a:pos x="144" y="240"/>
              </a:cxn>
              <a:cxn ang="0">
                <a:pos x="0" y="336"/>
              </a:cxn>
            </a:cxnLst>
            <a:rect l="0" t="0" r="r" b="b"/>
            <a:pathLst>
              <a:path w="624" h="336">
                <a:moveTo>
                  <a:pt x="624" y="0"/>
                </a:moveTo>
                <a:cubicBezTo>
                  <a:pt x="596" y="20"/>
                  <a:pt x="568" y="40"/>
                  <a:pt x="528" y="48"/>
                </a:cubicBezTo>
                <a:cubicBezTo>
                  <a:pt x="488" y="56"/>
                  <a:pt x="432" y="32"/>
                  <a:pt x="384" y="48"/>
                </a:cubicBezTo>
                <a:cubicBezTo>
                  <a:pt x="336" y="64"/>
                  <a:pt x="280" y="112"/>
                  <a:pt x="240" y="144"/>
                </a:cubicBezTo>
                <a:cubicBezTo>
                  <a:pt x="200" y="176"/>
                  <a:pt x="184" y="208"/>
                  <a:pt x="144" y="240"/>
                </a:cubicBezTo>
                <a:cubicBezTo>
                  <a:pt x="104" y="272"/>
                  <a:pt x="52" y="304"/>
                  <a:pt x="0" y="336"/>
                </a:cubicBezTo>
              </a:path>
            </a:pathLst>
          </a:custGeom>
          <a:noFill/>
          <a:ln w="25400">
            <a:solidFill>
              <a:schemeClr val="accent4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 rot="17046498" flipH="1">
            <a:off x="6986588" y="2643187"/>
            <a:ext cx="1011238" cy="1058863"/>
          </a:xfrm>
          <a:custGeom>
            <a:avLst/>
            <a:gdLst/>
            <a:ahLst/>
            <a:cxnLst>
              <a:cxn ang="0">
                <a:pos x="624" y="0"/>
              </a:cxn>
              <a:cxn ang="0">
                <a:pos x="528" y="48"/>
              </a:cxn>
              <a:cxn ang="0">
                <a:pos x="384" y="48"/>
              </a:cxn>
              <a:cxn ang="0">
                <a:pos x="240" y="144"/>
              </a:cxn>
              <a:cxn ang="0">
                <a:pos x="144" y="240"/>
              </a:cxn>
              <a:cxn ang="0">
                <a:pos x="0" y="336"/>
              </a:cxn>
            </a:cxnLst>
            <a:rect l="0" t="0" r="r" b="b"/>
            <a:pathLst>
              <a:path w="624" h="336">
                <a:moveTo>
                  <a:pt x="624" y="0"/>
                </a:moveTo>
                <a:cubicBezTo>
                  <a:pt x="596" y="20"/>
                  <a:pt x="568" y="40"/>
                  <a:pt x="528" y="48"/>
                </a:cubicBezTo>
                <a:cubicBezTo>
                  <a:pt x="488" y="56"/>
                  <a:pt x="432" y="32"/>
                  <a:pt x="384" y="48"/>
                </a:cubicBezTo>
                <a:cubicBezTo>
                  <a:pt x="336" y="64"/>
                  <a:pt x="280" y="112"/>
                  <a:pt x="240" y="144"/>
                </a:cubicBezTo>
                <a:cubicBezTo>
                  <a:pt x="200" y="176"/>
                  <a:pt x="184" y="208"/>
                  <a:pt x="144" y="240"/>
                </a:cubicBezTo>
                <a:cubicBezTo>
                  <a:pt x="104" y="272"/>
                  <a:pt x="52" y="304"/>
                  <a:pt x="0" y="336"/>
                </a:cubicBezTo>
              </a:path>
            </a:pathLst>
          </a:custGeom>
          <a:noFill/>
          <a:ln w="25400">
            <a:solidFill>
              <a:schemeClr val="accent4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667375" y="2438400"/>
            <a:ext cx="561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0000"/>
                </a:solidFill>
                <a:cs typeface="Tahoma" pitchFamily="34" charset="0"/>
              </a:rPr>
              <a:t>WB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8181975" y="2590800"/>
            <a:ext cx="4619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cs typeface="Tahoma" pitchFamily="34" charset="0"/>
              </a:rPr>
              <a:t>OL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8334375" y="3733800"/>
            <a:ext cx="4732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cs typeface="Tahoma" pitchFamily="34" charset="0"/>
              </a:rPr>
              <a:t>OS</a:t>
            </a: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 flipV="1">
            <a:off x="6886575" y="3352800"/>
            <a:ext cx="152400" cy="228600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H="1" flipV="1">
            <a:off x="7572375" y="4648200"/>
            <a:ext cx="152400" cy="228600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- climate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Under current movement conditions, </a:t>
            </a:r>
          </a:p>
          <a:p>
            <a:pPr lvl="1"/>
            <a:r>
              <a:rPr lang="en-US" dirty="0" smtClean="0"/>
              <a:t>All surface, persist for ~ 40 yrs</a:t>
            </a:r>
          </a:p>
          <a:p>
            <a:pPr lvl="1"/>
            <a:r>
              <a:rPr lang="en-US" dirty="0" err="1" smtClean="0"/>
              <a:t>Mainstem</a:t>
            </a:r>
            <a:r>
              <a:rPr lang="en-US" dirty="0" smtClean="0"/>
              <a:t> or tributaries groundwater ~ 60 yrs</a:t>
            </a:r>
          </a:p>
          <a:p>
            <a:pPr lvl="1"/>
            <a:r>
              <a:rPr lang="en-US" dirty="0" smtClean="0"/>
              <a:t>All groundwater ~ 120 yrs</a:t>
            </a:r>
          </a:p>
          <a:p>
            <a:endParaRPr lang="en-US" dirty="0" smtClean="0"/>
          </a:p>
          <a:p>
            <a:r>
              <a:rPr lang="en-US" dirty="0" smtClean="0"/>
              <a:t>But, groundwater cannot compensate for climate change effects with one-way movement out of tributaries ( ~ 20 yrs)</a:t>
            </a:r>
          </a:p>
          <a:p>
            <a:endParaRPr lang="en-US" dirty="0" smtClean="0"/>
          </a:p>
          <a:p>
            <a:r>
              <a:rPr lang="en-US" dirty="0" smtClean="0"/>
              <a:t>Restoring connectivity will have biggest effect in tributaries with ‘all-groundwater’ condition ( 6-fold increase in persistence time)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Good understanding of catchment and sub-watershed population persistence models in MA</a:t>
            </a:r>
          </a:p>
          <a:p>
            <a:r>
              <a:rPr lang="en-US" dirty="0" smtClean="0"/>
              <a:t>USFWS LCC and TNC funding to </a:t>
            </a:r>
          </a:p>
          <a:p>
            <a:pPr lvl="1"/>
            <a:r>
              <a:rPr lang="en-US" dirty="0" smtClean="0"/>
              <a:t>Scale up to watershed models</a:t>
            </a:r>
          </a:p>
          <a:p>
            <a:pPr lvl="1"/>
            <a:r>
              <a:rPr lang="en-US" dirty="0" smtClean="0"/>
              <a:t>Identify minimum data needs to scale up to among-watershed models </a:t>
            </a:r>
          </a:p>
          <a:p>
            <a:pPr lvl="1"/>
            <a:r>
              <a:rPr lang="en-US" dirty="0" smtClean="0"/>
              <a:t>Develop tools for managers to use</a:t>
            </a:r>
          </a:p>
          <a:p>
            <a:pPr lvl="2"/>
            <a:r>
              <a:rPr lang="en-US" dirty="0" smtClean="0"/>
              <a:t>Not limited to well-studied systems</a:t>
            </a:r>
          </a:p>
          <a:p>
            <a:pPr lvl="2"/>
            <a:r>
              <a:rPr lang="en-US" dirty="0" smtClean="0"/>
              <a:t>Apply to specific sites to address management needs</a:t>
            </a:r>
          </a:p>
          <a:p>
            <a:pPr lvl="2"/>
            <a:r>
              <a:rPr lang="en-US" dirty="0" smtClean="0"/>
              <a:t>Can we apply models range-wide? Need test sites</a:t>
            </a:r>
          </a:p>
          <a:p>
            <a:pPr lvl="2"/>
            <a:r>
              <a:rPr lang="en-US" dirty="0" smtClean="0"/>
              <a:t>Better local data = more realistic simulations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Threats to population persistence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4343400" cy="5257800"/>
          </a:xfrm>
        </p:spPr>
        <p:txBody>
          <a:bodyPr>
            <a:normAutofit fontScale="77500" lnSpcReduction="20000"/>
          </a:bodyPr>
          <a:lstStyle/>
          <a:p>
            <a:pPr lvl="2"/>
            <a:endParaRPr lang="en-US" dirty="0" smtClean="0"/>
          </a:p>
          <a:p>
            <a:r>
              <a:rPr lang="en-US" dirty="0" smtClean="0"/>
              <a:t>What are the consequences?</a:t>
            </a:r>
          </a:p>
          <a:p>
            <a:pPr lvl="1"/>
            <a:r>
              <a:rPr lang="en-US" dirty="0" smtClean="0"/>
              <a:t>Small population size (N and Ne)</a:t>
            </a:r>
          </a:p>
          <a:p>
            <a:pPr lvl="1">
              <a:defRPr/>
            </a:pPr>
            <a:r>
              <a:rPr lang="en-US" dirty="0" smtClean="0"/>
              <a:t>Loss of genetic variation</a:t>
            </a:r>
          </a:p>
          <a:p>
            <a:pPr lvl="2">
              <a:defRPr/>
            </a:pPr>
            <a:r>
              <a:rPr lang="en-US" dirty="0" smtClean="0"/>
              <a:t>Genetic drift</a:t>
            </a:r>
          </a:p>
          <a:p>
            <a:pPr lvl="1">
              <a:defRPr/>
            </a:pPr>
            <a:r>
              <a:rPr lang="en-US" dirty="0" smtClean="0"/>
              <a:t>Evolutionary response?</a:t>
            </a:r>
          </a:p>
          <a:p>
            <a:pPr lvl="2">
              <a:defRPr/>
            </a:pPr>
            <a:r>
              <a:rPr lang="en-US" dirty="0" smtClean="0"/>
              <a:t>Selection against </a:t>
            </a:r>
            <a:r>
              <a:rPr lang="en-US" u="sng" dirty="0" smtClean="0"/>
              <a:t>movers</a:t>
            </a:r>
            <a:r>
              <a:rPr lang="en-US" dirty="0" smtClean="0"/>
              <a:t> or </a:t>
            </a:r>
            <a:r>
              <a:rPr lang="en-US" u="sng" dirty="0" smtClean="0"/>
              <a:t>large</a:t>
            </a:r>
            <a:r>
              <a:rPr lang="en-US" dirty="0" smtClean="0"/>
              <a:t> fish</a:t>
            </a:r>
          </a:p>
          <a:p>
            <a:pPr lvl="3">
              <a:defRPr/>
            </a:pPr>
            <a:r>
              <a:rPr lang="en-US" dirty="0" smtClean="0"/>
              <a:t>Effects may be similar to fishery-induced evolutionary responses – loss of fishery value</a:t>
            </a:r>
          </a:p>
          <a:p>
            <a:pPr lvl="3">
              <a:defRPr/>
            </a:pPr>
            <a:r>
              <a:rPr lang="en-US" dirty="0" smtClean="0"/>
              <a:t>Reversible?</a:t>
            </a:r>
          </a:p>
          <a:p>
            <a:pPr lvl="3">
              <a:defRPr/>
            </a:pPr>
            <a:r>
              <a:rPr lang="en-US" dirty="0" err="1" smtClean="0"/>
              <a:t>Outbreeding</a:t>
            </a:r>
            <a:r>
              <a:rPr lang="en-US" dirty="0" smtClean="0"/>
              <a:t> depression following repair/reconnection?</a:t>
            </a:r>
          </a:p>
          <a:p>
            <a:pPr lvl="3">
              <a:defRPr/>
            </a:pPr>
            <a:r>
              <a:rPr lang="en-US" dirty="0" smtClean="0"/>
              <a:t>Loss of anadromous form?</a:t>
            </a:r>
          </a:p>
          <a:p>
            <a:pPr lvl="1">
              <a:defRPr/>
            </a:pPr>
            <a:r>
              <a:rPr lang="en-US" dirty="0" smtClean="0"/>
              <a:t>Life history shifts</a:t>
            </a:r>
          </a:p>
          <a:p>
            <a:pPr lvl="1">
              <a:defRPr/>
            </a:pPr>
            <a:r>
              <a:rPr lang="en-US" dirty="0" smtClean="0"/>
              <a:t>Loss of reproductive habitat</a:t>
            </a:r>
          </a:p>
          <a:p>
            <a:endParaRPr lang="en-US" dirty="0"/>
          </a:p>
        </p:txBody>
      </p:sp>
      <p:pic>
        <p:nvPicPr>
          <p:cNvPr id="4" name="Picture 3" descr="damrdsp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276964" y="1600200"/>
            <a:ext cx="3867036" cy="5105400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02752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How would the DSS work?</a:t>
            </a:r>
          </a:p>
          <a:p>
            <a:pPr lvl="1"/>
            <a:r>
              <a:rPr lang="en-US" dirty="0" smtClean="0"/>
              <a:t>Identify management question</a:t>
            </a:r>
          </a:p>
          <a:p>
            <a:pPr lvl="1"/>
            <a:r>
              <a:rPr lang="en-US" dirty="0" smtClean="0"/>
              <a:t>Identify space and time scales</a:t>
            </a:r>
          </a:p>
          <a:p>
            <a:pPr lvl="1"/>
            <a:r>
              <a:rPr lang="en-US" dirty="0" smtClean="0"/>
              <a:t>Pick stream segments on web-based map</a:t>
            </a:r>
          </a:p>
          <a:p>
            <a:pPr lvl="1"/>
            <a:r>
              <a:rPr lang="en-US" dirty="0" smtClean="0"/>
              <a:t>Load local data</a:t>
            </a:r>
          </a:p>
          <a:p>
            <a:pPr lvl="2"/>
            <a:r>
              <a:rPr lang="en-US" dirty="0" smtClean="0"/>
              <a:t>Environmental conditions, size distributions, community, genetics, movement data, etc</a:t>
            </a:r>
          </a:p>
          <a:p>
            <a:pPr lvl="1"/>
            <a:r>
              <a:rPr lang="en-US" dirty="0" smtClean="0"/>
              <a:t>Simulation will automatically fine-tune model to local conditions</a:t>
            </a:r>
          </a:p>
          <a:p>
            <a:pPr lvl="1"/>
            <a:r>
              <a:rPr lang="en-US" dirty="0" smtClean="0"/>
              <a:t>Run simulations</a:t>
            </a:r>
          </a:p>
          <a:p>
            <a:pPr lvl="1"/>
            <a:r>
              <a:rPr lang="en-US" dirty="0" smtClean="0"/>
              <a:t>Evaluate alternatives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latin typeface="Calibri" pitchFamily="34" charset="0"/>
              </a:rPr>
              <a:t>Temperature and Growth in Brook Trout</a:t>
            </a:r>
          </a:p>
        </p:txBody>
      </p:sp>
      <p:sp>
        <p:nvSpPr>
          <p:cNvPr id="2051" name="TextBox 18"/>
          <p:cNvSpPr txBox="1">
            <a:spLocks noChangeArrowheads="1"/>
          </p:cNvSpPr>
          <p:nvPr/>
        </p:nvSpPr>
        <p:spPr bwMode="auto">
          <a:xfrm>
            <a:off x="6051550" y="6550025"/>
            <a:ext cx="3092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Chadwick &amp; McCormick unpublished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28600" y="609600"/>
            <a:ext cx="7848600" cy="6035675"/>
            <a:chOff x="609600" y="838200"/>
            <a:chExt cx="7620000" cy="5807075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609600" y="3593199"/>
              <a:ext cx="3418830" cy="3052076"/>
              <a:chOff x="914400" y="3883804"/>
              <a:chExt cx="3282077" cy="2974196"/>
            </a:xfrm>
          </p:grpSpPr>
          <p:pic>
            <p:nvPicPr>
              <p:cNvPr id="2066" name="Picture 6" descr="cort.JPG"/>
              <p:cNvPicPr>
                <a:picLocks noChangeAspect="1"/>
              </p:cNvPicPr>
              <p:nvPr/>
            </p:nvPicPr>
            <p:blipFill>
              <a:blip r:embed="rId2" cstate="print"/>
              <a:srcRect l="9740" t="30000" r="19804" b="26666"/>
              <a:stretch>
                <a:fillRect/>
              </a:stretch>
            </p:blipFill>
            <p:spPr bwMode="auto">
              <a:xfrm>
                <a:off x="914400" y="4297680"/>
                <a:ext cx="3216812" cy="2560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67" name="TextBox 28"/>
              <p:cNvSpPr txBox="1">
                <a:spLocks noChangeArrowheads="1"/>
              </p:cNvSpPr>
              <p:nvPr/>
            </p:nvSpPr>
            <p:spPr bwMode="auto">
              <a:xfrm>
                <a:off x="939154" y="3883804"/>
                <a:ext cx="3257323" cy="4498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>
                    <a:latin typeface="Calibri" pitchFamily="34" charset="0"/>
                  </a:rPr>
                  <a:t>Stress Hormone (Cortisol)</a:t>
                </a:r>
              </a:p>
            </p:txBody>
          </p:sp>
        </p:grpSp>
        <p:grpSp>
          <p:nvGrpSpPr>
            <p:cNvPr id="4" name="Group 32"/>
            <p:cNvGrpSpPr>
              <a:grpSpLocks/>
            </p:cNvGrpSpPr>
            <p:nvPr/>
          </p:nvGrpSpPr>
          <p:grpSpPr bwMode="auto">
            <a:xfrm>
              <a:off x="4536830" y="3581050"/>
              <a:ext cx="3692770" cy="3032947"/>
              <a:chOff x="4684541" y="3871965"/>
              <a:chExt cx="3545059" cy="2955555"/>
            </a:xfrm>
          </p:grpSpPr>
          <p:pic>
            <p:nvPicPr>
              <p:cNvPr id="2064" name="Picture 7" descr="hsp.JPG"/>
              <p:cNvPicPr>
                <a:picLocks noChangeAspect="1"/>
              </p:cNvPicPr>
              <p:nvPr/>
            </p:nvPicPr>
            <p:blipFill>
              <a:blip r:embed="rId3" cstate="print"/>
              <a:srcRect l="2550" t="30000" r="19804" b="26666"/>
              <a:stretch>
                <a:fillRect/>
              </a:stretch>
            </p:blipFill>
            <p:spPr bwMode="auto">
              <a:xfrm>
                <a:off x="4684541" y="4267200"/>
                <a:ext cx="3545059" cy="2560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65" name="TextBox 30"/>
              <p:cNvSpPr txBox="1">
                <a:spLocks noChangeArrowheads="1"/>
              </p:cNvSpPr>
              <p:nvPr/>
            </p:nvSpPr>
            <p:spPr bwMode="auto">
              <a:xfrm>
                <a:off x="5029200" y="3871965"/>
                <a:ext cx="293869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>
                    <a:latin typeface="Calibri" pitchFamily="34" charset="0"/>
                  </a:rPr>
                  <a:t>Heat Shock Protein 70</a:t>
                </a:r>
              </a:p>
            </p:txBody>
          </p:sp>
        </p:grpSp>
        <p:pic>
          <p:nvPicPr>
            <p:cNvPr id="2056" name="Picture 20" descr="growth.JPG"/>
            <p:cNvPicPr>
              <a:picLocks noChangeAspect="1"/>
            </p:cNvPicPr>
            <p:nvPr/>
          </p:nvPicPr>
          <p:blipFill>
            <a:blip r:embed="rId4" cstate="print"/>
            <a:srcRect l="9740" t="30000" r="18365" b="27779"/>
            <a:stretch>
              <a:fillRect/>
            </a:stretch>
          </p:blipFill>
          <p:spPr bwMode="auto">
            <a:xfrm>
              <a:off x="609600" y="1066800"/>
              <a:ext cx="3352800" cy="2548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7" name="TextBox 23"/>
            <p:cNvSpPr txBox="1">
              <a:spLocks noChangeArrowheads="1"/>
            </p:cNvSpPr>
            <p:nvPr/>
          </p:nvSpPr>
          <p:spPr bwMode="auto">
            <a:xfrm>
              <a:off x="1447800" y="2735509"/>
              <a:ext cx="1420197" cy="307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Negative Growth</a:t>
              </a:r>
            </a:p>
          </p:txBody>
        </p:sp>
        <p:sp>
          <p:nvSpPr>
            <p:cNvPr id="2058" name="TextBox 11"/>
            <p:cNvSpPr txBox="1">
              <a:spLocks noChangeArrowheads="1"/>
            </p:cNvSpPr>
            <p:nvPr/>
          </p:nvSpPr>
          <p:spPr bwMode="auto">
            <a:xfrm>
              <a:off x="1447800" y="2419673"/>
              <a:ext cx="784604" cy="315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Positive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rot="5400000" flipH="1" flipV="1">
              <a:off x="1286513" y="2538924"/>
              <a:ext cx="235216" cy="154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 bwMode="auto">
            <a:xfrm rot="5400000">
              <a:off x="1284971" y="2931459"/>
              <a:ext cx="235216" cy="154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1" name="TextBox 26"/>
            <p:cNvSpPr txBox="1">
              <a:spLocks noChangeArrowheads="1"/>
            </p:cNvSpPr>
            <p:nvPr/>
          </p:nvSpPr>
          <p:spPr bwMode="auto">
            <a:xfrm>
              <a:off x="3189673" y="2206727"/>
              <a:ext cx="1755497" cy="497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23.5 – Upper Limit for </a:t>
              </a:r>
            </a:p>
            <a:p>
              <a:r>
                <a:rPr lang="en-US" sz="1400">
                  <a:latin typeface="Calibri" pitchFamily="34" charset="0"/>
                </a:rPr>
                <a:t>             Growth</a:t>
              </a:r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 rot="5400000" flipH="1" flipV="1">
              <a:off x="3238411" y="2705415"/>
              <a:ext cx="38031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3" name="TextBox 8"/>
            <p:cNvSpPr txBox="1">
              <a:spLocks noChangeArrowheads="1"/>
            </p:cNvSpPr>
            <p:nvPr/>
          </p:nvSpPr>
          <p:spPr bwMode="auto">
            <a:xfrm>
              <a:off x="1775105" y="838200"/>
              <a:ext cx="1173398" cy="473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latin typeface="Calibri" pitchFamily="34" charset="0"/>
                </a:rPr>
                <a:t>Growth</a:t>
              </a:r>
            </a:p>
          </p:txBody>
        </p:sp>
      </p:grpSp>
      <p:sp>
        <p:nvSpPr>
          <p:cNvPr id="2053" name="TextBox 19"/>
          <p:cNvSpPr txBox="1">
            <a:spLocks noChangeArrowheads="1"/>
          </p:cNvSpPr>
          <p:nvPr/>
        </p:nvSpPr>
        <p:spPr bwMode="auto">
          <a:xfrm>
            <a:off x="5181600" y="762000"/>
            <a:ext cx="3962400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Calibri" pitchFamily="34" charset="0"/>
              </a:rPr>
              <a:t>Cortisol and Heat Shock Proteins as Biomarkers of High Temperature Exposure</a:t>
            </a:r>
          </a:p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76400"/>
            <a:ext cx="4648200" cy="50292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1800" dirty="0"/>
              <a:t>USFS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Northern </a:t>
            </a:r>
            <a:r>
              <a:rPr lang="en-US" sz="1600" dirty="0"/>
              <a:t>research station for partial </a:t>
            </a:r>
            <a:r>
              <a:rPr lang="en-US" sz="1600" dirty="0" smtClean="0"/>
              <a:t>funding</a:t>
            </a:r>
          </a:p>
          <a:p>
            <a:pPr>
              <a:lnSpc>
                <a:spcPct val="80000"/>
              </a:lnSpc>
            </a:pPr>
            <a:r>
              <a:rPr lang="en-US" sz="1800" dirty="0" smtClean="0"/>
              <a:t>USGS/UMass</a:t>
            </a: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600" dirty="0" smtClean="0"/>
              <a:t>Dr Scott Davidson, Dr Cailin Xu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Krzysztof Sakrejda-Leavitt, Paul </a:t>
            </a:r>
            <a:r>
              <a:rPr lang="en-US" sz="1600" dirty="0" err="1" smtClean="0"/>
              <a:t>Schueller</a:t>
            </a:r>
            <a:r>
              <a:rPr lang="en-US" sz="1600" dirty="0" smtClean="0"/>
              <a:t>, Jason Coombs</a:t>
            </a:r>
          </a:p>
          <a:p>
            <a:pPr lvl="1">
              <a:lnSpc>
                <a:spcPct val="80000"/>
              </a:lnSpc>
            </a:pPr>
            <a:endParaRPr lang="en-US" sz="1600" dirty="0" smtClean="0"/>
          </a:p>
          <a:p>
            <a:pPr lvl="1">
              <a:lnSpc>
                <a:spcPct val="80000"/>
              </a:lnSpc>
            </a:pPr>
            <a:r>
              <a:rPr lang="en-US" sz="1600" dirty="0" smtClean="0"/>
              <a:t>Jason </a:t>
            </a:r>
            <a:r>
              <a:rPr lang="en-US" sz="1600" dirty="0"/>
              <a:t>Coombs, Todd Dubreuil, Matt O’Donnell, Aimee Varady, </a:t>
            </a:r>
            <a:r>
              <a:rPr lang="en-US" sz="1600" dirty="0" smtClean="0"/>
              <a:t> </a:t>
            </a:r>
            <a:r>
              <a:rPr lang="en-US" sz="1600" dirty="0"/>
              <a:t>Gregg Horton, Doug Sigourney, Stephanie Carlson and the many other people who have helped sample the stream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USGS LCC program</a:t>
            </a: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800" dirty="0" smtClean="0"/>
              <a:t>USFWS</a:t>
            </a: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600" dirty="0" smtClean="0"/>
              <a:t>LCC program</a:t>
            </a: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en-US" sz="1600" dirty="0"/>
              <a:t>Connecticut River Coordinators Office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The Nature Conservancy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Connecticut River Program</a:t>
            </a:r>
          </a:p>
        </p:txBody>
      </p:sp>
      <p:pic>
        <p:nvPicPr>
          <p:cNvPr id="6148" name="Picture 4" descr="Mitchell Confluence Late F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4132262"/>
            <a:ext cx="3024187" cy="2268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9" name="Picture 5" descr="Jimmy Confluence Fall B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1692275"/>
            <a:ext cx="3024187" cy="2270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Tm="31438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sz="quarter" idx="1"/>
          </p:nvPr>
        </p:nvGraphicFramePr>
        <p:xfrm>
          <a:off x="155280" y="1600200"/>
          <a:ext cx="8933039" cy="5029200"/>
        </p:xfrm>
        <a:graphic>
          <a:graphicData uri="http://schemas.openxmlformats.org/presentationml/2006/ole">
            <p:oleObj spid="_x0000_s52226" name="Acrobat Document" r:id="rId3" imgW="9135750" imgH="5144218" progId="AcroExch.Document.7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76800" y="838200"/>
            <a:ext cx="4343400" cy="5943600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Where are brook trout?</a:t>
            </a:r>
          </a:p>
          <a:p>
            <a:pPr lvl="1"/>
            <a:r>
              <a:rPr lang="en-US" dirty="0" smtClean="0"/>
              <a:t>Occupancy model</a:t>
            </a:r>
          </a:p>
          <a:p>
            <a:endParaRPr lang="en-US" dirty="0" smtClean="0"/>
          </a:p>
          <a:p>
            <a:r>
              <a:rPr lang="en-US" dirty="0" smtClean="0"/>
              <a:t>What is the minimum patch size for persistence?</a:t>
            </a:r>
          </a:p>
          <a:p>
            <a:pPr lvl="1"/>
            <a:r>
              <a:rPr lang="en-US" dirty="0" smtClean="0"/>
              <a:t>Strongholds or hopeless?</a:t>
            </a:r>
          </a:p>
          <a:p>
            <a:endParaRPr lang="en-US" dirty="0" smtClean="0"/>
          </a:p>
          <a:p>
            <a:r>
              <a:rPr lang="en-US" dirty="0" smtClean="0"/>
              <a:t>How do populations with very low effective population size persist?</a:t>
            </a:r>
          </a:p>
          <a:p>
            <a:pPr lvl="1"/>
            <a:r>
              <a:rPr lang="en-US" dirty="0" smtClean="0"/>
              <a:t>Adaptation to isolation?</a:t>
            </a:r>
          </a:p>
          <a:p>
            <a:endParaRPr lang="en-US" dirty="0" smtClean="0"/>
          </a:p>
          <a:p>
            <a:r>
              <a:rPr lang="en-US" dirty="0" smtClean="0"/>
              <a:t>How will brook trout populations respond to climate change?</a:t>
            </a:r>
          </a:p>
          <a:p>
            <a:pPr lvl="1"/>
            <a:r>
              <a:rPr lang="en-US" dirty="0" smtClean="0"/>
              <a:t>Range contraction</a:t>
            </a:r>
          </a:p>
          <a:p>
            <a:pPr lvl="1"/>
            <a:r>
              <a:rPr lang="en-US" dirty="0" smtClean="0"/>
              <a:t>Effects of stream flow and temperature</a:t>
            </a:r>
          </a:p>
          <a:p>
            <a:pPr lvl="1"/>
            <a:r>
              <a:rPr lang="en-US" dirty="0" smtClean="0"/>
              <a:t>Interactions between fragmentation and GCC</a:t>
            </a:r>
          </a:p>
          <a:p>
            <a:endParaRPr lang="en-US" dirty="0" smtClean="0"/>
          </a:p>
          <a:p>
            <a:r>
              <a:rPr lang="en-US" dirty="0" smtClean="0"/>
              <a:t>What are the best strategies to mitigate future challenges?</a:t>
            </a:r>
          </a:p>
        </p:txBody>
      </p:sp>
      <p:pic>
        <p:nvPicPr>
          <p:cNvPr id="1026" name="Picture 2" descr="C:\Documents and Settings\bletcher\My Documents\My Pictures\veryniceJimm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0"/>
            <a:ext cx="4673600" cy="35052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752600"/>
            <a:ext cx="7010400" cy="5029200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Where are brook trout?</a:t>
            </a:r>
          </a:p>
          <a:p>
            <a:pPr lvl="1"/>
            <a:r>
              <a:rPr lang="en-US" dirty="0" smtClean="0"/>
              <a:t>Need comprehensive study</a:t>
            </a:r>
          </a:p>
          <a:p>
            <a:r>
              <a:rPr lang="en-US" dirty="0" smtClean="0"/>
              <a:t>What is the minimum patch size for persistence?</a:t>
            </a:r>
          </a:p>
          <a:p>
            <a:pPr lvl="1"/>
            <a:r>
              <a:rPr lang="en-US" dirty="0" smtClean="0"/>
              <a:t>Working with Mark Hudy (USFS), Jason Coombs (USFS), Andrew Whiteley (UMass)</a:t>
            </a:r>
          </a:p>
          <a:p>
            <a:endParaRPr lang="en-US" dirty="0" smtClean="0"/>
          </a:p>
          <a:p>
            <a:r>
              <a:rPr lang="en-US" dirty="0" smtClean="0"/>
              <a:t>How do populations with very low effective population size persist?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How will brook trout populations respond to climate change?</a:t>
            </a:r>
          </a:p>
          <a:p>
            <a:pPr lvl="1"/>
            <a:r>
              <a:rPr lang="en-US" dirty="0" smtClean="0"/>
              <a:t>Range contraction</a:t>
            </a:r>
          </a:p>
          <a:p>
            <a:pPr lvl="1"/>
            <a:r>
              <a:rPr lang="en-US" dirty="0" smtClean="0"/>
              <a:t>Effects of stream flow and temperature</a:t>
            </a:r>
          </a:p>
          <a:p>
            <a:pPr lvl="1"/>
            <a:r>
              <a:rPr lang="en-US" dirty="0" smtClean="0"/>
              <a:t>Interactions between fragmentation and GCC</a:t>
            </a:r>
          </a:p>
          <a:p>
            <a:endParaRPr lang="en-US" dirty="0" smtClean="0"/>
          </a:p>
          <a:p>
            <a:r>
              <a:rPr lang="en-US" dirty="0" smtClean="0"/>
              <a:t>What are the best strategies to mitigate future challenges?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5181600" cy="54864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Challenges</a:t>
            </a:r>
          </a:p>
          <a:p>
            <a:pPr lvl="1"/>
            <a:r>
              <a:rPr lang="en-US" dirty="0" smtClean="0"/>
              <a:t>Scale</a:t>
            </a:r>
          </a:p>
          <a:p>
            <a:pPr lvl="2"/>
            <a:r>
              <a:rPr lang="en-US" dirty="0" smtClean="0"/>
              <a:t>How to scale up?</a:t>
            </a:r>
          </a:p>
          <a:p>
            <a:pPr lvl="2"/>
            <a:r>
              <a:rPr lang="en-US" dirty="0" smtClean="0"/>
              <a:t>Space</a:t>
            </a:r>
          </a:p>
          <a:p>
            <a:pPr lvl="3"/>
            <a:r>
              <a:rPr lang="en-US" dirty="0" smtClean="0"/>
              <a:t>Define a population – how big?</a:t>
            </a:r>
          </a:p>
          <a:p>
            <a:pPr lvl="3"/>
            <a:r>
              <a:rPr lang="en-US" dirty="0" smtClean="0"/>
              <a:t>Where are the fish? </a:t>
            </a:r>
          </a:p>
          <a:p>
            <a:pPr lvl="3"/>
            <a:r>
              <a:rPr lang="en-US" dirty="0" smtClean="0"/>
              <a:t>Importance of local adaptation?</a:t>
            </a:r>
          </a:p>
          <a:p>
            <a:pPr lvl="3"/>
            <a:r>
              <a:rPr lang="en-US" dirty="0" smtClean="0"/>
              <a:t>Can we apply models to unstudied or poorly studied systems?</a:t>
            </a:r>
          </a:p>
          <a:p>
            <a:pPr lvl="2"/>
            <a:r>
              <a:rPr lang="en-US" dirty="0" smtClean="0"/>
              <a:t>Time</a:t>
            </a:r>
          </a:p>
          <a:p>
            <a:pPr lvl="3"/>
            <a:r>
              <a:rPr lang="en-US" dirty="0" smtClean="0"/>
              <a:t>Can we apply short-term studies (1-15 years) to long-range forecasts (&gt;50 years)?</a:t>
            </a:r>
          </a:p>
          <a:p>
            <a:pPr lvl="3"/>
            <a:r>
              <a:rPr lang="en-US" dirty="0" smtClean="0"/>
              <a:t>Timing of local adaptation?</a:t>
            </a:r>
          </a:p>
          <a:p>
            <a:pPr lvl="2"/>
            <a:r>
              <a:rPr lang="en-US" dirty="0" smtClean="0"/>
              <a:t>At what organizational level do we collect data?</a:t>
            </a:r>
          </a:p>
          <a:p>
            <a:pPr lvl="3"/>
            <a:r>
              <a:rPr lang="en-US" dirty="0" smtClean="0"/>
              <a:t>Population</a:t>
            </a:r>
          </a:p>
          <a:p>
            <a:pPr lvl="3"/>
            <a:r>
              <a:rPr lang="en-US" dirty="0" smtClean="0"/>
              <a:t>Individual</a:t>
            </a:r>
          </a:p>
          <a:p>
            <a:pPr lvl="3"/>
            <a:r>
              <a:rPr lang="en-US" dirty="0" smtClean="0"/>
              <a:t>Genotype</a:t>
            </a:r>
          </a:p>
          <a:p>
            <a:pPr lvl="3"/>
            <a:endParaRPr lang="en-US" dirty="0" smtClean="0"/>
          </a:p>
          <a:p>
            <a:pPr lvl="1"/>
            <a:r>
              <a:rPr lang="en-US" dirty="0" smtClean="0"/>
              <a:t>Uncertainty</a:t>
            </a:r>
          </a:p>
          <a:p>
            <a:pPr lvl="2"/>
            <a:r>
              <a:rPr lang="en-US" dirty="0" smtClean="0"/>
              <a:t>How propagate across scales? </a:t>
            </a:r>
          </a:p>
          <a:p>
            <a:pPr lvl="3"/>
            <a:r>
              <a:rPr lang="en-US" dirty="0" smtClean="0"/>
              <a:t>For example, downscaled predictions of temperature and precipitation are uncertain in space and time</a:t>
            </a:r>
          </a:p>
          <a:p>
            <a:pPr lvl="3"/>
            <a:r>
              <a:rPr lang="en-US" dirty="0" smtClean="0"/>
              <a:t>Need an approach to propagate this (and other) uncertainty all the way to projections of population persistence</a:t>
            </a:r>
            <a:endParaRPr lang="en-US" dirty="0"/>
          </a:p>
        </p:txBody>
      </p:sp>
      <p:pic>
        <p:nvPicPr>
          <p:cNvPr id="4" name="Picture 2" descr="C:\BEN\My Pictures\IMGP0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4724400"/>
            <a:ext cx="2590800" cy="1943100"/>
          </a:xfrm>
          <a:prstGeom prst="rect">
            <a:avLst/>
          </a:prstGeom>
          <a:noFill/>
        </p:spPr>
      </p:pic>
      <p:pic>
        <p:nvPicPr>
          <p:cNvPr id="5" name="Picture 4" descr="http://www.wildtroutstreams.com/images/East_Bk_Tr_Extent.gif"/>
          <p:cNvPicPr/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5867400" y="1676400"/>
            <a:ext cx="1909867" cy="284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391400" y="3962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Eastern brook trout joint venture, 2007</a:t>
            </a:r>
            <a:endParaRPr lang="en-US" sz="1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6019800" y="1676400"/>
          <a:ext cx="2359025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5410200" cy="5181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"/>
              <a:defRPr/>
            </a:pPr>
            <a:r>
              <a:rPr lang="en-US" sz="2900" dirty="0" smtClean="0"/>
              <a:t>Synthetic data collection and analysis to: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"/>
              <a:defRPr/>
            </a:pPr>
            <a:r>
              <a:rPr lang="en-US" sz="2900" dirty="0" smtClean="0"/>
              <a:t> </a:t>
            </a:r>
            <a:endParaRPr lang="en-US" sz="2500" dirty="0" smtClean="0"/>
          </a:p>
          <a:p>
            <a:pPr marL="640080" lvl="1" indent="-274320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/>
            </a:pPr>
            <a:r>
              <a:rPr lang="en-US" sz="2500" dirty="0" smtClean="0"/>
              <a:t>Account for multiple sources of uncertainty </a:t>
            </a:r>
          </a:p>
          <a:p>
            <a:pPr marL="640080" lvl="1" indent="-274320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/>
            </a:pPr>
            <a:r>
              <a:rPr lang="en-US" sz="2500" dirty="0" smtClean="0"/>
              <a:t>Allow error propagation</a:t>
            </a:r>
          </a:p>
          <a:p>
            <a:pPr marL="640080" lvl="1" indent="-274320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/>
            </a:pPr>
            <a:r>
              <a:rPr lang="en-US" sz="2500" dirty="0" smtClean="0"/>
              <a:t>Provide answers in form of statistical distribution</a:t>
            </a:r>
          </a:p>
          <a:p>
            <a:pPr marL="1097280" lvl="2" indent="-274320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/>
            </a:pPr>
            <a:r>
              <a:rPr lang="en-US" sz="2500" dirty="0" smtClean="0"/>
              <a:t>How certain are we of result?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6019800" y="1676400"/>
          <a:ext cx="2359025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5410200" cy="518160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"/>
              <a:defRPr/>
            </a:pPr>
            <a:r>
              <a:rPr lang="en-US" sz="2900" dirty="0" smtClean="0"/>
              <a:t>Fine-scale data collection at multiple sites</a:t>
            </a:r>
          </a:p>
          <a:p>
            <a:pPr marL="640080" lvl="1" indent="-274320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/>
            </a:pPr>
            <a:r>
              <a:rPr lang="en-US" sz="2500" dirty="0" smtClean="0"/>
              <a:t>~ 1 km</a:t>
            </a:r>
          </a:p>
          <a:p>
            <a:pPr marL="640080" lvl="1" indent="-274320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/>
            </a:pPr>
            <a:r>
              <a:rPr lang="en-US" sz="2500" dirty="0" smtClean="0"/>
              <a:t>Seasonal</a:t>
            </a:r>
          </a:p>
          <a:p>
            <a:pPr marL="640080" lvl="1" indent="-274320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/>
            </a:pPr>
            <a:r>
              <a:rPr lang="en-US" sz="2500" dirty="0" smtClean="0"/>
              <a:t>Tagged individuals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</a:t>
            </a:r>
            <a:r>
              <a:rPr kumimoji="0" lang="en-US" sz="2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dynamics and uncertainty using </a:t>
            </a:r>
            <a:r>
              <a:rPr lang="en-US" sz="2900" dirty="0" smtClean="0"/>
              <a:t>B</a:t>
            </a:r>
            <a:r>
              <a:rPr kumimoji="0" lang="en-US" sz="29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ayesian</a:t>
            </a:r>
            <a:r>
              <a:rPr kumimoji="0" lang="en-US" sz="2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estimation</a:t>
            </a: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Growth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Survival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lang="en-US" sz="2600" dirty="0" smtClean="0"/>
              <a:t>Reproduction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Combine statistical models into simulations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Link growth and survival - interactions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 management tool - DSS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Web-based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lang="en-US" sz="2600" dirty="0" smtClean="0"/>
              <a:t>Evaluate alternate management strategies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Threats to population persistence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36448" y="1905000"/>
            <a:ext cx="4111752" cy="441960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Fragmentation bad enough, now climate</a:t>
            </a:r>
            <a:r>
              <a:rPr kumimoji="0" lang="en-US" sz="29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change</a:t>
            </a:r>
          </a:p>
          <a:p>
            <a:pPr marL="640080" lvl="1" indent="-274320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Direct effects</a:t>
            </a:r>
          </a:p>
          <a:p>
            <a:pPr lvl="2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How do stream flow and temperature affect vital rates? 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endParaRPr lang="en-US" sz="2900" baseline="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endParaRPr kumimoji="0" lang="en-US" sz="2900" b="0" i="0" u="none" strike="noStrike" kern="1200" cap="none" spc="0" normalizeH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r>
              <a:rPr kumimoji="0" lang="en-US" sz="29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Fragmentation and climate change interaction</a:t>
            </a:r>
          </a:p>
          <a:p>
            <a:pPr marL="640080" lvl="1" indent="-274320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Increased importance of GCC with habitat fragmentation?</a:t>
            </a:r>
          </a:p>
          <a:p>
            <a:pPr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/>
            </a:pP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772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"/>
            </a:pPr>
            <a:endParaRPr kumimoji="0" lang="en-US" sz="2900" b="0" i="0" u="none" strike="noStrike" kern="1200" cap="none" spc="0" normalizeH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pPr lvl="1"/>
            <a:endParaRPr lang="en-US" dirty="0" smtClean="0"/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damrdsp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276964" y="1600200"/>
            <a:ext cx="3867036" cy="5105400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questions can we address?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492752" cy="4876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Habitat fragmentation</a:t>
            </a:r>
          </a:p>
          <a:p>
            <a:pPr lvl="1"/>
            <a:r>
              <a:rPr lang="en-US" dirty="0" smtClean="0"/>
              <a:t>Which barriers do we prioritize for removal/repair?</a:t>
            </a:r>
          </a:p>
          <a:p>
            <a:r>
              <a:rPr lang="en-US" dirty="0" smtClean="0"/>
              <a:t>Water withdrawal</a:t>
            </a:r>
          </a:p>
          <a:p>
            <a:pPr lvl="1"/>
            <a:r>
              <a:rPr lang="en-US" dirty="0" smtClean="0"/>
              <a:t>How much water can be extracted?</a:t>
            </a:r>
          </a:p>
          <a:p>
            <a:r>
              <a:rPr lang="en-US" dirty="0" smtClean="0"/>
              <a:t>Importance of water source</a:t>
            </a:r>
          </a:p>
          <a:p>
            <a:pPr lvl="1"/>
            <a:r>
              <a:rPr lang="en-US" dirty="0" smtClean="0"/>
              <a:t>How does extent of groundwater input affect persistence?</a:t>
            </a:r>
          </a:p>
          <a:p>
            <a:r>
              <a:rPr lang="en-US" dirty="0" smtClean="0"/>
              <a:t>Climate change forecasts</a:t>
            </a:r>
          </a:p>
          <a:p>
            <a:pPr lvl="1"/>
            <a:r>
              <a:rPr lang="en-US" dirty="0" smtClean="0"/>
              <a:t>What are the effects of variation in stream flow, temperature?</a:t>
            </a:r>
          </a:p>
          <a:p>
            <a:r>
              <a:rPr lang="en-US" dirty="0" smtClean="0"/>
              <a:t>Interactions</a:t>
            </a:r>
          </a:p>
          <a:p>
            <a:pPr lvl="1"/>
            <a:r>
              <a:rPr lang="en-US" dirty="0" smtClean="0"/>
              <a:t>How much will effects of isolation and water supply be magnified under GCC?</a:t>
            </a:r>
            <a:endParaRPr lang="en-US" dirty="0"/>
          </a:p>
        </p:txBody>
      </p:sp>
      <p:pic>
        <p:nvPicPr>
          <p:cNvPr id="4" name="Picture 3" descr="damrdsp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181600" y="1600200"/>
            <a:ext cx="3867036" cy="5105400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152400" y="-152400"/>
          <a:ext cx="89916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4038600"/>
            <a:ext cx="4876800" cy="2819400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Goal 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 DSS for brook trout / salmonids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Develop general approach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Approach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Data-driven models of population persistence on the landscape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"/>
              <a:defRPr/>
            </a:pPr>
            <a:r>
              <a:rPr lang="en-US" sz="2000" dirty="0" smtClean="0"/>
              <a:t>Products</a:t>
            </a:r>
          </a:p>
          <a:p>
            <a:pPr marL="640080" lvl="1" indent="-274320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Detailed models of population persistence</a:t>
            </a:r>
          </a:p>
          <a:p>
            <a:pPr marL="640080" lvl="1" indent="-274320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Web page</a:t>
            </a:r>
          </a:p>
          <a:p>
            <a:pPr marL="640080" lvl="1" indent="-274320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Workshops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152400" y="-152400"/>
          <a:ext cx="89916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Progress/funding to date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4343400"/>
            <a:ext cx="20968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Tagged &gt; 25,000 fish</a:t>
            </a:r>
          </a:p>
          <a:p>
            <a:r>
              <a:rPr lang="en-US" dirty="0" smtClean="0"/>
              <a:t>[1997 - ]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US Forest Service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USFWS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1602" y="4343400"/>
            <a:ext cx="18565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Models published</a:t>
            </a:r>
          </a:p>
          <a:p>
            <a:r>
              <a:rPr lang="en-US" dirty="0" smtClean="0"/>
              <a:t>[2008 - ]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TNC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USFWS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USGS - Climate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4953000"/>
            <a:ext cx="1521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collected</a:t>
            </a:r>
          </a:p>
          <a:p>
            <a:r>
              <a:rPr lang="en-US" dirty="0" smtClean="0"/>
              <a:t>[2008 - ]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TNC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97112" y="4191000"/>
            <a:ext cx="1746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Proposals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LCC, USGS-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climate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00600" y="1447800"/>
            <a:ext cx="20786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20000"/>
                </a:solidFill>
              </a:rPr>
              <a:t>1</a:t>
            </a:r>
            <a:r>
              <a:rPr lang="en-US" baseline="30000" dirty="0" smtClean="0">
                <a:solidFill>
                  <a:srgbClr val="820000"/>
                </a:solidFill>
              </a:rPr>
              <a:t>st</a:t>
            </a:r>
            <a:r>
              <a:rPr lang="en-US" dirty="0" smtClean="0">
                <a:solidFill>
                  <a:srgbClr val="820000"/>
                </a:solidFill>
              </a:rPr>
              <a:t> version complete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USGS - Climate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152400" y="-152400"/>
          <a:ext cx="89916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Progress/funding to date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52400" y="4191000"/>
            <a:ext cx="4876800" cy="2514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Current team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Ben Letcher, Keith Nislow (USFS)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post-doc - TNC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2 PhD students – USGS, TNC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1 technician - TNC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152400" y="-152400"/>
          <a:ext cx="89916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needs to be done?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52400" y="3810000"/>
            <a:ext cx="4876800" cy="3124200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r>
              <a:rPr lang="en-US" sz="2000" dirty="0" smtClean="0"/>
              <a:t>Scale up models to landscape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Incorporate watershed-scale movement models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Apply models to unstudied watersheds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Develop ‘hierarchical models’</a:t>
            </a:r>
          </a:p>
          <a:p>
            <a:pPr marL="1097280" lvl="2" indent="-274320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Apply models to less-well-studied regions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Explicitly account for uncertainty through all modeling steps</a:t>
            </a:r>
          </a:p>
          <a:p>
            <a:pPr marL="1097280" lvl="2" indent="-274320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Provide estimate of uncertainty for decisions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"/>
              <a:defRPr/>
            </a:pPr>
            <a:r>
              <a:rPr lang="en-US" sz="2000" dirty="0" smtClean="0"/>
              <a:t>Develop web page / interactive platform for scenario testing</a:t>
            </a:r>
          </a:p>
        </p:txBody>
      </p:sp>
      <p:sp>
        <p:nvSpPr>
          <p:cNvPr id="5" name="Oval 4"/>
          <p:cNvSpPr/>
          <p:nvPr/>
        </p:nvSpPr>
        <p:spPr>
          <a:xfrm>
            <a:off x="5334000" y="990600"/>
            <a:ext cx="3810000" cy="4953000"/>
          </a:xfrm>
          <a:prstGeom prst="ellipse">
            <a:avLst/>
          </a:prstGeom>
          <a:noFill/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81800" y="44196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Expand to the landscape</a:t>
            </a:r>
            <a:endParaRPr lang="en-US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152400" y="-152400"/>
          <a:ext cx="89916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spatial range/scale?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52400" y="3886200"/>
            <a:ext cx="4876800" cy="297180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r>
              <a:rPr lang="en-US" sz="2000" dirty="0" smtClean="0"/>
              <a:t>Brook trout and Atlantic salmon cover most of LCC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Brook trout – Appalachians to Maine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Atlantic salmon – Primarily Maine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"/>
              <a:defRPr/>
            </a:pPr>
            <a:r>
              <a:rPr lang="en-US" sz="2000" dirty="0" smtClean="0"/>
              <a:t>Spatial resolution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Targeted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appraoch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Finest – 20-m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Coarsest – entire watershed (supercomputer)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152400" y="-152400"/>
          <a:ext cx="89916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questions can be answered?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52400" y="3810000"/>
            <a:ext cx="4876800" cy="2895600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r>
              <a:rPr lang="en-US" sz="2000" dirty="0" smtClean="0"/>
              <a:t>Prioritize streams or reaches as management target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Identify at-risk regions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Prioritize barriers for replacement/repair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Evaluate effects of water withdrawals on population persistence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 whole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approach as model for other systems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Evaluate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landuse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landchange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effects on stream fish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In ‘phase II’, combine with terrestrial modeling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152400" y="-152400"/>
          <a:ext cx="89916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What’s the timeline?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52400" y="4191000"/>
            <a:ext cx="4876800" cy="2514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800" y="1828800"/>
          <a:ext cx="8534400" cy="4343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1981200"/>
                <a:gridCol w="2057400"/>
                <a:gridCol w="1752600"/>
              </a:tblGrid>
              <a:tr h="5676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r>
                        <a:rPr lang="en-US" baseline="0" dirty="0" smtClean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Year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Year 3</a:t>
                      </a:r>
                      <a:endParaRPr lang="en-US" dirty="0"/>
                    </a:p>
                  </a:txBody>
                  <a:tcPr/>
                </a:tc>
              </a:tr>
              <a:tr h="1180642">
                <a:tc>
                  <a:txBody>
                    <a:bodyPr/>
                    <a:lstStyle/>
                    <a:p>
                      <a:r>
                        <a:rPr lang="en-US" dirty="0" smtClean="0"/>
                        <a:t>Watershed-scale</a:t>
                      </a:r>
                      <a:r>
                        <a:rPr lang="en-US" baseline="0" dirty="0" smtClean="0"/>
                        <a:t> movement models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PhD Student,</a:t>
                      </a:r>
                    </a:p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programmer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PhD Student,</a:t>
                      </a:r>
                    </a:p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programmer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756916">
                <a:tc>
                  <a:txBody>
                    <a:bodyPr/>
                    <a:lstStyle/>
                    <a:p>
                      <a:r>
                        <a:rPr lang="en-US" dirty="0" smtClean="0"/>
                        <a:t>Hierarchical model</a:t>
                      </a:r>
                      <a:r>
                        <a:rPr lang="en-US" baseline="0" dirty="0" smtClean="0"/>
                        <a:t> development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Post-doc, programmer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Post-doc, programmer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All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756916">
                <a:tc>
                  <a:txBody>
                    <a:bodyPr/>
                    <a:lstStyle/>
                    <a:p>
                      <a:r>
                        <a:rPr lang="en-US" dirty="0" smtClean="0"/>
                        <a:t>Web page development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Programmer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Programmer</a:t>
                      </a:r>
                    </a:p>
                    <a:p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1081309">
                <a:tc>
                  <a:txBody>
                    <a:bodyPr/>
                    <a:lstStyle/>
                    <a:p>
                      <a:r>
                        <a:rPr lang="en-US" dirty="0" smtClean="0"/>
                        <a:t>Model</a:t>
                      </a:r>
                      <a:r>
                        <a:rPr lang="en-US" baseline="0" dirty="0" smtClean="0"/>
                        <a:t> use/application workshops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F9F6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All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152400" y="-152400"/>
          <a:ext cx="89916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are the products?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52400" y="4191000"/>
            <a:ext cx="4876800" cy="2514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4038600"/>
            <a:ext cx="4876800" cy="2895600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General approach  - scaling up, uncertainty, applying across the landscape, minimal data needs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Computer code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r>
              <a:rPr lang="en-US" sz="2000" dirty="0" smtClean="0"/>
              <a:t>Scientific journal articles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Scaling up, Hierarchical models for conservation, Approaches to developing models for DSS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web page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Primary tool for DSS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Workshops: community of modelers/resource managers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111752" cy="5029200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Develop models and tools to forecast </a:t>
            </a:r>
            <a:r>
              <a:rPr lang="en-US" u="sng" dirty="0" smtClean="0"/>
              <a:t>population persistence</a:t>
            </a:r>
          </a:p>
          <a:p>
            <a:endParaRPr lang="en-US" dirty="0" smtClean="0"/>
          </a:p>
          <a:p>
            <a:r>
              <a:rPr lang="en-US" dirty="0" smtClean="0"/>
              <a:t>Identify reasons for persistence (mechanisms)</a:t>
            </a:r>
          </a:p>
          <a:p>
            <a:endParaRPr lang="en-US" dirty="0" smtClean="0"/>
          </a:p>
          <a:p>
            <a:r>
              <a:rPr lang="en-US" dirty="0" smtClean="0"/>
              <a:t>Endpoint – probability of persistence after x years</a:t>
            </a:r>
          </a:p>
          <a:p>
            <a:pPr lvl="1"/>
            <a:r>
              <a:rPr lang="en-US" dirty="0" smtClean="0"/>
              <a:t>Body size distributions</a:t>
            </a:r>
          </a:p>
          <a:p>
            <a:endParaRPr lang="en-US" dirty="0" smtClean="0"/>
          </a:p>
          <a:p>
            <a:r>
              <a:rPr lang="en-US" dirty="0" smtClean="0"/>
              <a:t>Specificity </a:t>
            </a:r>
            <a:r>
              <a:rPr lang="en-US" dirty="0" smtClean="0">
                <a:latin typeface="Times New Roman"/>
                <a:cs typeface="Times New Roman"/>
              </a:rPr>
              <a:t>↔ </a:t>
            </a:r>
            <a:r>
              <a:rPr lang="en-US" dirty="0" smtClean="0">
                <a:cs typeface="Times New Roman"/>
              </a:rPr>
              <a:t>Generality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2" descr="C:\BEN\My Pictures\IMGP0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4724400"/>
            <a:ext cx="2590800" cy="1943100"/>
          </a:xfrm>
          <a:prstGeom prst="rect">
            <a:avLst/>
          </a:prstGeom>
          <a:noFill/>
        </p:spPr>
      </p:pic>
      <p:pic>
        <p:nvPicPr>
          <p:cNvPr id="5" name="Picture 4" descr="http://www.wildtroutstreams.com/images/East_Bk_Tr_Extent.gif"/>
          <p:cNvPicPr/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5867400" y="1676400"/>
            <a:ext cx="1909867" cy="284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391400" y="3962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Eastern brook trout joint venture, 2007</a:t>
            </a:r>
            <a:endParaRPr lang="en-US" sz="1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153400" cy="990600"/>
          </a:xfrm>
        </p:spPr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52400" y="6243935"/>
            <a:ext cx="3608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Sub-watershed scale model</a:t>
            </a:r>
            <a:endParaRPr lang="en-US" sz="2400" dirty="0"/>
          </a:p>
        </p:txBody>
      </p:sp>
      <p:pic>
        <p:nvPicPr>
          <p:cNvPr id="28" name="Picture 27" descr="catchment scale mod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3223070"/>
            <a:ext cx="3230574" cy="1775481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2905125" y="2886075"/>
            <a:ext cx="3810000" cy="2438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67228" y="2933700"/>
            <a:ext cx="199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Among catchments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152400" y="3429000"/>
            <a:ext cx="2438400" cy="1371600"/>
            <a:chOff x="377978" y="3022"/>
            <a:chExt cx="1603067" cy="706707"/>
          </a:xfrm>
        </p:grpSpPr>
        <p:sp>
          <p:nvSpPr>
            <p:cNvPr id="35" name="Rounded Rectangle 34"/>
            <p:cNvSpPr/>
            <p:nvPr/>
          </p:nvSpPr>
          <p:spPr>
            <a:xfrm>
              <a:off x="377978" y="3022"/>
              <a:ext cx="1603067" cy="706707"/>
            </a:xfrm>
            <a:prstGeom prst="roundRect">
              <a:avLst>
                <a:gd name="adj" fmla="val 10594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398677" y="23721"/>
              <a:ext cx="1561669" cy="6653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Movement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/>
                <a:t>Fish community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/>
                <a:t>Geomorphology</a:t>
              </a:r>
            </a:p>
          </p:txBody>
        </p:sp>
      </p:grpSp>
      <p:cxnSp>
        <p:nvCxnSpPr>
          <p:cNvPr id="37" name="Straight Arrow Connector 36"/>
          <p:cNvCxnSpPr>
            <a:stCxn id="35" idx="3"/>
            <a:endCxn id="30" idx="2"/>
          </p:cNvCxnSpPr>
          <p:nvPr/>
        </p:nvCxnSpPr>
        <p:spPr>
          <a:xfrm flipV="1">
            <a:off x="2590800" y="4105275"/>
            <a:ext cx="314325" cy="9525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9"/>
          <p:cNvGrpSpPr/>
          <p:nvPr/>
        </p:nvGrpSpPr>
        <p:grpSpPr>
          <a:xfrm>
            <a:off x="7309466" y="2590800"/>
            <a:ext cx="1603067" cy="1371600"/>
            <a:chOff x="377978" y="3022"/>
            <a:chExt cx="1603067" cy="706707"/>
          </a:xfrm>
        </p:grpSpPr>
        <p:sp>
          <p:nvSpPr>
            <p:cNvPr id="41" name="Rounded Rectangle 40"/>
            <p:cNvSpPr/>
            <p:nvPr/>
          </p:nvSpPr>
          <p:spPr>
            <a:xfrm>
              <a:off x="377978" y="3022"/>
              <a:ext cx="1603067" cy="706707"/>
            </a:xfrm>
            <a:prstGeom prst="roundRect">
              <a:avLst>
                <a:gd name="adj" fmla="val 10594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ounded Rectangle 4"/>
            <p:cNvSpPr/>
            <p:nvPr/>
          </p:nvSpPr>
          <p:spPr>
            <a:xfrm>
              <a:off x="398677" y="23721"/>
              <a:ext cx="1561669" cy="6653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/>
                <a:t>Abundance and body size</a:t>
              </a:r>
              <a:endParaRPr lang="en-US" sz="2000" kern="1200" dirty="0"/>
            </a:p>
          </p:txBody>
        </p:sp>
      </p:grpSp>
      <p:grpSp>
        <p:nvGrpSpPr>
          <p:cNvPr id="5" name="Group 42"/>
          <p:cNvGrpSpPr/>
          <p:nvPr/>
        </p:nvGrpSpPr>
        <p:grpSpPr>
          <a:xfrm>
            <a:off x="7312333" y="4419600"/>
            <a:ext cx="1603067" cy="1676400"/>
            <a:chOff x="377978" y="3022"/>
            <a:chExt cx="1603067" cy="706707"/>
          </a:xfrm>
        </p:grpSpPr>
        <p:sp>
          <p:nvSpPr>
            <p:cNvPr id="44" name="Rounded Rectangle 43"/>
            <p:cNvSpPr/>
            <p:nvPr/>
          </p:nvSpPr>
          <p:spPr>
            <a:xfrm>
              <a:off x="377978" y="3022"/>
              <a:ext cx="1603067" cy="706707"/>
            </a:xfrm>
            <a:prstGeom prst="roundRect">
              <a:avLst>
                <a:gd name="adj" fmla="val 10594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Rounded Rectangle 4"/>
            <p:cNvSpPr/>
            <p:nvPr/>
          </p:nvSpPr>
          <p:spPr>
            <a:xfrm>
              <a:off x="398677" y="23721"/>
              <a:ext cx="1561669" cy="6653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dirty="0" smtClean="0"/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/>
                <a:t>Movement patterns  and catchment-specific production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 dirty="0"/>
            </a:p>
          </p:txBody>
        </p:sp>
      </p:grpSp>
      <p:cxnSp>
        <p:nvCxnSpPr>
          <p:cNvPr id="46" name="Straight Arrow Connector 45"/>
          <p:cNvCxnSpPr>
            <a:stCxn id="30" idx="6"/>
          </p:cNvCxnSpPr>
          <p:nvPr/>
        </p:nvCxnSpPr>
        <p:spPr>
          <a:xfrm flipV="1">
            <a:off x="6715125" y="3276601"/>
            <a:ext cx="594341" cy="828674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0" idx="6"/>
          </p:cNvCxnSpPr>
          <p:nvPr/>
        </p:nvCxnSpPr>
        <p:spPr>
          <a:xfrm>
            <a:off x="6715125" y="4105275"/>
            <a:ext cx="617907" cy="885826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565530" y="2145268"/>
            <a:ext cx="105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Outcome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00400" y="2362200"/>
            <a:ext cx="3094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Catchment scale model</a:t>
            </a:r>
            <a:endParaRPr lang="en-US" sz="2400" dirty="0">
              <a:solidFill>
                <a:schemeClr val="tx2"/>
              </a:solidFill>
            </a:endParaRPr>
          </a:p>
        </p:txBody>
      </p:sp>
      <p:grpSp>
        <p:nvGrpSpPr>
          <p:cNvPr id="6" name="Group 52"/>
          <p:cNvGrpSpPr/>
          <p:nvPr/>
        </p:nvGrpSpPr>
        <p:grpSpPr>
          <a:xfrm>
            <a:off x="7620000" y="152400"/>
            <a:ext cx="1241425" cy="1066800"/>
            <a:chOff x="4397375" y="-2133600"/>
            <a:chExt cx="4213225" cy="3325813"/>
          </a:xfrm>
        </p:grpSpPr>
        <p:sp>
          <p:nvSpPr>
            <p:cNvPr id="54" name="Freeform 5"/>
            <p:cNvSpPr>
              <a:spLocks/>
            </p:cNvSpPr>
            <p:nvPr/>
          </p:nvSpPr>
          <p:spPr bwMode="auto">
            <a:xfrm>
              <a:off x="4886325" y="-2133600"/>
              <a:ext cx="1609725" cy="3325813"/>
            </a:xfrm>
            <a:custGeom>
              <a:avLst/>
              <a:gdLst/>
              <a:ahLst/>
              <a:cxnLst>
                <a:cxn ang="0">
                  <a:pos x="1392" y="1536"/>
                </a:cxn>
                <a:cxn ang="0">
                  <a:pos x="816" y="1200"/>
                </a:cxn>
                <a:cxn ang="0">
                  <a:pos x="576" y="576"/>
                </a:cxn>
                <a:cxn ang="0">
                  <a:pos x="0" y="0"/>
                </a:cxn>
              </a:cxnLst>
              <a:rect l="0" t="0" r="r" b="b"/>
              <a:pathLst>
                <a:path w="1392" h="1536">
                  <a:moveTo>
                    <a:pt x="1392" y="1536"/>
                  </a:moveTo>
                  <a:cubicBezTo>
                    <a:pt x="1172" y="1448"/>
                    <a:pt x="952" y="1360"/>
                    <a:pt x="816" y="1200"/>
                  </a:cubicBezTo>
                  <a:cubicBezTo>
                    <a:pt x="680" y="1040"/>
                    <a:pt x="712" y="776"/>
                    <a:pt x="576" y="576"/>
                  </a:cubicBezTo>
                  <a:cubicBezTo>
                    <a:pt x="440" y="376"/>
                    <a:pt x="220" y="188"/>
                    <a:pt x="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7"/>
            <p:cNvSpPr>
              <a:spLocks/>
            </p:cNvSpPr>
            <p:nvPr/>
          </p:nvSpPr>
          <p:spPr bwMode="auto">
            <a:xfrm rot="17046498" flipH="1">
              <a:off x="5679198" y="-1151412"/>
              <a:ext cx="1881353" cy="1314612"/>
            </a:xfrm>
            <a:custGeom>
              <a:avLst/>
              <a:gdLst/>
              <a:ahLst/>
              <a:cxnLst>
                <a:cxn ang="0">
                  <a:pos x="624" y="0"/>
                </a:cxn>
                <a:cxn ang="0">
                  <a:pos x="528" y="48"/>
                </a:cxn>
                <a:cxn ang="0">
                  <a:pos x="384" y="48"/>
                </a:cxn>
                <a:cxn ang="0">
                  <a:pos x="240" y="144"/>
                </a:cxn>
                <a:cxn ang="0">
                  <a:pos x="144" y="240"/>
                </a:cxn>
                <a:cxn ang="0">
                  <a:pos x="0" y="336"/>
                </a:cxn>
              </a:cxnLst>
              <a:rect l="0" t="0" r="r" b="b"/>
              <a:pathLst>
                <a:path w="624" h="336">
                  <a:moveTo>
                    <a:pt x="624" y="0"/>
                  </a:moveTo>
                  <a:cubicBezTo>
                    <a:pt x="596" y="20"/>
                    <a:pt x="568" y="40"/>
                    <a:pt x="528" y="48"/>
                  </a:cubicBezTo>
                  <a:cubicBezTo>
                    <a:pt x="488" y="56"/>
                    <a:pt x="432" y="32"/>
                    <a:pt x="384" y="48"/>
                  </a:cubicBezTo>
                  <a:cubicBezTo>
                    <a:pt x="336" y="64"/>
                    <a:pt x="280" y="112"/>
                    <a:pt x="240" y="144"/>
                  </a:cubicBezTo>
                  <a:cubicBezTo>
                    <a:pt x="200" y="176"/>
                    <a:pt x="184" y="208"/>
                    <a:pt x="144" y="240"/>
                  </a:cubicBezTo>
                  <a:cubicBezTo>
                    <a:pt x="104" y="272"/>
                    <a:pt x="52" y="304"/>
                    <a:pt x="0" y="33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6391275" y="-608012"/>
              <a:ext cx="1781175" cy="790575"/>
            </a:xfrm>
            <a:custGeom>
              <a:avLst/>
              <a:gdLst>
                <a:gd name="connsiteX0" fmla="*/ 0 w 2562225"/>
                <a:gd name="connsiteY0" fmla="*/ 0 h 790575"/>
                <a:gd name="connsiteX1" fmla="*/ 152400 w 2562225"/>
                <a:gd name="connsiteY1" fmla="*/ 142875 h 790575"/>
                <a:gd name="connsiteX2" fmla="*/ 828675 w 2562225"/>
                <a:gd name="connsiteY2" fmla="*/ 161925 h 790575"/>
                <a:gd name="connsiteX3" fmla="*/ 1171575 w 2562225"/>
                <a:gd name="connsiteY3" fmla="*/ 361950 h 790575"/>
                <a:gd name="connsiteX4" fmla="*/ 1685925 w 2562225"/>
                <a:gd name="connsiteY4" fmla="*/ 514350 h 790575"/>
                <a:gd name="connsiteX5" fmla="*/ 1714500 w 2562225"/>
                <a:gd name="connsiteY5" fmla="*/ 609600 h 790575"/>
                <a:gd name="connsiteX6" fmla="*/ 1800225 w 2562225"/>
                <a:gd name="connsiteY6" fmla="*/ 762000 h 790575"/>
                <a:gd name="connsiteX7" fmla="*/ 2019300 w 2562225"/>
                <a:gd name="connsiteY7" fmla="*/ 752475 h 790575"/>
                <a:gd name="connsiteX8" fmla="*/ 2238375 w 2562225"/>
                <a:gd name="connsiteY8" fmla="*/ 752475 h 790575"/>
                <a:gd name="connsiteX9" fmla="*/ 2562225 w 2562225"/>
                <a:gd name="connsiteY9" fmla="*/ 523875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62225" h="790575">
                  <a:moveTo>
                    <a:pt x="0" y="0"/>
                  </a:moveTo>
                  <a:cubicBezTo>
                    <a:pt x="7144" y="57944"/>
                    <a:pt x="14288" y="115888"/>
                    <a:pt x="152400" y="142875"/>
                  </a:cubicBezTo>
                  <a:cubicBezTo>
                    <a:pt x="290513" y="169863"/>
                    <a:pt x="658813" y="125413"/>
                    <a:pt x="828675" y="161925"/>
                  </a:cubicBezTo>
                  <a:cubicBezTo>
                    <a:pt x="998538" y="198438"/>
                    <a:pt x="1028700" y="303213"/>
                    <a:pt x="1171575" y="361950"/>
                  </a:cubicBezTo>
                  <a:cubicBezTo>
                    <a:pt x="1314450" y="420687"/>
                    <a:pt x="1595438" y="473075"/>
                    <a:pt x="1685925" y="514350"/>
                  </a:cubicBezTo>
                  <a:cubicBezTo>
                    <a:pt x="1776412" y="555625"/>
                    <a:pt x="1695450" y="568325"/>
                    <a:pt x="1714500" y="609600"/>
                  </a:cubicBezTo>
                  <a:cubicBezTo>
                    <a:pt x="1733550" y="650875"/>
                    <a:pt x="1749425" y="738188"/>
                    <a:pt x="1800225" y="762000"/>
                  </a:cubicBezTo>
                  <a:cubicBezTo>
                    <a:pt x="1851025" y="785812"/>
                    <a:pt x="1946275" y="754062"/>
                    <a:pt x="2019300" y="752475"/>
                  </a:cubicBezTo>
                  <a:cubicBezTo>
                    <a:pt x="2092325" y="750888"/>
                    <a:pt x="2147888" y="790575"/>
                    <a:pt x="2238375" y="752475"/>
                  </a:cubicBezTo>
                  <a:cubicBezTo>
                    <a:pt x="2328862" y="714375"/>
                    <a:pt x="2445543" y="619125"/>
                    <a:pt x="2562225" y="523875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7581900" y="-788987"/>
              <a:ext cx="1028700" cy="723900"/>
            </a:xfrm>
            <a:custGeom>
              <a:avLst/>
              <a:gdLst>
                <a:gd name="connsiteX0" fmla="*/ 0 w 1028700"/>
                <a:gd name="connsiteY0" fmla="*/ 723900 h 723900"/>
                <a:gd name="connsiteX1" fmla="*/ 38100 w 1028700"/>
                <a:gd name="connsiteY1" fmla="*/ 533400 h 723900"/>
                <a:gd name="connsiteX2" fmla="*/ 171450 w 1028700"/>
                <a:gd name="connsiteY2" fmla="*/ 428625 h 723900"/>
                <a:gd name="connsiteX3" fmla="*/ 238125 w 1028700"/>
                <a:gd name="connsiteY3" fmla="*/ 352425 h 723900"/>
                <a:gd name="connsiteX4" fmla="*/ 428625 w 1028700"/>
                <a:gd name="connsiteY4" fmla="*/ 295275 h 723900"/>
                <a:gd name="connsiteX5" fmla="*/ 609600 w 1028700"/>
                <a:gd name="connsiteY5" fmla="*/ 266700 h 723900"/>
                <a:gd name="connsiteX6" fmla="*/ 781050 w 1028700"/>
                <a:gd name="connsiteY6" fmla="*/ 180975 h 723900"/>
                <a:gd name="connsiteX7" fmla="*/ 952500 w 1028700"/>
                <a:gd name="connsiteY7" fmla="*/ 95250 h 723900"/>
                <a:gd name="connsiteX8" fmla="*/ 971550 w 1028700"/>
                <a:gd name="connsiteY8" fmla="*/ 66675 h 723900"/>
                <a:gd name="connsiteX9" fmla="*/ 1028700 w 1028700"/>
                <a:gd name="connsiteY9" fmla="*/ 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8700" h="723900">
                  <a:moveTo>
                    <a:pt x="0" y="723900"/>
                  </a:moveTo>
                  <a:cubicBezTo>
                    <a:pt x="4762" y="653256"/>
                    <a:pt x="9525" y="582613"/>
                    <a:pt x="38100" y="533400"/>
                  </a:cubicBezTo>
                  <a:cubicBezTo>
                    <a:pt x="66675" y="484188"/>
                    <a:pt x="138113" y="458787"/>
                    <a:pt x="171450" y="428625"/>
                  </a:cubicBezTo>
                  <a:cubicBezTo>
                    <a:pt x="204787" y="398463"/>
                    <a:pt x="195263" y="374650"/>
                    <a:pt x="238125" y="352425"/>
                  </a:cubicBezTo>
                  <a:cubicBezTo>
                    <a:pt x="280987" y="330200"/>
                    <a:pt x="366713" y="309562"/>
                    <a:pt x="428625" y="295275"/>
                  </a:cubicBezTo>
                  <a:cubicBezTo>
                    <a:pt x="490537" y="280988"/>
                    <a:pt x="550863" y="285750"/>
                    <a:pt x="609600" y="266700"/>
                  </a:cubicBezTo>
                  <a:cubicBezTo>
                    <a:pt x="668337" y="247650"/>
                    <a:pt x="781050" y="180975"/>
                    <a:pt x="781050" y="180975"/>
                  </a:cubicBezTo>
                  <a:cubicBezTo>
                    <a:pt x="838200" y="152400"/>
                    <a:pt x="920750" y="114300"/>
                    <a:pt x="952500" y="95250"/>
                  </a:cubicBezTo>
                  <a:cubicBezTo>
                    <a:pt x="984250" y="76200"/>
                    <a:pt x="958850" y="82550"/>
                    <a:pt x="971550" y="66675"/>
                  </a:cubicBezTo>
                  <a:cubicBezTo>
                    <a:pt x="984250" y="50800"/>
                    <a:pt x="1006475" y="25400"/>
                    <a:pt x="1028700" y="0"/>
                  </a:cubicBezTo>
                </a:path>
              </a:pathLst>
            </a:cu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>
              <a:off x="7791450" y="125413"/>
              <a:ext cx="628650" cy="609600"/>
            </a:xfrm>
            <a:custGeom>
              <a:avLst/>
              <a:gdLst>
                <a:gd name="connsiteX0" fmla="*/ 0 w 628650"/>
                <a:gd name="connsiteY0" fmla="*/ 0 h 609600"/>
                <a:gd name="connsiteX1" fmla="*/ 28575 w 628650"/>
                <a:gd name="connsiteY1" fmla="*/ 190500 h 609600"/>
                <a:gd name="connsiteX2" fmla="*/ 114300 w 628650"/>
                <a:gd name="connsiteY2" fmla="*/ 285750 h 609600"/>
                <a:gd name="connsiteX3" fmla="*/ 247650 w 628650"/>
                <a:gd name="connsiteY3" fmla="*/ 390525 h 609600"/>
                <a:gd name="connsiteX4" fmla="*/ 400050 w 628650"/>
                <a:gd name="connsiteY4" fmla="*/ 476250 h 609600"/>
                <a:gd name="connsiteX5" fmla="*/ 542925 w 628650"/>
                <a:gd name="connsiteY5" fmla="*/ 571500 h 609600"/>
                <a:gd name="connsiteX6" fmla="*/ 628650 w 628650"/>
                <a:gd name="connsiteY6" fmla="*/ 609600 h 609600"/>
                <a:gd name="connsiteX7" fmla="*/ 628650 w 628650"/>
                <a:gd name="connsiteY7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50" h="609600">
                  <a:moveTo>
                    <a:pt x="0" y="0"/>
                  </a:moveTo>
                  <a:cubicBezTo>
                    <a:pt x="4762" y="71437"/>
                    <a:pt x="9525" y="142875"/>
                    <a:pt x="28575" y="190500"/>
                  </a:cubicBezTo>
                  <a:cubicBezTo>
                    <a:pt x="47625" y="238125"/>
                    <a:pt x="77788" y="252413"/>
                    <a:pt x="114300" y="285750"/>
                  </a:cubicBezTo>
                  <a:cubicBezTo>
                    <a:pt x="150813" y="319088"/>
                    <a:pt x="200025" y="358775"/>
                    <a:pt x="247650" y="390525"/>
                  </a:cubicBezTo>
                  <a:cubicBezTo>
                    <a:pt x="295275" y="422275"/>
                    <a:pt x="350838" y="446088"/>
                    <a:pt x="400050" y="476250"/>
                  </a:cubicBezTo>
                  <a:cubicBezTo>
                    <a:pt x="449262" y="506412"/>
                    <a:pt x="504825" y="549275"/>
                    <a:pt x="542925" y="571500"/>
                  </a:cubicBezTo>
                  <a:cubicBezTo>
                    <a:pt x="581025" y="593725"/>
                    <a:pt x="628650" y="609600"/>
                    <a:pt x="628650" y="609600"/>
                  </a:cubicBezTo>
                  <a:lnTo>
                    <a:pt x="628650" y="609600"/>
                  </a:lnTo>
                </a:path>
              </a:pathLst>
            </a:cu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6122988" y="-1798637"/>
              <a:ext cx="184149" cy="1285875"/>
            </a:xfrm>
            <a:custGeom>
              <a:avLst/>
              <a:gdLst>
                <a:gd name="connsiteX0" fmla="*/ 77787 w 184149"/>
                <a:gd name="connsiteY0" fmla="*/ 1285875 h 1285875"/>
                <a:gd name="connsiteX1" fmla="*/ 1587 w 184149"/>
                <a:gd name="connsiteY1" fmla="*/ 1095375 h 1285875"/>
                <a:gd name="connsiteX2" fmla="*/ 68262 w 184149"/>
                <a:gd name="connsiteY2" fmla="*/ 914400 h 1285875"/>
                <a:gd name="connsiteX3" fmla="*/ 153987 w 184149"/>
                <a:gd name="connsiteY3" fmla="*/ 685800 h 1285875"/>
                <a:gd name="connsiteX4" fmla="*/ 182562 w 184149"/>
                <a:gd name="connsiteY4" fmla="*/ 447675 h 1285875"/>
                <a:gd name="connsiteX5" fmla="*/ 144462 w 184149"/>
                <a:gd name="connsiteY5" fmla="*/ 161925 h 1285875"/>
                <a:gd name="connsiteX6" fmla="*/ 134937 w 184149"/>
                <a:gd name="connsiteY6" fmla="*/ 142875 h 1285875"/>
                <a:gd name="connsiteX7" fmla="*/ 125412 w 184149"/>
                <a:gd name="connsiteY7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4149" h="1285875">
                  <a:moveTo>
                    <a:pt x="77787" y="1285875"/>
                  </a:moveTo>
                  <a:cubicBezTo>
                    <a:pt x="40480" y="1221581"/>
                    <a:pt x="3174" y="1157287"/>
                    <a:pt x="1587" y="1095375"/>
                  </a:cubicBezTo>
                  <a:cubicBezTo>
                    <a:pt x="0" y="1033463"/>
                    <a:pt x="42862" y="982663"/>
                    <a:pt x="68262" y="914400"/>
                  </a:cubicBezTo>
                  <a:cubicBezTo>
                    <a:pt x="93662" y="846138"/>
                    <a:pt x="134937" y="763587"/>
                    <a:pt x="153987" y="685800"/>
                  </a:cubicBezTo>
                  <a:cubicBezTo>
                    <a:pt x="173037" y="608013"/>
                    <a:pt x="184149" y="534987"/>
                    <a:pt x="182562" y="447675"/>
                  </a:cubicBezTo>
                  <a:cubicBezTo>
                    <a:pt x="180975" y="360363"/>
                    <a:pt x="152400" y="212725"/>
                    <a:pt x="144462" y="161925"/>
                  </a:cubicBezTo>
                  <a:cubicBezTo>
                    <a:pt x="136524" y="111125"/>
                    <a:pt x="138112" y="169863"/>
                    <a:pt x="134937" y="142875"/>
                  </a:cubicBezTo>
                  <a:cubicBezTo>
                    <a:pt x="131762" y="115887"/>
                    <a:pt x="128587" y="57943"/>
                    <a:pt x="125412" y="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4397375" y="-1522412"/>
              <a:ext cx="1203325" cy="800100"/>
            </a:xfrm>
            <a:custGeom>
              <a:avLst/>
              <a:gdLst>
                <a:gd name="connsiteX0" fmla="*/ 1203325 w 1203325"/>
                <a:gd name="connsiteY0" fmla="*/ 800100 h 800100"/>
                <a:gd name="connsiteX1" fmla="*/ 1003300 w 1203325"/>
                <a:gd name="connsiteY1" fmla="*/ 628650 h 800100"/>
                <a:gd name="connsiteX2" fmla="*/ 889000 w 1203325"/>
                <a:gd name="connsiteY2" fmla="*/ 600075 h 800100"/>
                <a:gd name="connsiteX3" fmla="*/ 631825 w 1203325"/>
                <a:gd name="connsiteY3" fmla="*/ 609600 h 800100"/>
                <a:gd name="connsiteX4" fmla="*/ 393700 w 1203325"/>
                <a:gd name="connsiteY4" fmla="*/ 590550 h 800100"/>
                <a:gd name="connsiteX5" fmla="*/ 117475 w 1203325"/>
                <a:gd name="connsiteY5" fmla="*/ 381000 h 800100"/>
                <a:gd name="connsiteX6" fmla="*/ 22225 w 1203325"/>
                <a:gd name="connsiteY6" fmla="*/ 161925 h 800100"/>
                <a:gd name="connsiteX7" fmla="*/ 3175 w 1203325"/>
                <a:gd name="connsiteY7" fmla="*/ 28575 h 800100"/>
                <a:gd name="connsiteX8" fmla="*/ 3175 w 1203325"/>
                <a:gd name="connsiteY8" fmla="*/ 9525 h 800100"/>
                <a:gd name="connsiteX9" fmla="*/ 3175 w 1203325"/>
                <a:gd name="connsiteY9" fmla="*/ 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3325" h="800100">
                  <a:moveTo>
                    <a:pt x="1203325" y="800100"/>
                  </a:moveTo>
                  <a:cubicBezTo>
                    <a:pt x="1129506" y="731044"/>
                    <a:pt x="1055688" y="661988"/>
                    <a:pt x="1003300" y="628650"/>
                  </a:cubicBezTo>
                  <a:cubicBezTo>
                    <a:pt x="950912" y="595312"/>
                    <a:pt x="950913" y="603250"/>
                    <a:pt x="889000" y="600075"/>
                  </a:cubicBezTo>
                  <a:cubicBezTo>
                    <a:pt x="827087" y="596900"/>
                    <a:pt x="714375" y="611187"/>
                    <a:pt x="631825" y="609600"/>
                  </a:cubicBezTo>
                  <a:cubicBezTo>
                    <a:pt x="549275" y="608013"/>
                    <a:pt x="479425" y="628650"/>
                    <a:pt x="393700" y="590550"/>
                  </a:cubicBezTo>
                  <a:cubicBezTo>
                    <a:pt x="307975" y="552450"/>
                    <a:pt x="179388" y="452438"/>
                    <a:pt x="117475" y="381000"/>
                  </a:cubicBezTo>
                  <a:cubicBezTo>
                    <a:pt x="55562" y="309562"/>
                    <a:pt x="41275" y="220662"/>
                    <a:pt x="22225" y="161925"/>
                  </a:cubicBezTo>
                  <a:cubicBezTo>
                    <a:pt x="3175" y="103188"/>
                    <a:pt x="6350" y="53975"/>
                    <a:pt x="3175" y="28575"/>
                  </a:cubicBezTo>
                  <a:cubicBezTo>
                    <a:pt x="0" y="3175"/>
                    <a:pt x="3175" y="9525"/>
                    <a:pt x="3175" y="9525"/>
                  </a:cubicBezTo>
                  <a:lnTo>
                    <a:pt x="3175" y="0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Freeform 61"/>
          <p:cNvSpPr/>
          <p:nvPr/>
        </p:nvSpPr>
        <p:spPr>
          <a:xfrm>
            <a:off x="8669547" y="802257"/>
            <a:ext cx="51759" cy="77637"/>
          </a:xfrm>
          <a:custGeom>
            <a:avLst/>
            <a:gdLst>
              <a:gd name="connsiteX0" fmla="*/ 51759 w 51759"/>
              <a:gd name="connsiteY0" fmla="*/ 0 h 77637"/>
              <a:gd name="connsiteX1" fmla="*/ 0 w 51759"/>
              <a:gd name="connsiteY1" fmla="*/ 77637 h 7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759" h="77637">
                <a:moveTo>
                  <a:pt x="51759" y="0"/>
                </a:moveTo>
                <a:lnTo>
                  <a:pt x="0" y="77637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pic>
        <p:nvPicPr>
          <p:cNvPr id="4" name="Content Placeholder 3" descr="sub watershed scale model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124200" y="3276600"/>
            <a:ext cx="3291385" cy="1493398"/>
          </a:xfrm>
        </p:spPr>
      </p:pic>
      <p:sp>
        <p:nvSpPr>
          <p:cNvPr id="5" name="Oval 4"/>
          <p:cNvSpPr/>
          <p:nvPr/>
        </p:nvSpPr>
        <p:spPr>
          <a:xfrm>
            <a:off x="2905125" y="2886075"/>
            <a:ext cx="3810000" cy="2438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43409" y="2362200"/>
            <a:ext cx="3608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Sub-watershed scale model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6172200"/>
            <a:ext cx="3096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Watershed scale model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14435" y="2933700"/>
            <a:ext cx="229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Among sub-watershed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152400" y="3429000"/>
            <a:ext cx="2438400" cy="1371600"/>
            <a:chOff x="377978" y="3022"/>
            <a:chExt cx="1603067" cy="706707"/>
          </a:xfrm>
        </p:grpSpPr>
        <p:sp>
          <p:nvSpPr>
            <p:cNvPr id="10" name="Rounded Rectangle 9"/>
            <p:cNvSpPr/>
            <p:nvPr/>
          </p:nvSpPr>
          <p:spPr>
            <a:xfrm>
              <a:off x="377978" y="3022"/>
              <a:ext cx="1603067" cy="706707"/>
            </a:xfrm>
            <a:prstGeom prst="roundRect">
              <a:avLst>
                <a:gd name="adj" fmla="val 10594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398677" y="23721"/>
              <a:ext cx="1561669" cy="6653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 dirty="0" smtClean="0"/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dirty="0" smtClean="0"/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/>
                <a:t>Connectivity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/>
                <a:t>Local climate</a:t>
              </a:r>
              <a:endParaRPr lang="en-US" sz="2000" kern="1200" dirty="0" smtClean="0"/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dirty="0" smtClean="0"/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 dirty="0" smtClean="0"/>
            </a:p>
          </p:txBody>
        </p:sp>
      </p:grpSp>
      <p:cxnSp>
        <p:nvCxnSpPr>
          <p:cNvPr id="12" name="Straight Arrow Connector 11"/>
          <p:cNvCxnSpPr>
            <a:stCxn id="10" idx="3"/>
          </p:cNvCxnSpPr>
          <p:nvPr/>
        </p:nvCxnSpPr>
        <p:spPr>
          <a:xfrm flipV="1">
            <a:off x="2590800" y="4105275"/>
            <a:ext cx="314325" cy="9525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2"/>
          <p:cNvGrpSpPr/>
          <p:nvPr/>
        </p:nvGrpSpPr>
        <p:grpSpPr>
          <a:xfrm>
            <a:off x="7309466" y="2590800"/>
            <a:ext cx="1603067" cy="1371600"/>
            <a:chOff x="377978" y="3022"/>
            <a:chExt cx="1603067" cy="706707"/>
          </a:xfrm>
        </p:grpSpPr>
        <p:sp>
          <p:nvSpPr>
            <p:cNvPr id="14" name="Rounded Rectangle 13"/>
            <p:cNvSpPr/>
            <p:nvPr/>
          </p:nvSpPr>
          <p:spPr>
            <a:xfrm>
              <a:off x="377978" y="3022"/>
              <a:ext cx="1603067" cy="706707"/>
            </a:xfrm>
            <a:prstGeom prst="roundRect">
              <a:avLst>
                <a:gd name="adj" fmla="val 10594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398677" y="23721"/>
              <a:ext cx="1561669" cy="6653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/>
                <a:t>Abundance and body size</a:t>
              </a:r>
              <a:endParaRPr lang="en-US" sz="2000" kern="1200" dirty="0"/>
            </a:p>
          </p:txBody>
        </p:sp>
      </p:grpSp>
      <p:grpSp>
        <p:nvGrpSpPr>
          <p:cNvPr id="13" name="Group 15"/>
          <p:cNvGrpSpPr/>
          <p:nvPr/>
        </p:nvGrpSpPr>
        <p:grpSpPr>
          <a:xfrm>
            <a:off x="7312333" y="4419600"/>
            <a:ext cx="1603067" cy="1676400"/>
            <a:chOff x="377978" y="3022"/>
            <a:chExt cx="1603067" cy="706707"/>
          </a:xfrm>
        </p:grpSpPr>
        <p:sp>
          <p:nvSpPr>
            <p:cNvPr id="17" name="Rounded Rectangle 16"/>
            <p:cNvSpPr/>
            <p:nvPr/>
          </p:nvSpPr>
          <p:spPr>
            <a:xfrm>
              <a:off x="377978" y="3022"/>
              <a:ext cx="1603067" cy="706707"/>
            </a:xfrm>
            <a:prstGeom prst="roundRect">
              <a:avLst>
                <a:gd name="adj" fmla="val 10594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398677" y="23721"/>
              <a:ext cx="1561669" cy="6653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/>
                <a:t>Meta-population and </a:t>
              </a:r>
              <a:r>
                <a:rPr lang="en-US" sz="2000" kern="1200" dirty="0" smtClean="0"/>
                <a:t>genetic population structure</a:t>
              </a:r>
              <a:endParaRPr lang="en-US" sz="2000" kern="1200" dirty="0"/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 flipV="1">
            <a:off x="6715125" y="3276601"/>
            <a:ext cx="594341" cy="828674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715125" y="4105275"/>
            <a:ext cx="617907" cy="885826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65530" y="2145268"/>
            <a:ext cx="105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Outcome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6" name="Group 21"/>
          <p:cNvGrpSpPr/>
          <p:nvPr/>
        </p:nvGrpSpPr>
        <p:grpSpPr>
          <a:xfrm>
            <a:off x="7620000" y="152400"/>
            <a:ext cx="1241425" cy="1066800"/>
            <a:chOff x="4397375" y="-2133600"/>
            <a:chExt cx="4213225" cy="3325813"/>
          </a:xfrm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4886325" y="-2133600"/>
              <a:ext cx="1609725" cy="3325813"/>
            </a:xfrm>
            <a:custGeom>
              <a:avLst/>
              <a:gdLst/>
              <a:ahLst/>
              <a:cxnLst>
                <a:cxn ang="0">
                  <a:pos x="1392" y="1536"/>
                </a:cxn>
                <a:cxn ang="0">
                  <a:pos x="816" y="1200"/>
                </a:cxn>
                <a:cxn ang="0">
                  <a:pos x="576" y="576"/>
                </a:cxn>
                <a:cxn ang="0">
                  <a:pos x="0" y="0"/>
                </a:cxn>
              </a:cxnLst>
              <a:rect l="0" t="0" r="r" b="b"/>
              <a:pathLst>
                <a:path w="1392" h="1536">
                  <a:moveTo>
                    <a:pt x="1392" y="1536"/>
                  </a:moveTo>
                  <a:cubicBezTo>
                    <a:pt x="1172" y="1448"/>
                    <a:pt x="952" y="1360"/>
                    <a:pt x="816" y="1200"/>
                  </a:cubicBezTo>
                  <a:cubicBezTo>
                    <a:pt x="680" y="1040"/>
                    <a:pt x="712" y="776"/>
                    <a:pt x="576" y="576"/>
                  </a:cubicBezTo>
                  <a:cubicBezTo>
                    <a:pt x="440" y="376"/>
                    <a:pt x="220" y="188"/>
                    <a:pt x="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auto">
            <a:xfrm rot="17046498" flipH="1">
              <a:off x="5679198" y="-1151412"/>
              <a:ext cx="1881353" cy="1314612"/>
            </a:xfrm>
            <a:custGeom>
              <a:avLst/>
              <a:gdLst/>
              <a:ahLst/>
              <a:cxnLst>
                <a:cxn ang="0">
                  <a:pos x="624" y="0"/>
                </a:cxn>
                <a:cxn ang="0">
                  <a:pos x="528" y="48"/>
                </a:cxn>
                <a:cxn ang="0">
                  <a:pos x="384" y="48"/>
                </a:cxn>
                <a:cxn ang="0">
                  <a:pos x="240" y="144"/>
                </a:cxn>
                <a:cxn ang="0">
                  <a:pos x="144" y="240"/>
                </a:cxn>
                <a:cxn ang="0">
                  <a:pos x="0" y="336"/>
                </a:cxn>
              </a:cxnLst>
              <a:rect l="0" t="0" r="r" b="b"/>
              <a:pathLst>
                <a:path w="624" h="336">
                  <a:moveTo>
                    <a:pt x="624" y="0"/>
                  </a:moveTo>
                  <a:cubicBezTo>
                    <a:pt x="596" y="20"/>
                    <a:pt x="568" y="40"/>
                    <a:pt x="528" y="48"/>
                  </a:cubicBezTo>
                  <a:cubicBezTo>
                    <a:pt x="488" y="56"/>
                    <a:pt x="432" y="32"/>
                    <a:pt x="384" y="48"/>
                  </a:cubicBezTo>
                  <a:cubicBezTo>
                    <a:pt x="336" y="64"/>
                    <a:pt x="280" y="112"/>
                    <a:pt x="240" y="144"/>
                  </a:cubicBezTo>
                  <a:cubicBezTo>
                    <a:pt x="200" y="176"/>
                    <a:pt x="184" y="208"/>
                    <a:pt x="144" y="240"/>
                  </a:cubicBezTo>
                  <a:cubicBezTo>
                    <a:pt x="104" y="272"/>
                    <a:pt x="52" y="304"/>
                    <a:pt x="0" y="33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391275" y="-608012"/>
              <a:ext cx="1781175" cy="790575"/>
            </a:xfrm>
            <a:custGeom>
              <a:avLst/>
              <a:gdLst>
                <a:gd name="connsiteX0" fmla="*/ 0 w 2562225"/>
                <a:gd name="connsiteY0" fmla="*/ 0 h 790575"/>
                <a:gd name="connsiteX1" fmla="*/ 152400 w 2562225"/>
                <a:gd name="connsiteY1" fmla="*/ 142875 h 790575"/>
                <a:gd name="connsiteX2" fmla="*/ 828675 w 2562225"/>
                <a:gd name="connsiteY2" fmla="*/ 161925 h 790575"/>
                <a:gd name="connsiteX3" fmla="*/ 1171575 w 2562225"/>
                <a:gd name="connsiteY3" fmla="*/ 361950 h 790575"/>
                <a:gd name="connsiteX4" fmla="*/ 1685925 w 2562225"/>
                <a:gd name="connsiteY4" fmla="*/ 514350 h 790575"/>
                <a:gd name="connsiteX5" fmla="*/ 1714500 w 2562225"/>
                <a:gd name="connsiteY5" fmla="*/ 609600 h 790575"/>
                <a:gd name="connsiteX6" fmla="*/ 1800225 w 2562225"/>
                <a:gd name="connsiteY6" fmla="*/ 762000 h 790575"/>
                <a:gd name="connsiteX7" fmla="*/ 2019300 w 2562225"/>
                <a:gd name="connsiteY7" fmla="*/ 752475 h 790575"/>
                <a:gd name="connsiteX8" fmla="*/ 2238375 w 2562225"/>
                <a:gd name="connsiteY8" fmla="*/ 752475 h 790575"/>
                <a:gd name="connsiteX9" fmla="*/ 2562225 w 2562225"/>
                <a:gd name="connsiteY9" fmla="*/ 523875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62225" h="790575">
                  <a:moveTo>
                    <a:pt x="0" y="0"/>
                  </a:moveTo>
                  <a:cubicBezTo>
                    <a:pt x="7144" y="57944"/>
                    <a:pt x="14288" y="115888"/>
                    <a:pt x="152400" y="142875"/>
                  </a:cubicBezTo>
                  <a:cubicBezTo>
                    <a:pt x="290513" y="169863"/>
                    <a:pt x="658813" y="125413"/>
                    <a:pt x="828675" y="161925"/>
                  </a:cubicBezTo>
                  <a:cubicBezTo>
                    <a:pt x="998538" y="198438"/>
                    <a:pt x="1028700" y="303213"/>
                    <a:pt x="1171575" y="361950"/>
                  </a:cubicBezTo>
                  <a:cubicBezTo>
                    <a:pt x="1314450" y="420687"/>
                    <a:pt x="1595438" y="473075"/>
                    <a:pt x="1685925" y="514350"/>
                  </a:cubicBezTo>
                  <a:cubicBezTo>
                    <a:pt x="1776412" y="555625"/>
                    <a:pt x="1695450" y="568325"/>
                    <a:pt x="1714500" y="609600"/>
                  </a:cubicBezTo>
                  <a:cubicBezTo>
                    <a:pt x="1733550" y="650875"/>
                    <a:pt x="1749425" y="738188"/>
                    <a:pt x="1800225" y="762000"/>
                  </a:cubicBezTo>
                  <a:cubicBezTo>
                    <a:pt x="1851025" y="785812"/>
                    <a:pt x="1946275" y="754062"/>
                    <a:pt x="2019300" y="752475"/>
                  </a:cubicBezTo>
                  <a:cubicBezTo>
                    <a:pt x="2092325" y="750888"/>
                    <a:pt x="2147888" y="790575"/>
                    <a:pt x="2238375" y="752475"/>
                  </a:cubicBezTo>
                  <a:cubicBezTo>
                    <a:pt x="2328862" y="714375"/>
                    <a:pt x="2445543" y="619125"/>
                    <a:pt x="2562225" y="523875"/>
                  </a:cubicBezTo>
                </a:path>
              </a:pathLst>
            </a:cu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7581900" y="-788987"/>
              <a:ext cx="1028700" cy="723900"/>
            </a:xfrm>
            <a:custGeom>
              <a:avLst/>
              <a:gdLst>
                <a:gd name="connsiteX0" fmla="*/ 0 w 1028700"/>
                <a:gd name="connsiteY0" fmla="*/ 723900 h 723900"/>
                <a:gd name="connsiteX1" fmla="*/ 38100 w 1028700"/>
                <a:gd name="connsiteY1" fmla="*/ 533400 h 723900"/>
                <a:gd name="connsiteX2" fmla="*/ 171450 w 1028700"/>
                <a:gd name="connsiteY2" fmla="*/ 428625 h 723900"/>
                <a:gd name="connsiteX3" fmla="*/ 238125 w 1028700"/>
                <a:gd name="connsiteY3" fmla="*/ 352425 h 723900"/>
                <a:gd name="connsiteX4" fmla="*/ 428625 w 1028700"/>
                <a:gd name="connsiteY4" fmla="*/ 295275 h 723900"/>
                <a:gd name="connsiteX5" fmla="*/ 609600 w 1028700"/>
                <a:gd name="connsiteY5" fmla="*/ 266700 h 723900"/>
                <a:gd name="connsiteX6" fmla="*/ 781050 w 1028700"/>
                <a:gd name="connsiteY6" fmla="*/ 180975 h 723900"/>
                <a:gd name="connsiteX7" fmla="*/ 952500 w 1028700"/>
                <a:gd name="connsiteY7" fmla="*/ 95250 h 723900"/>
                <a:gd name="connsiteX8" fmla="*/ 971550 w 1028700"/>
                <a:gd name="connsiteY8" fmla="*/ 66675 h 723900"/>
                <a:gd name="connsiteX9" fmla="*/ 1028700 w 1028700"/>
                <a:gd name="connsiteY9" fmla="*/ 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8700" h="723900">
                  <a:moveTo>
                    <a:pt x="0" y="723900"/>
                  </a:moveTo>
                  <a:cubicBezTo>
                    <a:pt x="4762" y="653256"/>
                    <a:pt x="9525" y="582613"/>
                    <a:pt x="38100" y="533400"/>
                  </a:cubicBezTo>
                  <a:cubicBezTo>
                    <a:pt x="66675" y="484188"/>
                    <a:pt x="138113" y="458787"/>
                    <a:pt x="171450" y="428625"/>
                  </a:cubicBezTo>
                  <a:cubicBezTo>
                    <a:pt x="204787" y="398463"/>
                    <a:pt x="195263" y="374650"/>
                    <a:pt x="238125" y="352425"/>
                  </a:cubicBezTo>
                  <a:cubicBezTo>
                    <a:pt x="280987" y="330200"/>
                    <a:pt x="366713" y="309562"/>
                    <a:pt x="428625" y="295275"/>
                  </a:cubicBezTo>
                  <a:cubicBezTo>
                    <a:pt x="490537" y="280988"/>
                    <a:pt x="550863" y="285750"/>
                    <a:pt x="609600" y="266700"/>
                  </a:cubicBezTo>
                  <a:cubicBezTo>
                    <a:pt x="668337" y="247650"/>
                    <a:pt x="781050" y="180975"/>
                    <a:pt x="781050" y="180975"/>
                  </a:cubicBezTo>
                  <a:cubicBezTo>
                    <a:pt x="838200" y="152400"/>
                    <a:pt x="920750" y="114300"/>
                    <a:pt x="952500" y="95250"/>
                  </a:cubicBezTo>
                  <a:cubicBezTo>
                    <a:pt x="984250" y="76200"/>
                    <a:pt x="958850" y="82550"/>
                    <a:pt x="971550" y="66675"/>
                  </a:cubicBezTo>
                  <a:cubicBezTo>
                    <a:pt x="984250" y="50800"/>
                    <a:pt x="1006475" y="25400"/>
                    <a:pt x="1028700" y="0"/>
                  </a:cubicBezTo>
                </a:path>
              </a:pathLst>
            </a:cu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7791450" y="125413"/>
              <a:ext cx="628650" cy="609600"/>
            </a:xfrm>
            <a:custGeom>
              <a:avLst/>
              <a:gdLst>
                <a:gd name="connsiteX0" fmla="*/ 0 w 628650"/>
                <a:gd name="connsiteY0" fmla="*/ 0 h 609600"/>
                <a:gd name="connsiteX1" fmla="*/ 28575 w 628650"/>
                <a:gd name="connsiteY1" fmla="*/ 190500 h 609600"/>
                <a:gd name="connsiteX2" fmla="*/ 114300 w 628650"/>
                <a:gd name="connsiteY2" fmla="*/ 285750 h 609600"/>
                <a:gd name="connsiteX3" fmla="*/ 247650 w 628650"/>
                <a:gd name="connsiteY3" fmla="*/ 390525 h 609600"/>
                <a:gd name="connsiteX4" fmla="*/ 400050 w 628650"/>
                <a:gd name="connsiteY4" fmla="*/ 476250 h 609600"/>
                <a:gd name="connsiteX5" fmla="*/ 542925 w 628650"/>
                <a:gd name="connsiteY5" fmla="*/ 571500 h 609600"/>
                <a:gd name="connsiteX6" fmla="*/ 628650 w 628650"/>
                <a:gd name="connsiteY6" fmla="*/ 609600 h 609600"/>
                <a:gd name="connsiteX7" fmla="*/ 628650 w 628650"/>
                <a:gd name="connsiteY7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50" h="609600">
                  <a:moveTo>
                    <a:pt x="0" y="0"/>
                  </a:moveTo>
                  <a:cubicBezTo>
                    <a:pt x="4762" y="71437"/>
                    <a:pt x="9525" y="142875"/>
                    <a:pt x="28575" y="190500"/>
                  </a:cubicBezTo>
                  <a:cubicBezTo>
                    <a:pt x="47625" y="238125"/>
                    <a:pt x="77788" y="252413"/>
                    <a:pt x="114300" y="285750"/>
                  </a:cubicBezTo>
                  <a:cubicBezTo>
                    <a:pt x="150813" y="319088"/>
                    <a:pt x="200025" y="358775"/>
                    <a:pt x="247650" y="390525"/>
                  </a:cubicBezTo>
                  <a:cubicBezTo>
                    <a:pt x="295275" y="422275"/>
                    <a:pt x="350838" y="446088"/>
                    <a:pt x="400050" y="476250"/>
                  </a:cubicBezTo>
                  <a:cubicBezTo>
                    <a:pt x="449262" y="506412"/>
                    <a:pt x="504825" y="549275"/>
                    <a:pt x="542925" y="571500"/>
                  </a:cubicBezTo>
                  <a:cubicBezTo>
                    <a:pt x="581025" y="593725"/>
                    <a:pt x="628650" y="609600"/>
                    <a:pt x="628650" y="609600"/>
                  </a:cubicBezTo>
                  <a:lnTo>
                    <a:pt x="628650" y="609600"/>
                  </a:lnTo>
                </a:path>
              </a:pathLst>
            </a:cu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6122988" y="-1798637"/>
              <a:ext cx="184149" cy="1285875"/>
            </a:xfrm>
            <a:custGeom>
              <a:avLst/>
              <a:gdLst>
                <a:gd name="connsiteX0" fmla="*/ 77787 w 184149"/>
                <a:gd name="connsiteY0" fmla="*/ 1285875 h 1285875"/>
                <a:gd name="connsiteX1" fmla="*/ 1587 w 184149"/>
                <a:gd name="connsiteY1" fmla="*/ 1095375 h 1285875"/>
                <a:gd name="connsiteX2" fmla="*/ 68262 w 184149"/>
                <a:gd name="connsiteY2" fmla="*/ 914400 h 1285875"/>
                <a:gd name="connsiteX3" fmla="*/ 153987 w 184149"/>
                <a:gd name="connsiteY3" fmla="*/ 685800 h 1285875"/>
                <a:gd name="connsiteX4" fmla="*/ 182562 w 184149"/>
                <a:gd name="connsiteY4" fmla="*/ 447675 h 1285875"/>
                <a:gd name="connsiteX5" fmla="*/ 144462 w 184149"/>
                <a:gd name="connsiteY5" fmla="*/ 161925 h 1285875"/>
                <a:gd name="connsiteX6" fmla="*/ 134937 w 184149"/>
                <a:gd name="connsiteY6" fmla="*/ 142875 h 1285875"/>
                <a:gd name="connsiteX7" fmla="*/ 125412 w 184149"/>
                <a:gd name="connsiteY7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4149" h="1285875">
                  <a:moveTo>
                    <a:pt x="77787" y="1285875"/>
                  </a:moveTo>
                  <a:cubicBezTo>
                    <a:pt x="40480" y="1221581"/>
                    <a:pt x="3174" y="1157287"/>
                    <a:pt x="1587" y="1095375"/>
                  </a:cubicBezTo>
                  <a:cubicBezTo>
                    <a:pt x="0" y="1033463"/>
                    <a:pt x="42862" y="982663"/>
                    <a:pt x="68262" y="914400"/>
                  </a:cubicBezTo>
                  <a:cubicBezTo>
                    <a:pt x="93662" y="846138"/>
                    <a:pt x="134937" y="763587"/>
                    <a:pt x="153987" y="685800"/>
                  </a:cubicBezTo>
                  <a:cubicBezTo>
                    <a:pt x="173037" y="608013"/>
                    <a:pt x="184149" y="534987"/>
                    <a:pt x="182562" y="447675"/>
                  </a:cubicBezTo>
                  <a:cubicBezTo>
                    <a:pt x="180975" y="360363"/>
                    <a:pt x="152400" y="212725"/>
                    <a:pt x="144462" y="161925"/>
                  </a:cubicBezTo>
                  <a:cubicBezTo>
                    <a:pt x="136524" y="111125"/>
                    <a:pt x="138112" y="169863"/>
                    <a:pt x="134937" y="142875"/>
                  </a:cubicBezTo>
                  <a:cubicBezTo>
                    <a:pt x="131762" y="115887"/>
                    <a:pt x="128587" y="57943"/>
                    <a:pt x="125412" y="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4397375" y="-1522412"/>
              <a:ext cx="1203325" cy="800100"/>
            </a:xfrm>
            <a:custGeom>
              <a:avLst/>
              <a:gdLst>
                <a:gd name="connsiteX0" fmla="*/ 1203325 w 1203325"/>
                <a:gd name="connsiteY0" fmla="*/ 800100 h 800100"/>
                <a:gd name="connsiteX1" fmla="*/ 1003300 w 1203325"/>
                <a:gd name="connsiteY1" fmla="*/ 628650 h 800100"/>
                <a:gd name="connsiteX2" fmla="*/ 889000 w 1203325"/>
                <a:gd name="connsiteY2" fmla="*/ 600075 h 800100"/>
                <a:gd name="connsiteX3" fmla="*/ 631825 w 1203325"/>
                <a:gd name="connsiteY3" fmla="*/ 609600 h 800100"/>
                <a:gd name="connsiteX4" fmla="*/ 393700 w 1203325"/>
                <a:gd name="connsiteY4" fmla="*/ 590550 h 800100"/>
                <a:gd name="connsiteX5" fmla="*/ 117475 w 1203325"/>
                <a:gd name="connsiteY5" fmla="*/ 381000 h 800100"/>
                <a:gd name="connsiteX6" fmla="*/ 22225 w 1203325"/>
                <a:gd name="connsiteY6" fmla="*/ 161925 h 800100"/>
                <a:gd name="connsiteX7" fmla="*/ 3175 w 1203325"/>
                <a:gd name="connsiteY7" fmla="*/ 28575 h 800100"/>
                <a:gd name="connsiteX8" fmla="*/ 3175 w 1203325"/>
                <a:gd name="connsiteY8" fmla="*/ 9525 h 800100"/>
                <a:gd name="connsiteX9" fmla="*/ 3175 w 1203325"/>
                <a:gd name="connsiteY9" fmla="*/ 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3325" h="800100">
                  <a:moveTo>
                    <a:pt x="1203325" y="800100"/>
                  </a:moveTo>
                  <a:cubicBezTo>
                    <a:pt x="1129506" y="731044"/>
                    <a:pt x="1055688" y="661988"/>
                    <a:pt x="1003300" y="628650"/>
                  </a:cubicBezTo>
                  <a:cubicBezTo>
                    <a:pt x="950912" y="595312"/>
                    <a:pt x="950913" y="603250"/>
                    <a:pt x="889000" y="600075"/>
                  </a:cubicBezTo>
                  <a:cubicBezTo>
                    <a:pt x="827087" y="596900"/>
                    <a:pt x="714375" y="611187"/>
                    <a:pt x="631825" y="609600"/>
                  </a:cubicBezTo>
                  <a:cubicBezTo>
                    <a:pt x="549275" y="608013"/>
                    <a:pt x="479425" y="628650"/>
                    <a:pt x="393700" y="590550"/>
                  </a:cubicBezTo>
                  <a:cubicBezTo>
                    <a:pt x="307975" y="552450"/>
                    <a:pt x="179388" y="452438"/>
                    <a:pt x="117475" y="381000"/>
                  </a:cubicBezTo>
                  <a:cubicBezTo>
                    <a:pt x="55562" y="309562"/>
                    <a:pt x="41275" y="220662"/>
                    <a:pt x="22225" y="161925"/>
                  </a:cubicBezTo>
                  <a:cubicBezTo>
                    <a:pt x="3175" y="103188"/>
                    <a:pt x="6350" y="53975"/>
                    <a:pt x="3175" y="28575"/>
                  </a:cubicBezTo>
                  <a:cubicBezTo>
                    <a:pt x="0" y="3175"/>
                    <a:pt x="3175" y="9525"/>
                    <a:pt x="3175" y="9525"/>
                  </a:cubicBezTo>
                  <a:lnTo>
                    <a:pt x="3175" y="0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pic>
        <p:nvPicPr>
          <p:cNvPr id="4" name="Content Placeholder 3" descr="sub watershed scale model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124200" y="3276600"/>
            <a:ext cx="3291385" cy="1493398"/>
          </a:xfrm>
        </p:spPr>
      </p:pic>
      <p:sp>
        <p:nvSpPr>
          <p:cNvPr id="5" name="Oval 4"/>
          <p:cNvSpPr/>
          <p:nvPr/>
        </p:nvSpPr>
        <p:spPr>
          <a:xfrm>
            <a:off x="2905125" y="2886075"/>
            <a:ext cx="3810000" cy="2438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43409" y="2362200"/>
            <a:ext cx="3608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Sub-watershed scale model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1992" y="6172200"/>
            <a:ext cx="4035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Among-watershed scale model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14435" y="2933700"/>
            <a:ext cx="229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Among sub-watershed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3" name="Group 29"/>
          <p:cNvGrpSpPr/>
          <p:nvPr/>
        </p:nvGrpSpPr>
        <p:grpSpPr>
          <a:xfrm>
            <a:off x="152400" y="3429000"/>
            <a:ext cx="2438400" cy="1371600"/>
            <a:chOff x="152400" y="3429000"/>
            <a:chExt cx="2438400" cy="1371600"/>
          </a:xfrm>
        </p:grpSpPr>
        <p:sp>
          <p:nvSpPr>
            <p:cNvPr id="10" name="Rounded Rectangle 9"/>
            <p:cNvSpPr/>
            <p:nvPr/>
          </p:nvSpPr>
          <p:spPr>
            <a:xfrm>
              <a:off x="152400" y="3429000"/>
              <a:ext cx="2438400" cy="1371600"/>
            </a:xfrm>
            <a:prstGeom prst="roundRect">
              <a:avLst>
                <a:gd name="adj" fmla="val 10594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183885" y="3469173"/>
              <a:ext cx="2375430" cy="12912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 dirty="0" smtClean="0"/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dirty="0" smtClean="0"/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/>
                <a:t>Connectivity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/>
                <a:t>Local climate</a:t>
              </a:r>
              <a:endParaRPr lang="en-US" sz="2000" kern="1200" dirty="0" smtClean="0"/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dirty="0" smtClean="0"/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 dirty="0" smtClean="0"/>
            </a:p>
          </p:txBody>
        </p:sp>
      </p:grpSp>
      <p:cxnSp>
        <p:nvCxnSpPr>
          <p:cNvPr id="12" name="Straight Arrow Connector 11"/>
          <p:cNvCxnSpPr>
            <a:stCxn id="10" idx="3"/>
          </p:cNvCxnSpPr>
          <p:nvPr/>
        </p:nvCxnSpPr>
        <p:spPr>
          <a:xfrm flipV="1">
            <a:off x="2590800" y="4105275"/>
            <a:ext cx="314325" cy="9525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30"/>
          <p:cNvGrpSpPr/>
          <p:nvPr/>
        </p:nvGrpSpPr>
        <p:grpSpPr>
          <a:xfrm>
            <a:off x="7309466" y="2590800"/>
            <a:ext cx="1603067" cy="1371600"/>
            <a:chOff x="7309466" y="2590800"/>
            <a:chExt cx="1603067" cy="1371600"/>
          </a:xfrm>
        </p:grpSpPr>
        <p:sp>
          <p:nvSpPr>
            <p:cNvPr id="14" name="Rounded Rectangle 13"/>
            <p:cNvSpPr/>
            <p:nvPr/>
          </p:nvSpPr>
          <p:spPr>
            <a:xfrm>
              <a:off x="7309466" y="2590800"/>
              <a:ext cx="1603067" cy="1371600"/>
            </a:xfrm>
            <a:prstGeom prst="roundRect">
              <a:avLst>
                <a:gd name="adj" fmla="val 10594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7330165" y="2630973"/>
              <a:ext cx="1561669" cy="12912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/>
                <a:t>Abundance and body size</a:t>
              </a:r>
              <a:endParaRPr lang="en-US" sz="2000" kern="1200" dirty="0"/>
            </a:p>
          </p:txBody>
        </p:sp>
      </p:grpSp>
      <p:grpSp>
        <p:nvGrpSpPr>
          <p:cNvPr id="13" name="Group 31"/>
          <p:cNvGrpSpPr/>
          <p:nvPr/>
        </p:nvGrpSpPr>
        <p:grpSpPr>
          <a:xfrm>
            <a:off x="7312333" y="4419600"/>
            <a:ext cx="1603067" cy="1676400"/>
            <a:chOff x="7312333" y="4419600"/>
            <a:chExt cx="1603067" cy="1676400"/>
          </a:xfrm>
        </p:grpSpPr>
        <p:sp>
          <p:nvSpPr>
            <p:cNvPr id="17" name="Rounded Rectangle 16"/>
            <p:cNvSpPr/>
            <p:nvPr/>
          </p:nvSpPr>
          <p:spPr>
            <a:xfrm>
              <a:off x="7312333" y="4419600"/>
              <a:ext cx="1603067" cy="1676400"/>
            </a:xfrm>
            <a:prstGeom prst="roundRect">
              <a:avLst>
                <a:gd name="adj" fmla="val 10594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7333032" y="4468701"/>
              <a:ext cx="1561669" cy="15781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/>
                <a:t>Meta-population and </a:t>
              </a:r>
              <a:r>
                <a:rPr lang="en-US" sz="2000" kern="1200" dirty="0" smtClean="0"/>
                <a:t>genetic population structure</a:t>
              </a:r>
              <a:endParaRPr lang="en-US" sz="2000" kern="1200" dirty="0"/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 flipV="1">
            <a:off x="6715125" y="3276601"/>
            <a:ext cx="594341" cy="828674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715125" y="4105275"/>
            <a:ext cx="617907" cy="885826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65530" y="2145268"/>
            <a:ext cx="105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Outcome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6" name="Group 21"/>
          <p:cNvGrpSpPr/>
          <p:nvPr/>
        </p:nvGrpSpPr>
        <p:grpSpPr>
          <a:xfrm>
            <a:off x="7620000" y="152400"/>
            <a:ext cx="1241425" cy="1066800"/>
            <a:chOff x="4397375" y="-2133600"/>
            <a:chExt cx="4213225" cy="3325813"/>
          </a:xfrm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4886325" y="-2133600"/>
              <a:ext cx="1609725" cy="3325813"/>
            </a:xfrm>
            <a:custGeom>
              <a:avLst/>
              <a:gdLst/>
              <a:ahLst/>
              <a:cxnLst>
                <a:cxn ang="0">
                  <a:pos x="1392" y="1536"/>
                </a:cxn>
                <a:cxn ang="0">
                  <a:pos x="816" y="1200"/>
                </a:cxn>
                <a:cxn ang="0">
                  <a:pos x="576" y="576"/>
                </a:cxn>
                <a:cxn ang="0">
                  <a:pos x="0" y="0"/>
                </a:cxn>
              </a:cxnLst>
              <a:rect l="0" t="0" r="r" b="b"/>
              <a:pathLst>
                <a:path w="1392" h="1536">
                  <a:moveTo>
                    <a:pt x="1392" y="1536"/>
                  </a:moveTo>
                  <a:cubicBezTo>
                    <a:pt x="1172" y="1448"/>
                    <a:pt x="952" y="1360"/>
                    <a:pt x="816" y="1200"/>
                  </a:cubicBezTo>
                  <a:cubicBezTo>
                    <a:pt x="680" y="1040"/>
                    <a:pt x="712" y="776"/>
                    <a:pt x="576" y="576"/>
                  </a:cubicBezTo>
                  <a:cubicBezTo>
                    <a:pt x="440" y="376"/>
                    <a:pt x="220" y="188"/>
                    <a:pt x="0" y="0"/>
                  </a:cubicBezTo>
                </a:path>
              </a:pathLst>
            </a:custGeom>
            <a:noFill/>
            <a:ln w="38100">
              <a:solidFill>
                <a:schemeClr val="accent3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auto">
            <a:xfrm rot="17046498" flipH="1">
              <a:off x="5679198" y="-1151412"/>
              <a:ext cx="1881353" cy="1314612"/>
            </a:xfrm>
            <a:custGeom>
              <a:avLst/>
              <a:gdLst/>
              <a:ahLst/>
              <a:cxnLst>
                <a:cxn ang="0">
                  <a:pos x="624" y="0"/>
                </a:cxn>
                <a:cxn ang="0">
                  <a:pos x="528" y="48"/>
                </a:cxn>
                <a:cxn ang="0">
                  <a:pos x="384" y="48"/>
                </a:cxn>
                <a:cxn ang="0">
                  <a:pos x="240" y="144"/>
                </a:cxn>
                <a:cxn ang="0">
                  <a:pos x="144" y="240"/>
                </a:cxn>
                <a:cxn ang="0">
                  <a:pos x="0" y="336"/>
                </a:cxn>
              </a:cxnLst>
              <a:rect l="0" t="0" r="r" b="b"/>
              <a:pathLst>
                <a:path w="624" h="336">
                  <a:moveTo>
                    <a:pt x="624" y="0"/>
                  </a:moveTo>
                  <a:cubicBezTo>
                    <a:pt x="596" y="20"/>
                    <a:pt x="568" y="40"/>
                    <a:pt x="528" y="48"/>
                  </a:cubicBezTo>
                  <a:cubicBezTo>
                    <a:pt x="488" y="56"/>
                    <a:pt x="432" y="32"/>
                    <a:pt x="384" y="48"/>
                  </a:cubicBezTo>
                  <a:cubicBezTo>
                    <a:pt x="336" y="64"/>
                    <a:pt x="280" y="112"/>
                    <a:pt x="240" y="144"/>
                  </a:cubicBezTo>
                  <a:cubicBezTo>
                    <a:pt x="200" y="176"/>
                    <a:pt x="184" y="208"/>
                    <a:pt x="144" y="240"/>
                  </a:cubicBezTo>
                  <a:cubicBezTo>
                    <a:pt x="104" y="272"/>
                    <a:pt x="52" y="304"/>
                    <a:pt x="0" y="336"/>
                  </a:cubicBezTo>
                </a:path>
              </a:pathLst>
            </a:custGeom>
            <a:noFill/>
            <a:ln w="38100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391275" y="-608012"/>
              <a:ext cx="1781175" cy="790575"/>
            </a:xfrm>
            <a:custGeom>
              <a:avLst/>
              <a:gdLst>
                <a:gd name="connsiteX0" fmla="*/ 0 w 2562225"/>
                <a:gd name="connsiteY0" fmla="*/ 0 h 790575"/>
                <a:gd name="connsiteX1" fmla="*/ 152400 w 2562225"/>
                <a:gd name="connsiteY1" fmla="*/ 142875 h 790575"/>
                <a:gd name="connsiteX2" fmla="*/ 828675 w 2562225"/>
                <a:gd name="connsiteY2" fmla="*/ 161925 h 790575"/>
                <a:gd name="connsiteX3" fmla="*/ 1171575 w 2562225"/>
                <a:gd name="connsiteY3" fmla="*/ 361950 h 790575"/>
                <a:gd name="connsiteX4" fmla="*/ 1685925 w 2562225"/>
                <a:gd name="connsiteY4" fmla="*/ 514350 h 790575"/>
                <a:gd name="connsiteX5" fmla="*/ 1714500 w 2562225"/>
                <a:gd name="connsiteY5" fmla="*/ 609600 h 790575"/>
                <a:gd name="connsiteX6" fmla="*/ 1800225 w 2562225"/>
                <a:gd name="connsiteY6" fmla="*/ 762000 h 790575"/>
                <a:gd name="connsiteX7" fmla="*/ 2019300 w 2562225"/>
                <a:gd name="connsiteY7" fmla="*/ 752475 h 790575"/>
                <a:gd name="connsiteX8" fmla="*/ 2238375 w 2562225"/>
                <a:gd name="connsiteY8" fmla="*/ 752475 h 790575"/>
                <a:gd name="connsiteX9" fmla="*/ 2562225 w 2562225"/>
                <a:gd name="connsiteY9" fmla="*/ 523875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62225" h="790575">
                  <a:moveTo>
                    <a:pt x="0" y="0"/>
                  </a:moveTo>
                  <a:cubicBezTo>
                    <a:pt x="7144" y="57944"/>
                    <a:pt x="14288" y="115888"/>
                    <a:pt x="152400" y="142875"/>
                  </a:cubicBezTo>
                  <a:cubicBezTo>
                    <a:pt x="290513" y="169863"/>
                    <a:pt x="658813" y="125413"/>
                    <a:pt x="828675" y="161925"/>
                  </a:cubicBezTo>
                  <a:cubicBezTo>
                    <a:pt x="998538" y="198438"/>
                    <a:pt x="1028700" y="303213"/>
                    <a:pt x="1171575" y="361950"/>
                  </a:cubicBezTo>
                  <a:cubicBezTo>
                    <a:pt x="1314450" y="420687"/>
                    <a:pt x="1595438" y="473075"/>
                    <a:pt x="1685925" y="514350"/>
                  </a:cubicBezTo>
                  <a:cubicBezTo>
                    <a:pt x="1776412" y="555625"/>
                    <a:pt x="1695450" y="568325"/>
                    <a:pt x="1714500" y="609600"/>
                  </a:cubicBezTo>
                  <a:cubicBezTo>
                    <a:pt x="1733550" y="650875"/>
                    <a:pt x="1749425" y="738188"/>
                    <a:pt x="1800225" y="762000"/>
                  </a:cubicBezTo>
                  <a:cubicBezTo>
                    <a:pt x="1851025" y="785812"/>
                    <a:pt x="1946275" y="754062"/>
                    <a:pt x="2019300" y="752475"/>
                  </a:cubicBezTo>
                  <a:cubicBezTo>
                    <a:pt x="2092325" y="750888"/>
                    <a:pt x="2147888" y="790575"/>
                    <a:pt x="2238375" y="752475"/>
                  </a:cubicBezTo>
                  <a:cubicBezTo>
                    <a:pt x="2328862" y="714375"/>
                    <a:pt x="2445543" y="619125"/>
                    <a:pt x="2562225" y="523875"/>
                  </a:cubicBezTo>
                </a:path>
              </a:pathLst>
            </a:cu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7581900" y="-788987"/>
              <a:ext cx="1028700" cy="723900"/>
            </a:xfrm>
            <a:custGeom>
              <a:avLst/>
              <a:gdLst>
                <a:gd name="connsiteX0" fmla="*/ 0 w 1028700"/>
                <a:gd name="connsiteY0" fmla="*/ 723900 h 723900"/>
                <a:gd name="connsiteX1" fmla="*/ 38100 w 1028700"/>
                <a:gd name="connsiteY1" fmla="*/ 533400 h 723900"/>
                <a:gd name="connsiteX2" fmla="*/ 171450 w 1028700"/>
                <a:gd name="connsiteY2" fmla="*/ 428625 h 723900"/>
                <a:gd name="connsiteX3" fmla="*/ 238125 w 1028700"/>
                <a:gd name="connsiteY3" fmla="*/ 352425 h 723900"/>
                <a:gd name="connsiteX4" fmla="*/ 428625 w 1028700"/>
                <a:gd name="connsiteY4" fmla="*/ 295275 h 723900"/>
                <a:gd name="connsiteX5" fmla="*/ 609600 w 1028700"/>
                <a:gd name="connsiteY5" fmla="*/ 266700 h 723900"/>
                <a:gd name="connsiteX6" fmla="*/ 781050 w 1028700"/>
                <a:gd name="connsiteY6" fmla="*/ 180975 h 723900"/>
                <a:gd name="connsiteX7" fmla="*/ 952500 w 1028700"/>
                <a:gd name="connsiteY7" fmla="*/ 95250 h 723900"/>
                <a:gd name="connsiteX8" fmla="*/ 971550 w 1028700"/>
                <a:gd name="connsiteY8" fmla="*/ 66675 h 723900"/>
                <a:gd name="connsiteX9" fmla="*/ 1028700 w 1028700"/>
                <a:gd name="connsiteY9" fmla="*/ 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8700" h="723900">
                  <a:moveTo>
                    <a:pt x="0" y="723900"/>
                  </a:moveTo>
                  <a:cubicBezTo>
                    <a:pt x="4762" y="653256"/>
                    <a:pt x="9525" y="582613"/>
                    <a:pt x="38100" y="533400"/>
                  </a:cubicBezTo>
                  <a:cubicBezTo>
                    <a:pt x="66675" y="484188"/>
                    <a:pt x="138113" y="458787"/>
                    <a:pt x="171450" y="428625"/>
                  </a:cubicBezTo>
                  <a:cubicBezTo>
                    <a:pt x="204787" y="398463"/>
                    <a:pt x="195263" y="374650"/>
                    <a:pt x="238125" y="352425"/>
                  </a:cubicBezTo>
                  <a:cubicBezTo>
                    <a:pt x="280987" y="330200"/>
                    <a:pt x="366713" y="309562"/>
                    <a:pt x="428625" y="295275"/>
                  </a:cubicBezTo>
                  <a:cubicBezTo>
                    <a:pt x="490537" y="280988"/>
                    <a:pt x="550863" y="285750"/>
                    <a:pt x="609600" y="266700"/>
                  </a:cubicBezTo>
                  <a:cubicBezTo>
                    <a:pt x="668337" y="247650"/>
                    <a:pt x="781050" y="180975"/>
                    <a:pt x="781050" y="180975"/>
                  </a:cubicBezTo>
                  <a:cubicBezTo>
                    <a:pt x="838200" y="152400"/>
                    <a:pt x="920750" y="114300"/>
                    <a:pt x="952500" y="95250"/>
                  </a:cubicBezTo>
                  <a:cubicBezTo>
                    <a:pt x="984250" y="76200"/>
                    <a:pt x="958850" y="82550"/>
                    <a:pt x="971550" y="66675"/>
                  </a:cubicBezTo>
                  <a:cubicBezTo>
                    <a:pt x="984250" y="50800"/>
                    <a:pt x="1006475" y="25400"/>
                    <a:pt x="1028700" y="0"/>
                  </a:cubicBezTo>
                </a:path>
              </a:pathLst>
            </a:cu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7791450" y="125413"/>
              <a:ext cx="628650" cy="609600"/>
            </a:xfrm>
            <a:custGeom>
              <a:avLst/>
              <a:gdLst>
                <a:gd name="connsiteX0" fmla="*/ 0 w 628650"/>
                <a:gd name="connsiteY0" fmla="*/ 0 h 609600"/>
                <a:gd name="connsiteX1" fmla="*/ 28575 w 628650"/>
                <a:gd name="connsiteY1" fmla="*/ 190500 h 609600"/>
                <a:gd name="connsiteX2" fmla="*/ 114300 w 628650"/>
                <a:gd name="connsiteY2" fmla="*/ 285750 h 609600"/>
                <a:gd name="connsiteX3" fmla="*/ 247650 w 628650"/>
                <a:gd name="connsiteY3" fmla="*/ 390525 h 609600"/>
                <a:gd name="connsiteX4" fmla="*/ 400050 w 628650"/>
                <a:gd name="connsiteY4" fmla="*/ 476250 h 609600"/>
                <a:gd name="connsiteX5" fmla="*/ 542925 w 628650"/>
                <a:gd name="connsiteY5" fmla="*/ 571500 h 609600"/>
                <a:gd name="connsiteX6" fmla="*/ 628650 w 628650"/>
                <a:gd name="connsiteY6" fmla="*/ 609600 h 609600"/>
                <a:gd name="connsiteX7" fmla="*/ 628650 w 628650"/>
                <a:gd name="connsiteY7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50" h="609600">
                  <a:moveTo>
                    <a:pt x="0" y="0"/>
                  </a:moveTo>
                  <a:cubicBezTo>
                    <a:pt x="4762" y="71437"/>
                    <a:pt x="9525" y="142875"/>
                    <a:pt x="28575" y="190500"/>
                  </a:cubicBezTo>
                  <a:cubicBezTo>
                    <a:pt x="47625" y="238125"/>
                    <a:pt x="77788" y="252413"/>
                    <a:pt x="114300" y="285750"/>
                  </a:cubicBezTo>
                  <a:cubicBezTo>
                    <a:pt x="150813" y="319088"/>
                    <a:pt x="200025" y="358775"/>
                    <a:pt x="247650" y="390525"/>
                  </a:cubicBezTo>
                  <a:cubicBezTo>
                    <a:pt x="295275" y="422275"/>
                    <a:pt x="350838" y="446088"/>
                    <a:pt x="400050" y="476250"/>
                  </a:cubicBezTo>
                  <a:cubicBezTo>
                    <a:pt x="449262" y="506412"/>
                    <a:pt x="504825" y="549275"/>
                    <a:pt x="542925" y="571500"/>
                  </a:cubicBezTo>
                  <a:cubicBezTo>
                    <a:pt x="581025" y="593725"/>
                    <a:pt x="628650" y="609600"/>
                    <a:pt x="628650" y="609600"/>
                  </a:cubicBezTo>
                  <a:lnTo>
                    <a:pt x="628650" y="609600"/>
                  </a:lnTo>
                </a:path>
              </a:pathLst>
            </a:cu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6122988" y="-1798637"/>
              <a:ext cx="184149" cy="1285875"/>
            </a:xfrm>
            <a:custGeom>
              <a:avLst/>
              <a:gdLst>
                <a:gd name="connsiteX0" fmla="*/ 77787 w 184149"/>
                <a:gd name="connsiteY0" fmla="*/ 1285875 h 1285875"/>
                <a:gd name="connsiteX1" fmla="*/ 1587 w 184149"/>
                <a:gd name="connsiteY1" fmla="*/ 1095375 h 1285875"/>
                <a:gd name="connsiteX2" fmla="*/ 68262 w 184149"/>
                <a:gd name="connsiteY2" fmla="*/ 914400 h 1285875"/>
                <a:gd name="connsiteX3" fmla="*/ 153987 w 184149"/>
                <a:gd name="connsiteY3" fmla="*/ 685800 h 1285875"/>
                <a:gd name="connsiteX4" fmla="*/ 182562 w 184149"/>
                <a:gd name="connsiteY4" fmla="*/ 447675 h 1285875"/>
                <a:gd name="connsiteX5" fmla="*/ 144462 w 184149"/>
                <a:gd name="connsiteY5" fmla="*/ 161925 h 1285875"/>
                <a:gd name="connsiteX6" fmla="*/ 134937 w 184149"/>
                <a:gd name="connsiteY6" fmla="*/ 142875 h 1285875"/>
                <a:gd name="connsiteX7" fmla="*/ 125412 w 184149"/>
                <a:gd name="connsiteY7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4149" h="1285875">
                  <a:moveTo>
                    <a:pt x="77787" y="1285875"/>
                  </a:moveTo>
                  <a:cubicBezTo>
                    <a:pt x="40480" y="1221581"/>
                    <a:pt x="3174" y="1157287"/>
                    <a:pt x="1587" y="1095375"/>
                  </a:cubicBezTo>
                  <a:cubicBezTo>
                    <a:pt x="0" y="1033463"/>
                    <a:pt x="42862" y="982663"/>
                    <a:pt x="68262" y="914400"/>
                  </a:cubicBezTo>
                  <a:cubicBezTo>
                    <a:pt x="93662" y="846138"/>
                    <a:pt x="134937" y="763587"/>
                    <a:pt x="153987" y="685800"/>
                  </a:cubicBezTo>
                  <a:cubicBezTo>
                    <a:pt x="173037" y="608013"/>
                    <a:pt x="184149" y="534987"/>
                    <a:pt x="182562" y="447675"/>
                  </a:cubicBezTo>
                  <a:cubicBezTo>
                    <a:pt x="180975" y="360363"/>
                    <a:pt x="152400" y="212725"/>
                    <a:pt x="144462" y="161925"/>
                  </a:cubicBezTo>
                  <a:cubicBezTo>
                    <a:pt x="136524" y="111125"/>
                    <a:pt x="138112" y="169863"/>
                    <a:pt x="134937" y="142875"/>
                  </a:cubicBezTo>
                  <a:cubicBezTo>
                    <a:pt x="131762" y="115887"/>
                    <a:pt x="128587" y="57943"/>
                    <a:pt x="125412" y="0"/>
                  </a:cubicBezTo>
                </a:path>
              </a:pathLst>
            </a:cu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4397375" y="-1522412"/>
              <a:ext cx="1203325" cy="800100"/>
            </a:xfrm>
            <a:custGeom>
              <a:avLst/>
              <a:gdLst>
                <a:gd name="connsiteX0" fmla="*/ 1203325 w 1203325"/>
                <a:gd name="connsiteY0" fmla="*/ 800100 h 800100"/>
                <a:gd name="connsiteX1" fmla="*/ 1003300 w 1203325"/>
                <a:gd name="connsiteY1" fmla="*/ 628650 h 800100"/>
                <a:gd name="connsiteX2" fmla="*/ 889000 w 1203325"/>
                <a:gd name="connsiteY2" fmla="*/ 600075 h 800100"/>
                <a:gd name="connsiteX3" fmla="*/ 631825 w 1203325"/>
                <a:gd name="connsiteY3" fmla="*/ 609600 h 800100"/>
                <a:gd name="connsiteX4" fmla="*/ 393700 w 1203325"/>
                <a:gd name="connsiteY4" fmla="*/ 590550 h 800100"/>
                <a:gd name="connsiteX5" fmla="*/ 117475 w 1203325"/>
                <a:gd name="connsiteY5" fmla="*/ 381000 h 800100"/>
                <a:gd name="connsiteX6" fmla="*/ 22225 w 1203325"/>
                <a:gd name="connsiteY6" fmla="*/ 161925 h 800100"/>
                <a:gd name="connsiteX7" fmla="*/ 3175 w 1203325"/>
                <a:gd name="connsiteY7" fmla="*/ 28575 h 800100"/>
                <a:gd name="connsiteX8" fmla="*/ 3175 w 1203325"/>
                <a:gd name="connsiteY8" fmla="*/ 9525 h 800100"/>
                <a:gd name="connsiteX9" fmla="*/ 3175 w 1203325"/>
                <a:gd name="connsiteY9" fmla="*/ 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3325" h="800100">
                  <a:moveTo>
                    <a:pt x="1203325" y="800100"/>
                  </a:moveTo>
                  <a:cubicBezTo>
                    <a:pt x="1129506" y="731044"/>
                    <a:pt x="1055688" y="661988"/>
                    <a:pt x="1003300" y="628650"/>
                  </a:cubicBezTo>
                  <a:cubicBezTo>
                    <a:pt x="950912" y="595312"/>
                    <a:pt x="950913" y="603250"/>
                    <a:pt x="889000" y="600075"/>
                  </a:cubicBezTo>
                  <a:cubicBezTo>
                    <a:pt x="827087" y="596900"/>
                    <a:pt x="714375" y="611187"/>
                    <a:pt x="631825" y="609600"/>
                  </a:cubicBezTo>
                  <a:cubicBezTo>
                    <a:pt x="549275" y="608013"/>
                    <a:pt x="479425" y="628650"/>
                    <a:pt x="393700" y="590550"/>
                  </a:cubicBezTo>
                  <a:cubicBezTo>
                    <a:pt x="307975" y="552450"/>
                    <a:pt x="179388" y="452438"/>
                    <a:pt x="117475" y="381000"/>
                  </a:cubicBezTo>
                  <a:cubicBezTo>
                    <a:pt x="55562" y="309562"/>
                    <a:pt x="41275" y="220662"/>
                    <a:pt x="22225" y="161925"/>
                  </a:cubicBezTo>
                  <a:cubicBezTo>
                    <a:pt x="3175" y="103188"/>
                    <a:pt x="6350" y="53975"/>
                    <a:pt x="3175" y="28575"/>
                  </a:cubicBezTo>
                  <a:cubicBezTo>
                    <a:pt x="0" y="3175"/>
                    <a:pt x="3175" y="9525"/>
                    <a:pt x="3175" y="9525"/>
                  </a:cubicBezTo>
                  <a:lnTo>
                    <a:pt x="3175" y="0"/>
                  </a:lnTo>
                </a:path>
              </a:pathLst>
            </a:cu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- isolation</a:t>
            </a: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74837"/>
            <a:ext cx="42672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Three </a:t>
            </a:r>
            <a:r>
              <a:rPr lang="en-US" sz="2400" dirty="0"/>
              <a:t>cohorts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2001, 2002, 2003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2524 tagged individuals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12mm PIT tags (fish length &gt;60 mm)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16 sampling occasions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Two-pass </a:t>
            </a:r>
            <a:r>
              <a:rPr lang="en-US" sz="2000" dirty="0"/>
              <a:t>electrofishing (20-m sections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17414" name="Picture 6" descr="S20100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057400"/>
            <a:ext cx="3633787" cy="2725738"/>
          </a:xfrm>
          <a:prstGeom prst="rect">
            <a:avLst/>
          </a:prstGeom>
          <a:noFill/>
        </p:spPr>
      </p:pic>
    </p:spTree>
  </p:cSld>
  <p:clrMapOvr>
    <a:masterClrMapping/>
  </p:clrMapOvr>
  <p:transition advTm="22563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Emigration from tributaries</a:t>
            </a:r>
            <a:endParaRPr lang="en-US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752735" y="2057400"/>
          <a:ext cx="5867400" cy="3426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-987265" y="3425666"/>
            <a:ext cx="325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Probability of emigrating (</a:t>
            </a:r>
            <a:r>
              <a:rPr lang="en-US" dirty="0" smtClean="0">
                <a:latin typeface="Times New Roman"/>
                <a:cs typeface="Times New Roman"/>
              </a:rPr>
              <a:t>∙</a:t>
            </a:r>
            <a:r>
              <a:rPr lang="en-US" dirty="0" smtClean="0"/>
              <a:t>Mo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67001" y="5410200"/>
            <a:ext cx="105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state</a:t>
            </a:r>
            <a:endParaRPr lang="en-US" dirty="0"/>
          </a:p>
        </p:txBody>
      </p:sp>
      <p:sp>
        <p:nvSpPr>
          <p:cNvPr id="9" name="Freeform 4"/>
          <p:cNvSpPr>
            <a:spLocks/>
          </p:cNvSpPr>
          <p:nvPr/>
        </p:nvSpPr>
        <p:spPr bwMode="auto">
          <a:xfrm>
            <a:off x="6200775" y="2895600"/>
            <a:ext cx="2209800" cy="2438400"/>
          </a:xfrm>
          <a:custGeom>
            <a:avLst/>
            <a:gdLst/>
            <a:ahLst/>
            <a:cxnLst>
              <a:cxn ang="0">
                <a:pos x="1392" y="1536"/>
              </a:cxn>
              <a:cxn ang="0">
                <a:pos x="816" y="1200"/>
              </a:cxn>
              <a:cxn ang="0">
                <a:pos x="576" y="576"/>
              </a:cxn>
              <a:cxn ang="0">
                <a:pos x="0" y="0"/>
              </a:cxn>
            </a:cxnLst>
            <a:rect l="0" t="0" r="r" b="b"/>
            <a:pathLst>
              <a:path w="1392" h="1536">
                <a:moveTo>
                  <a:pt x="1392" y="1536"/>
                </a:moveTo>
                <a:cubicBezTo>
                  <a:pt x="1172" y="1448"/>
                  <a:pt x="952" y="1360"/>
                  <a:pt x="816" y="1200"/>
                </a:cubicBezTo>
                <a:cubicBezTo>
                  <a:pt x="680" y="1040"/>
                  <a:pt x="712" y="776"/>
                  <a:pt x="576" y="576"/>
                </a:cubicBezTo>
                <a:cubicBezTo>
                  <a:pt x="440" y="376"/>
                  <a:pt x="220" y="188"/>
                  <a:pt x="0" y="0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auto">
          <a:xfrm>
            <a:off x="6124575" y="3733800"/>
            <a:ext cx="914400" cy="533400"/>
          </a:xfrm>
          <a:custGeom>
            <a:avLst/>
            <a:gdLst/>
            <a:ahLst/>
            <a:cxnLst>
              <a:cxn ang="0">
                <a:pos x="624" y="0"/>
              </a:cxn>
              <a:cxn ang="0">
                <a:pos x="528" y="48"/>
              </a:cxn>
              <a:cxn ang="0">
                <a:pos x="384" y="48"/>
              </a:cxn>
              <a:cxn ang="0">
                <a:pos x="240" y="144"/>
              </a:cxn>
              <a:cxn ang="0">
                <a:pos x="144" y="240"/>
              </a:cxn>
              <a:cxn ang="0">
                <a:pos x="0" y="336"/>
              </a:cxn>
            </a:cxnLst>
            <a:rect l="0" t="0" r="r" b="b"/>
            <a:pathLst>
              <a:path w="624" h="336">
                <a:moveTo>
                  <a:pt x="624" y="0"/>
                </a:moveTo>
                <a:cubicBezTo>
                  <a:pt x="596" y="20"/>
                  <a:pt x="568" y="40"/>
                  <a:pt x="528" y="48"/>
                </a:cubicBezTo>
                <a:cubicBezTo>
                  <a:pt x="488" y="56"/>
                  <a:pt x="432" y="32"/>
                  <a:pt x="384" y="48"/>
                </a:cubicBezTo>
                <a:cubicBezTo>
                  <a:pt x="336" y="64"/>
                  <a:pt x="280" y="112"/>
                  <a:pt x="240" y="144"/>
                </a:cubicBezTo>
                <a:cubicBezTo>
                  <a:pt x="200" y="176"/>
                  <a:pt x="184" y="208"/>
                  <a:pt x="144" y="240"/>
                </a:cubicBezTo>
                <a:cubicBezTo>
                  <a:pt x="104" y="272"/>
                  <a:pt x="52" y="304"/>
                  <a:pt x="0" y="336"/>
                </a:cubicBezTo>
              </a:path>
            </a:pathLst>
          </a:cu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 rot="17046498" flipH="1">
            <a:off x="7496175" y="4191000"/>
            <a:ext cx="914400" cy="609600"/>
          </a:xfrm>
          <a:custGeom>
            <a:avLst/>
            <a:gdLst/>
            <a:ahLst/>
            <a:cxnLst>
              <a:cxn ang="0">
                <a:pos x="624" y="0"/>
              </a:cxn>
              <a:cxn ang="0">
                <a:pos x="528" y="48"/>
              </a:cxn>
              <a:cxn ang="0">
                <a:pos x="384" y="48"/>
              </a:cxn>
              <a:cxn ang="0">
                <a:pos x="240" y="144"/>
              </a:cxn>
              <a:cxn ang="0">
                <a:pos x="144" y="240"/>
              </a:cxn>
              <a:cxn ang="0">
                <a:pos x="0" y="336"/>
              </a:cxn>
            </a:cxnLst>
            <a:rect l="0" t="0" r="r" b="b"/>
            <a:pathLst>
              <a:path w="624" h="336">
                <a:moveTo>
                  <a:pt x="624" y="0"/>
                </a:moveTo>
                <a:cubicBezTo>
                  <a:pt x="596" y="20"/>
                  <a:pt x="568" y="40"/>
                  <a:pt x="528" y="48"/>
                </a:cubicBezTo>
                <a:cubicBezTo>
                  <a:pt x="488" y="56"/>
                  <a:pt x="432" y="32"/>
                  <a:pt x="384" y="48"/>
                </a:cubicBezTo>
                <a:cubicBezTo>
                  <a:pt x="336" y="64"/>
                  <a:pt x="280" y="112"/>
                  <a:pt x="240" y="144"/>
                </a:cubicBezTo>
                <a:cubicBezTo>
                  <a:pt x="200" y="176"/>
                  <a:pt x="184" y="208"/>
                  <a:pt x="144" y="240"/>
                </a:cubicBezTo>
                <a:cubicBezTo>
                  <a:pt x="104" y="272"/>
                  <a:pt x="52" y="304"/>
                  <a:pt x="0" y="336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 rot="17046498" flipH="1">
            <a:off x="6986588" y="2643187"/>
            <a:ext cx="1011238" cy="1058863"/>
          </a:xfrm>
          <a:custGeom>
            <a:avLst/>
            <a:gdLst/>
            <a:ahLst/>
            <a:cxnLst>
              <a:cxn ang="0">
                <a:pos x="624" y="0"/>
              </a:cxn>
              <a:cxn ang="0">
                <a:pos x="528" y="48"/>
              </a:cxn>
              <a:cxn ang="0">
                <a:pos x="384" y="48"/>
              </a:cxn>
              <a:cxn ang="0">
                <a:pos x="240" y="144"/>
              </a:cxn>
              <a:cxn ang="0">
                <a:pos x="144" y="240"/>
              </a:cxn>
              <a:cxn ang="0">
                <a:pos x="0" y="336"/>
              </a:cxn>
            </a:cxnLst>
            <a:rect l="0" t="0" r="r" b="b"/>
            <a:pathLst>
              <a:path w="624" h="336">
                <a:moveTo>
                  <a:pt x="624" y="0"/>
                </a:moveTo>
                <a:cubicBezTo>
                  <a:pt x="596" y="20"/>
                  <a:pt x="568" y="40"/>
                  <a:pt x="528" y="48"/>
                </a:cubicBezTo>
                <a:cubicBezTo>
                  <a:pt x="488" y="56"/>
                  <a:pt x="432" y="32"/>
                  <a:pt x="384" y="48"/>
                </a:cubicBezTo>
                <a:cubicBezTo>
                  <a:pt x="336" y="64"/>
                  <a:pt x="280" y="112"/>
                  <a:pt x="240" y="144"/>
                </a:cubicBezTo>
                <a:cubicBezTo>
                  <a:pt x="200" y="176"/>
                  <a:pt x="184" y="208"/>
                  <a:pt x="144" y="240"/>
                </a:cubicBezTo>
                <a:cubicBezTo>
                  <a:pt x="104" y="272"/>
                  <a:pt x="52" y="304"/>
                  <a:pt x="0" y="336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667375" y="2438400"/>
            <a:ext cx="561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0000"/>
                </a:solidFill>
                <a:cs typeface="Tahoma" pitchFamily="34" charset="0"/>
              </a:rPr>
              <a:t>WB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5591175" y="4237038"/>
            <a:ext cx="1081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cs typeface="Tahoma" pitchFamily="34" charset="0"/>
              </a:rPr>
              <a:t>Isolated</a:t>
            </a: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8181975" y="2590800"/>
            <a:ext cx="490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0000"/>
                </a:solidFill>
                <a:cs typeface="Tahoma" pitchFamily="34" charset="0"/>
              </a:rPr>
              <a:t>OL</a:t>
            </a: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H="1" flipV="1">
            <a:off x="6886575" y="3657600"/>
            <a:ext cx="152400" cy="22860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8334375" y="3733800"/>
            <a:ext cx="504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0000"/>
                </a:solidFill>
                <a:cs typeface="Tahoma" pitchFamily="34" charset="0"/>
              </a:rPr>
              <a:t>OS</a:t>
            </a: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flipH="1" flipV="1">
            <a:off x="6886575" y="3352800"/>
            <a:ext cx="152400" cy="228600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 flipH="1" flipV="1">
            <a:off x="7572375" y="4648200"/>
            <a:ext cx="152400" cy="228600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H="1" flipV="1">
            <a:off x="7877175" y="4876800"/>
            <a:ext cx="533400" cy="1524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6810375" y="2667000"/>
            <a:ext cx="76200" cy="6096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953000" y="56388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Recolonization</a:t>
            </a:r>
            <a:r>
              <a:rPr lang="en-US" dirty="0" smtClean="0"/>
              <a:t> is key for persistence of currently connected tributaries</a:t>
            </a:r>
            <a:endParaRPr lang="en-US" dirty="0"/>
          </a:p>
        </p:txBody>
      </p:sp>
    </p:spTree>
  </p:cSld>
  <p:clrMapOvr>
    <a:masterClrMapping/>
  </p:clrMapOvr>
  <p:transition advTm="55297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81000" y="304800"/>
            <a:ext cx="7772400" cy="784225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ahoma" pitchFamily="34" charset="0"/>
              </a:rPr>
              <a:t>   State variables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Tahoma" pitchFamily="34" charset="0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838200" y="2819400"/>
            <a:ext cx="2209800" cy="2438400"/>
          </a:xfrm>
          <a:custGeom>
            <a:avLst/>
            <a:gdLst/>
            <a:ahLst/>
            <a:cxnLst>
              <a:cxn ang="0">
                <a:pos x="1392" y="1536"/>
              </a:cxn>
              <a:cxn ang="0">
                <a:pos x="816" y="1200"/>
              </a:cxn>
              <a:cxn ang="0">
                <a:pos x="576" y="576"/>
              </a:cxn>
              <a:cxn ang="0">
                <a:pos x="0" y="0"/>
              </a:cxn>
            </a:cxnLst>
            <a:rect l="0" t="0" r="r" b="b"/>
            <a:pathLst>
              <a:path w="1392" h="1536">
                <a:moveTo>
                  <a:pt x="1392" y="1536"/>
                </a:moveTo>
                <a:cubicBezTo>
                  <a:pt x="1172" y="1448"/>
                  <a:pt x="952" y="1360"/>
                  <a:pt x="816" y="1200"/>
                </a:cubicBezTo>
                <a:cubicBezTo>
                  <a:pt x="680" y="1040"/>
                  <a:pt x="712" y="776"/>
                  <a:pt x="576" y="576"/>
                </a:cubicBezTo>
                <a:cubicBezTo>
                  <a:pt x="440" y="376"/>
                  <a:pt x="220" y="188"/>
                  <a:pt x="0" y="0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>
            <a:off x="762000" y="3657600"/>
            <a:ext cx="914400" cy="533400"/>
          </a:xfrm>
          <a:custGeom>
            <a:avLst/>
            <a:gdLst/>
            <a:ahLst/>
            <a:cxnLst>
              <a:cxn ang="0">
                <a:pos x="624" y="0"/>
              </a:cxn>
              <a:cxn ang="0">
                <a:pos x="528" y="48"/>
              </a:cxn>
              <a:cxn ang="0">
                <a:pos x="384" y="48"/>
              </a:cxn>
              <a:cxn ang="0">
                <a:pos x="240" y="144"/>
              </a:cxn>
              <a:cxn ang="0">
                <a:pos x="144" y="240"/>
              </a:cxn>
              <a:cxn ang="0">
                <a:pos x="0" y="336"/>
              </a:cxn>
            </a:cxnLst>
            <a:rect l="0" t="0" r="r" b="b"/>
            <a:pathLst>
              <a:path w="624" h="336">
                <a:moveTo>
                  <a:pt x="624" y="0"/>
                </a:moveTo>
                <a:cubicBezTo>
                  <a:pt x="596" y="20"/>
                  <a:pt x="568" y="40"/>
                  <a:pt x="528" y="48"/>
                </a:cubicBezTo>
                <a:cubicBezTo>
                  <a:pt x="488" y="56"/>
                  <a:pt x="432" y="32"/>
                  <a:pt x="384" y="48"/>
                </a:cubicBezTo>
                <a:cubicBezTo>
                  <a:pt x="336" y="64"/>
                  <a:pt x="280" y="112"/>
                  <a:pt x="240" y="144"/>
                </a:cubicBezTo>
                <a:cubicBezTo>
                  <a:pt x="200" y="176"/>
                  <a:pt x="184" y="208"/>
                  <a:pt x="144" y="240"/>
                </a:cubicBezTo>
                <a:cubicBezTo>
                  <a:pt x="104" y="272"/>
                  <a:pt x="52" y="304"/>
                  <a:pt x="0" y="336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 rot="17046498" flipH="1">
            <a:off x="2133600" y="4114800"/>
            <a:ext cx="914400" cy="609600"/>
          </a:xfrm>
          <a:custGeom>
            <a:avLst/>
            <a:gdLst/>
            <a:ahLst/>
            <a:cxnLst>
              <a:cxn ang="0">
                <a:pos x="624" y="0"/>
              </a:cxn>
              <a:cxn ang="0">
                <a:pos x="528" y="48"/>
              </a:cxn>
              <a:cxn ang="0">
                <a:pos x="384" y="48"/>
              </a:cxn>
              <a:cxn ang="0">
                <a:pos x="240" y="144"/>
              </a:cxn>
              <a:cxn ang="0">
                <a:pos x="144" y="240"/>
              </a:cxn>
              <a:cxn ang="0">
                <a:pos x="0" y="336"/>
              </a:cxn>
            </a:cxnLst>
            <a:rect l="0" t="0" r="r" b="b"/>
            <a:pathLst>
              <a:path w="624" h="336">
                <a:moveTo>
                  <a:pt x="624" y="0"/>
                </a:moveTo>
                <a:cubicBezTo>
                  <a:pt x="596" y="20"/>
                  <a:pt x="568" y="40"/>
                  <a:pt x="528" y="48"/>
                </a:cubicBezTo>
                <a:cubicBezTo>
                  <a:pt x="488" y="56"/>
                  <a:pt x="432" y="32"/>
                  <a:pt x="384" y="48"/>
                </a:cubicBezTo>
                <a:cubicBezTo>
                  <a:pt x="336" y="64"/>
                  <a:pt x="280" y="112"/>
                  <a:pt x="240" y="144"/>
                </a:cubicBezTo>
                <a:cubicBezTo>
                  <a:pt x="200" y="176"/>
                  <a:pt x="184" y="208"/>
                  <a:pt x="144" y="240"/>
                </a:cubicBezTo>
                <a:cubicBezTo>
                  <a:pt x="104" y="272"/>
                  <a:pt x="52" y="304"/>
                  <a:pt x="0" y="336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 rot="17046498" flipH="1">
            <a:off x="1624013" y="2566987"/>
            <a:ext cx="1011238" cy="1058863"/>
          </a:xfrm>
          <a:custGeom>
            <a:avLst/>
            <a:gdLst/>
            <a:ahLst/>
            <a:cxnLst>
              <a:cxn ang="0">
                <a:pos x="624" y="0"/>
              </a:cxn>
              <a:cxn ang="0">
                <a:pos x="528" y="48"/>
              </a:cxn>
              <a:cxn ang="0">
                <a:pos x="384" y="48"/>
              </a:cxn>
              <a:cxn ang="0">
                <a:pos x="240" y="144"/>
              </a:cxn>
              <a:cxn ang="0">
                <a:pos x="144" y="240"/>
              </a:cxn>
              <a:cxn ang="0">
                <a:pos x="0" y="336"/>
              </a:cxn>
            </a:cxnLst>
            <a:rect l="0" t="0" r="r" b="b"/>
            <a:pathLst>
              <a:path w="624" h="336">
                <a:moveTo>
                  <a:pt x="624" y="0"/>
                </a:moveTo>
                <a:cubicBezTo>
                  <a:pt x="596" y="20"/>
                  <a:pt x="568" y="40"/>
                  <a:pt x="528" y="48"/>
                </a:cubicBezTo>
                <a:cubicBezTo>
                  <a:pt x="488" y="56"/>
                  <a:pt x="432" y="32"/>
                  <a:pt x="384" y="48"/>
                </a:cubicBezTo>
                <a:cubicBezTo>
                  <a:pt x="336" y="64"/>
                  <a:pt x="280" y="112"/>
                  <a:pt x="240" y="144"/>
                </a:cubicBezTo>
                <a:cubicBezTo>
                  <a:pt x="200" y="176"/>
                  <a:pt x="184" y="208"/>
                  <a:pt x="144" y="240"/>
                </a:cubicBezTo>
                <a:cubicBezTo>
                  <a:pt x="104" y="272"/>
                  <a:pt x="52" y="304"/>
                  <a:pt x="0" y="336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886200" y="1524000"/>
            <a:ext cx="2590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spcBef>
                <a:spcPct val="20000"/>
              </a:spcBef>
            </a:pPr>
            <a:r>
              <a:rPr lang="en-US" sz="2800" u="sng" dirty="0">
                <a:cs typeface="Tahoma" pitchFamily="34" charset="0"/>
              </a:rPr>
              <a:t>4 Sizes</a:t>
            </a:r>
            <a:r>
              <a:rPr lang="en-US" sz="2000" dirty="0">
                <a:cs typeface="Tahoma" pitchFamily="34" charset="0"/>
              </a:rPr>
              <a:t> </a:t>
            </a:r>
            <a:r>
              <a:rPr lang="en-US" sz="1400" dirty="0">
                <a:cs typeface="Tahoma" pitchFamily="34" charset="0"/>
              </a:rPr>
              <a:t>(FL, mm)</a:t>
            </a:r>
          </a:p>
          <a:p>
            <a:pPr marL="609600" indent="-609600">
              <a:spcBef>
                <a:spcPct val="20000"/>
              </a:spcBef>
            </a:pPr>
            <a:endParaRPr lang="en-US" sz="1400" dirty="0">
              <a:cs typeface="Tahoma" pitchFamily="34" charset="0"/>
            </a:endParaRPr>
          </a:p>
          <a:p>
            <a:pPr marL="609600" indent="-609600"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solidFill>
                  <a:srgbClr val="800000"/>
                </a:solidFill>
                <a:cs typeface="Tahoma" pitchFamily="34" charset="0"/>
              </a:rPr>
              <a:t>60-95 </a:t>
            </a:r>
            <a:r>
              <a:rPr lang="en-US" sz="1400" dirty="0">
                <a:solidFill>
                  <a:srgbClr val="800000"/>
                </a:solidFill>
                <a:cs typeface="Tahoma" pitchFamily="34" charset="0"/>
              </a:rPr>
              <a:t>[0+]</a:t>
            </a:r>
          </a:p>
          <a:p>
            <a:pPr marL="609600" indent="-609600"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solidFill>
                  <a:srgbClr val="800000"/>
                </a:solidFill>
                <a:cs typeface="Tahoma" pitchFamily="34" charset="0"/>
              </a:rPr>
              <a:t>96-115 </a:t>
            </a:r>
            <a:r>
              <a:rPr lang="en-US" sz="1400" dirty="0">
                <a:solidFill>
                  <a:srgbClr val="800000"/>
                </a:solidFill>
                <a:cs typeface="Tahoma" pitchFamily="34" charset="0"/>
              </a:rPr>
              <a:t>[~1+]</a:t>
            </a:r>
            <a:endParaRPr lang="en-US" sz="2000" dirty="0">
              <a:solidFill>
                <a:srgbClr val="800000"/>
              </a:solidFill>
              <a:cs typeface="Tahoma" pitchFamily="34" charset="0"/>
            </a:endParaRPr>
          </a:p>
          <a:p>
            <a:pPr marL="609600" indent="-609600"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solidFill>
                  <a:srgbClr val="800000"/>
                </a:solidFill>
                <a:cs typeface="Tahoma" pitchFamily="34" charset="0"/>
              </a:rPr>
              <a:t>116-135 </a:t>
            </a:r>
            <a:r>
              <a:rPr lang="en-US" sz="1400" dirty="0">
                <a:solidFill>
                  <a:srgbClr val="800000"/>
                </a:solidFill>
                <a:cs typeface="Tahoma" pitchFamily="34" charset="0"/>
              </a:rPr>
              <a:t>[~2+]</a:t>
            </a:r>
            <a:endParaRPr lang="en-US" sz="2000" dirty="0">
              <a:solidFill>
                <a:srgbClr val="800000"/>
              </a:solidFill>
              <a:cs typeface="Tahoma" pitchFamily="34" charset="0"/>
            </a:endParaRPr>
          </a:p>
          <a:p>
            <a:pPr marL="609600" indent="-609600"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solidFill>
                  <a:srgbClr val="800000"/>
                </a:solidFill>
                <a:cs typeface="Tahoma" pitchFamily="34" charset="0"/>
              </a:rPr>
              <a:t>&gt;135 </a:t>
            </a:r>
            <a:r>
              <a:rPr lang="en-US" sz="1400" dirty="0">
                <a:solidFill>
                  <a:srgbClr val="800000"/>
                </a:solidFill>
                <a:cs typeface="Tahoma" pitchFamily="34" charset="0"/>
              </a:rPr>
              <a:t>[~3+]</a:t>
            </a:r>
            <a:endParaRPr lang="en-US" sz="2000" dirty="0">
              <a:solidFill>
                <a:srgbClr val="800000"/>
              </a:solidFill>
              <a:cs typeface="Tahoma" pitchFamily="34" charset="0"/>
            </a:endParaRPr>
          </a:p>
          <a:p>
            <a:pPr marL="990600" lvl="1" indent="-533400">
              <a:spcBef>
                <a:spcPct val="20000"/>
              </a:spcBef>
            </a:pPr>
            <a:endParaRPr lang="en-US" dirty="0">
              <a:cs typeface="Tahoma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52400" y="2346325"/>
            <a:ext cx="2119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0000"/>
                </a:solidFill>
                <a:cs typeface="Tahoma" pitchFamily="34" charset="0"/>
              </a:rPr>
              <a:t>West Brook (WB)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28600" y="4160838"/>
            <a:ext cx="10114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Tahoma" pitchFamily="34" charset="0"/>
              </a:rPr>
              <a:t>Isolated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2597150" y="4251325"/>
            <a:ext cx="18213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0000"/>
                </a:solidFill>
                <a:cs typeface="Tahoma" pitchFamily="34" charset="0"/>
              </a:rPr>
              <a:t>OpenSmall (OS)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828800" y="2971800"/>
            <a:ext cx="1982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0000"/>
                </a:solidFill>
                <a:cs typeface="Tahoma" pitchFamily="34" charset="0"/>
              </a:rPr>
              <a:t>OpenLarge (OL)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762000" y="1544638"/>
            <a:ext cx="19605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u="sng" dirty="0">
                <a:cs typeface="Tahoma" pitchFamily="34" charset="0"/>
              </a:rPr>
              <a:t>3 Locations</a:t>
            </a: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H="1" flipV="1">
            <a:off x="1524000" y="3581400"/>
            <a:ext cx="152400" cy="228600"/>
          </a:xfrm>
          <a:prstGeom prst="line">
            <a:avLst/>
          </a:prstGeom>
          <a:noFill/>
          <a:ln w="50800">
            <a:solidFill>
              <a:srgbClr val="2A54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60065" y="5726668"/>
            <a:ext cx="39833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cs typeface="Tahoma" pitchFamily="34" charset="0"/>
              </a:rPr>
              <a:t>No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cs typeface="Tahoma" pitchFamily="34" charset="0"/>
              </a:rPr>
              <a:t>seasonality, no density-dependence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76200" y="4529138"/>
            <a:ext cx="1654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Estimate separately,</a:t>
            </a:r>
          </a:p>
          <a:p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4 size states only</a:t>
            </a:r>
          </a:p>
        </p:txBody>
      </p:sp>
      <p:pic>
        <p:nvPicPr>
          <p:cNvPr id="18" name="Picture 17" descr="West Brook, Whately, Mass 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3840163"/>
            <a:ext cx="3039962" cy="2027237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410200" y="6324600"/>
            <a:ext cx="3782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Details in Letcher et al. </a:t>
            </a:r>
            <a:r>
              <a:rPr lang="en-US" dirty="0" err="1" smtClean="0"/>
              <a:t>PLoS</a:t>
            </a:r>
            <a:r>
              <a:rPr lang="en-US" dirty="0" smtClean="0"/>
              <a:t> One 2007</a:t>
            </a:r>
            <a:endParaRPr lang="en-US" dirty="0"/>
          </a:p>
        </p:txBody>
      </p:sp>
    </p:spTree>
  </p:cSld>
  <p:clrMapOvr>
    <a:masterClrMapping/>
  </p:clrMapOvr>
  <p:transition advTm="133734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Isolation</a:t>
            </a:r>
            <a:endParaRPr lang="en-US" dirty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267200" cy="4525963"/>
          </a:xfrm>
        </p:spPr>
        <p:txBody>
          <a:bodyPr>
            <a:normAutofit lnSpcReduction="10000"/>
          </a:bodyPr>
          <a:lstStyle/>
          <a:p>
            <a:pPr marL="533400" indent="-533400">
              <a:lnSpc>
                <a:spcPct val="90000"/>
              </a:lnSpc>
            </a:pPr>
            <a:r>
              <a:rPr lang="en-US" sz="2400" dirty="0" smtClean="0"/>
              <a:t>One-way trip out</a:t>
            </a:r>
          </a:p>
          <a:p>
            <a:pPr marL="533400" indent="-533400">
              <a:lnSpc>
                <a:spcPct val="90000"/>
              </a:lnSpc>
            </a:pPr>
            <a:r>
              <a:rPr lang="en-US" sz="2400" dirty="0" smtClean="0"/>
              <a:t>Isolation = </a:t>
            </a:r>
            <a:r>
              <a:rPr lang="en-US" sz="2400" dirty="0"/>
              <a:t>Block entry to </a:t>
            </a:r>
            <a:r>
              <a:rPr lang="en-US" sz="2400" dirty="0" smtClean="0"/>
              <a:t>tributaries</a:t>
            </a:r>
          </a:p>
          <a:p>
            <a:pPr marL="533400" indent="-533400">
              <a:lnSpc>
                <a:spcPct val="90000"/>
              </a:lnSpc>
            </a:pPr>
            <a:r>
              <a:rPr lang="en-US" sz="2400" dirty="0" smtClean="0"/>
              <a:t>Or, = </a:t>
            </a:r>
            <a:r>
              <a:rPr lang="en-US" sz="2400" dirty="0" err="1" smtClean="0"/>
              <a:t>mainstem</a:t>
            </a:r>
            <a:r>
              <a:rPr lang="en-US" sz="2400" dirty="0" smtClean="0"/>
              <a:t> habitat lethal </a:t>
            </a:r>
          </a:p>
          <a:p>
            <a:pPr marL="533400" indent="-533400">
              <a:lnSpc>
                <a:spcPct val="90000"/>
              </a:lnSpc>
            </a:pPr>
            <a:endParaRPr lang="en-US" sz="2400" dirty="0"/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sz="2400" dirty="0" smtClean="0"/>
              <a:t>Tributary extinction times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sz="2400" dirty="0" smtClean="0">
                <a:solidFill>
                  <a:schemeClr val="bg2"/>
                </a:solidFill>
              </a:rPr>
              <a:t>West </a:t>
            </a:r>
            <a:r>
              <a:rPr lang="en-US" sz="2400" dirty="0">
                <a:solidFill>
                  <a:schemeClr val="bg2"/>
                </a:solidFill>
              </a:rPr>
              <a:t>Brook + tributary extinction times</a:t>
            </a:r>
          </a:p>
          <a:p>
            <a:pPr marL="533400" indent="-533400">
              <a:lnSpc>
                <a:spcPct val="90000"/>
              </a:lnSpc>
              <a:buFontTx/>
              <a:buNone/>
            </a:pPr>
            <a:r>
              <a:rPr lang="en-US" sz="2400" dirty="0" smtClean="0"/>
              <a:t> </a:t>
            </a:r>
            <a:endParaRPr lang="en-US" sz="2400" dirty="0"/>
          </a:p>
          <a:p>
            <a:pPr marL="533400" indent="-533400">
              <a:lnSpc>
                <a:spcPct val="90000"/>
              </a:lnSpc>
            </a:pPr>
            <a:r>
              <a:rPr lang="en-US" sz="2400" dirty="0"/>
              <a:t>Extinction: &lt;2 individuals in a tributary </a:t>
            </a:r>
          </a:p>
        </p:txBody>
      </p:sp>
      <p:sp>
        <p:nvSpPr>
          <p:cNvPr id="65540" name="Freeform 4"/>
          <p:cNvSpPr>
            <a:spLocks/>
          </p:cNvSpPr>
          <p:nvPr/>
        </p:nvSpPr>
        <p:spPr bwMode="auto">
          <a:xfrm>
            <a:off x="5486400" y="3352800"/>
            <a:ext cx="2209800" cy="2438400"/>
          </a:xfrm>
          <a:custGeom>
            <a:avLst/>
            <a:gdLst/>
            <a:ahLst/>
            <a:cxnLst>
              <a:cxn ang="0">
                <a:pos x="1392" y="1536"/>
              </a:cxn>
              <a:cxn ang="0">
                <a:pos x="816" y="1200"/>
              </a:cxn>
              <a:cxn ang="0">
                <a:pos x="576" y="576"/>
              </a:cxn>
              <a:cxn ang="0">
                <a:pos x="0" y="0"/>
              </a:cxn>
            </a:cxnLst>
            <a:rect l="0" t="0" r="r" b="b"/>
            <a:pathLst>
              <a:path w="1392" h="1536">
                <a:moveTo>
                  <a:pt x="1392" y="1536"/>
                </a:moveTo>
                <a:cubicBezTo>
                  <a:pt x="1172" y="1448"/>
                  <a:pt x="952" y="1360"/>
                  <a:pt x="816" y="1200"/>
                </a:cubicBezTo>
                <a:cubicBezTo>
                  <a:pt x="680" y="1040"/>
                  <a:pt x="712" y="776"/>
                  <a:pt x="576" y="576"/>
                </a:cubicBezTo>
                <a:cubicBezTo>
                  <a:pt x="440" y="376"/>
                  <a:pt x="220" y="188"/>
                  <a:pt x="0" y="0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5541" name="Freeform 5"/>
          <p:cNvSpPr>
            <a:spLocks/>
          </p:cNvSpPr>
          <p:nvPr/>
        </p:nvSpPr>
        <p:spPr bwMode="auto">
          <a:xfrm>
            <a:off x="5410200" y="4191000"/>
            <a:ext cx="914400" cy="533400"/>
          </a:xfrm>
          <a:custGeom>
            <a:avLst/>
            <a:gdLst/>
            <a:ahLst/>
            <a:cxnLst>
              <a:cxn ang="0">
                <a:pos x="624" y="0"/>
              </a:cxn>
              <a:cxn ang="0">
                <a:pos x="528" y="48"/>
              </a:cxn>
              <a:cxn ang="0">
                <a:pos x="384" y="48"/>
              </a:cxn>
              <a:cxn ang="0">
                <a:pos x="240" y="144"/>
              </a:cxn>
              <a:cxn ang="0">
                <a:pos x="144" y="240"/>
              </a:cxn>
              <a:cxn ang="0">
                <a:pos x="0" y="336"/>
              </a:cxn>
            </a:cxnLst>
            <a:rect l="0" t="0" r="r" b="b"/>
            <a:pathLst>
              <a:path w="624" h="336">
                <a:moveTo>
                  <a:pt x="624" y="0"/>
                </a:moveTo>
                <a:cubicBezTo>
                  <a:pt x="596" y="20"/>
                  <a:pt x="568" y="40"/>
                  <a:pt x="528" y="48"/>
                </a:cubicBezTo>
                <a:cubicBezTo>
                  <a:pt x="488" y="56"/>
                  <a:pt x="432" y="32"/>
                  <a:pt x="384" y="48"/>
                </a:cubicBezTo>
                <a:cubicBezTo>
                  <a:pt x="336" y="64"/>
                  <a:pt x="280" y="112"/>
                  <a:pt x="240" y="144"/>
                </a:cubicBezTo>
                <a:cubicBezTo>
                  <a:pt x="200" y="176"/>
                  <a:pt x="184" y="208"/>
                  <a:pt x="144" y="240"/>
                </a:cubicBezTo>
                <a:cubicBezTo>
                  <a:pt x="104" y="272"/>
                  <a:pt x="52" y="304"/>
                  <a:pt x="0" y="336"/>
                </a:cubicBezTo>
              </a:path>
            </a:pathLst>
          </a:cu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5542" name="Freeform 6"/>
          <p:cNvSpPr>
            <a:spLocks/>
          </p:cNvSpPr>
          <p:nvPr/>
        </p:nvSpPr>
        <p:spPr bwMode="auto">
          <a:xfrm rot="17046498" flipH="1">
            <a:off x="6781800" y="4648200"/>
            <a:ext cx="914400" cy="609600"/>
          </a:xfrm>
          <a:custGeom>
            <a:avLst/>
            <a:gdLst/>
            <a:ahLst/>
            <a:cxnLst>
              <a:cxn ang="0">
                <a:pos x="624" y="0"/>
              </a:cxn>
              <a:cxn ang="0">
                <a:pos x="528" y="48"/>
              </a:cxn>
              <a:cxn ang="0">
                <a:pos x="384" y="48"/>
              </a:cxn>
              <a:cxn ang="0">
                <a:pos x="240" y="144"/>
              </a:cxn>
              <a:cxn ang="0">
                <a:pos x="144" y="240"/>
              </a:cxn>
              <a:cxn ang="0">
                <a:pos x="0" y="336"/>
              </a:cxn>
            </a:cxnLst>
            <a:rect l="0" t="0" r="r" b="b"/>
            <a:pathLst>
              <a:path w="624" h="336">
                <a:moveTo>
                  <a:pt x="624" y="0"/>
                </a:moveTo>
                <a:cubicBezTo>
                  <a:pt x="596" y="20"/>
                  <a:pt x="568" y="40"/>
                  <a:pt x="528" y="48"/>
                </a:cubicBezTo>
                <a:cubicBezTo>
                  <a:pt x="488" y="56"/>
                  <a:pt x="432" y="32"/>
                  <a:pt x="384" y="48"/>
                </a:cubicBezTo>
                <a:cubicBezTo>
                  <a:pt x="336" y="64"/>
                  <a:pt x="280" y="112"/>
                  <a:pt x="240" y="144"/>
                </a:cubicBezTo>
                <a:cubicBezTo>
                  <a:pt x="200" y="176"/>
                  <a:pt x="184" y="208"/>
                  <a:pt x="144" y="240"/>
                </a:cubicBezTo>
                <a:cubicBezTo>
                  <a:pt x="104" y="272"/>
                  <a:pt x="52" y="304"/>
                  <a:pt x="0" y="336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5543" name="Freeform 7"/>
          <p:cNvSpPr>
            <a:spLocks/>
          </p:cNvSpPr>
          <p:nvPr/>
        </p:nvSpPr>
        <p:spPr bwMode="auto">
          <a:xfrm rot="17046498" flipH="1">
            <a:off x="6272213" y="3100387"/>
            <a:ext cx="1011238" cy="1058863"/>
          </a:xfrm>
          <a:custGeom>
            <a:avLst/>
            <a:gdLst/>
            <a:ahLst/>
            <a:cxnLst>
              <a:cxn ang="0">
                <a:pos x="624" y="0"/>
              </a:cxn>
              <a:cxn ang="0">
                <a:pos x="528" y="48"/>
              </a:cxn>
              <a:cxn ang="0">
                <a:pos x="384" y="48"/>
              </a:cxn>
              <a:cxn ang="0">
                <a:pos x="240" y="144"/>
              </a:cxn>
              <a:cxn ang="0">
                <a:pos x="144" y="240"/>
              </a:cxn>
              <a:cxn ang="0">
                <a:pos x="0" y="336"/>
              </a:cxn>
            </a:cxnLst>
            <a:rect l="0" t="0" r="r" b="b"/>
            <a:pathLst>
              <a:path w="624" h="336">
                <a:moveTo>
                  <a:pt x="624" y="0"/>
                </a:moveTo>
                <a:cubicBezTo>
                  <a:pt x="596" y="20"/>
                  <a:pt x="568" y="40"/>
                  <a:pt x="528" y="48"/>
                </a:cubicBezTo>
                <a:cubicBezTo>
                  <a:pt x="488" y="56"/>
                  <a:pt x="432" y="32"/>
                  <a:pt x="384" y="48"/>
                </a:cubicBezTo>
                <a:cubicBezTo>
                  <a:pt x="336" y="64"/>
                  <a:pt x="280" y="112"/>
                  <a:pt x="240" y="144"/>
                </a:cubicBezTo>
                <a:cubicBezTo>
                  <a:pt x="200" y="176"/>
                  <a:pt x="184" y="208"/>
                  <a:pt x="144" y="240"/>
                </a:cubicBezTo>
                <a:cubicBezTo>
                  <a:pt x="104" y="272"/>
                  <a:pt x="52" y="304"/>
                  <a:pt x="0" y="336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4953000" y="2895600"/>
            <a:ext cx="561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0000"/>
                </a:solidFill>
                <a:cs typeface="Tahoma" pitchFamily="34" charset="0"/>
              </a:rPr>
              <a:t>WB</a:t>
            </a:r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4876800" y="4694238"/>
            <a:ext cx="1081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cs typeface="Tahoma" pitchFamily="34" charset="0"/>
              </a:rPr>
              <a:t>Isolated</a:t>
            </a: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7467600" y="3048000"/>
            <a:ext cx="490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0000"/>
                </a:solidFill>
                <a:cs typeface="Tahoma" pitchFamily="34" charset="0"/>
              </a:rPr>
              <a:t>OL</a:t>
            </a:r>
          </a:p>
        </p:txBody>
      </p:sp>
      <p:sp>
        <p:nvSpPr>
          <p:cNvPr id="65547" name="Line 11"/>
          <p:cNvSpPr>
            <a:spLocks noChangeShapeType="1"/>
          </p:cNvSpPr>
          <p:nvPr/>
        </p:nvSpPr>
        <p:spPr bwMode="auto">
          <a:xfrm flipH="1" flipV="1">
            <a:off x="6172200" y="4114800"/>
            <a:ext cx="152400" cy="22860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5548" name="Rectangle 12"/>
          <p:cNvSpPr>
            <a:spLocks noChangeArrowheads="1"/>
          </p:cNvSpPr>
          <p:nvPr/>
        </p:nvSpPr>
        <p:spPr bwMode="auto">
          <a:xfrm>
            <a:off x="7620000" y="4191000"/>
            <a:ext cx="504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0000"/>
                </a:solidFill>
                <a:cs typeface="Tahoma" pitchFamily="34" charset="0"/>
              </a:rPr>
              <a:t>OS</a:t>
            </a:r>
          </a:p>
        </p:txBody>
      </p:sp>
      <p:sp>
        <p:nvSpPr>
          <p:cNvPr id="65549" name="Line 13"/>
          <p:cNvSpPr>
            <a:spLocks noChangeShapeType="1"/>
          </p:cNvSpPr>
          <p:nvPr/>
        </p:nvSpPr>
        <p:spPr bwMode="auto">
          <a:xfrm flipH="1" flipV="1">
            <a:off x="6172200" y="3810000"/>
            <a:ext cx="152400" cy="228600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5550" name="Line 14"/>
          <p:cNvSpPr>
            <a:spLocks noChangeShapeType="1"/>
          </p:cNvSpPr>
          <p:nvPr/>
        </p:nvSpPr>
        <p:spPr bwMode="auto">
          <a:xfrm flipH="1" flipV="1">
            <a:off x="6858000" y="5105400"/>
            <a:ext cx="152400" cy="228600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5551" name="Line 15"/>
          <p:cNvSpPr>
            <a:spLocks noChangeShapeType="1"/>
          </p:cNvSpPr>
          <p:nvPr/>
        </p:nvSpPr>
        <p:spPr bwMode="auto">
          <a:xfrm flipH="1" flipV="1">
            <a:off x="7162800" y="5334000"/>
            <a:ext cx="533400" cy="1524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5552" name="Line 16"/>
          <p:cNvSpPr>
            <a:spLocks noChangeShapeType="1"/>
          </p:cNvSpPr>
          <p:nvPr/>
        </p:nvSpPr>
        <p:spPr bwMode="auto">
          <a:xfrm>
            <a:off x="6096000" y="3124200"/>
            <a:ext cx="76200" cy="6096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advTm="47109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Open system tributary extinction times</a:t>
            </a:r>
          </a:p>
        </p:txBody>
      </p:sp>
      <p:pic>
        <p:nvPicPr>
          <p:cNvPr id="34820" name="Picture 4" descr="Local ext 3 onl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8762"/>
            <a:ext cx="6705600" cy="502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 rot="-4536384">
            <a:off x="2374107" y="3117055"/>
            <a:ext cx="18669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Block OpenSmall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 rot="-4163182">
            <a:off x="4696286" y="3187184"/>
            <a:ext cx="118494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Block Both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 rot="17066539">
            <a:off x="4954588" y="3602037"/>
            <a:ext cx="1887537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Block OpenLarge</a:t>
            </a:r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>
            <a:off x="2038350" y="2319337"/>
            <a:ext cx="5181600" cy="0"/>
          </a:xfrm>
          <a:prstGeom prst="line">
            <a:avLst/>
          </a:prstGeom>
          <a:noFill/>
          <a:ln w="127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3276600" y="1985962"/>
            <a:ext cx="719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/>
              <a:t>2.9 yrs</a:t>
            </a:r>
          </a:p>
        </p:txBody>
      </p:sp>
      <p:sp>
        <p:nvSpPr>
          <p:cNvPr id="34826" name="Oval 10"/>
          <p:cNvSpPr>
            <a:spLocks noChangeArrowheads="1"/>
          </p:cNvSpPr>
          <p:nvPr/>
        </p:nvSpPr>
        <p:spPr bwMode="auto">
          <a:xfrm>
            <a:off x="3854450" y="2290762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5334000" y="1985962"/>
            <a:ext cx="815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/>
              <a:t>10.1 yrs</a:t>
            </a:r>
          </a:p>
        </p:txBody>
      </p:sp>
      <p:sp>
        <p:nvSpPr>
          <p:cNvPr id="34828" name="Oval 12"/>
          <p:cNvSpPr>
            <a:spLocks noChangeArrowheads="1"/>
          </p:cNvSpPr>
          <p:nvPr/>
        </p:nvSpPr>
        <p:spPr bwMode="auto">
          <a:xfrm>
            <a:off x="6000750" y="2281237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7267575" y="3478212"/>
            <a:ext cx="1800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Generation time</a:t>
            </a:r>
          </a:p>
          <a:p>
            <a:r>
              <a:rPr lang="en-US" dirty="0">
                <a:solidFill>
                  <a:srgbClr val="800000"/>
                </a:solidFill>
              </a:rPr>
              <a:t>= 1.9 years</a:t>
            </a:r>
          </a:p>
        </p:txBody>
      </p:sp>
    </p:spTree>
  </p:cSld>
  <p:clrMapOvr>
    <a:masterClrMapping/>
  </p:clrMapOvr>
  <p:transition advTm="68641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How can the naturally-isolated tributary population persist?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362200"/>
            <a:ext cx="4343400" cy="4038600"/>
          </a:xfrm>
        </p:spPr>
        <p:txBody>
          <a:bodyPr>
            <a:noAutofit/>
          </a:bodyPr>
          <a:lstStyle/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000" dirty="0"/>
              <a:t>NO immigration OR emigration for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000" dirty="0"/>
              <a:t>isolated tributary</a:t>
            </a:r>
          </a:p>
          <a:p>
            <a:pPr marL="1371600" lvl="2" indent="-457200">
              <a:lnSpc>
                <a:spcPct val="80000"/>
              </a:lnSpc>
              <a:buFontTx/>
              <a:buNone/>
            </a:pPr>
            <a:r>
              <a:rPr lang="en-US" sz="1600" dirty="0"/>
              <a:t>Selection against movers?</a:t>
            </a:r>
          </a:p>
          <a:p>
            <a:pPr marL="1371600" lvl="2" indent="-457200">
              <a:lnSpc>
                <a:spcPct val="80000"/>
              </a:lnSpc>
              <a:buFontTx/>
              <a:buNone/>
            </a:pPr>
            <a:r>
              <a:rPr lang="en-US" sz="1600" dirty="0"/>
              <a:t>Genes for moving lost? </a:t>
            </a:r>
          </a:p>
          <a:p>
            <a:pPr marL="990600" lvl="1" indent="-533400">
              <a:lnSpc>
                <a:spcPct val="80000"/>
              </a:lnSpc>
              <a:buFontTx/>
              <a:buAutoNum type="arabicPeriod"/>
            </a:pPr>
            <a:endParaRPr lang="en-US" sz="1800" dirty="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2000" dirty="0"/>
              <a:t>Genetic population structure</a:t>
            </a:r>
          </a:p>
          <a:p>
            <a:pPr marL="1371600" lvl="2" indent="-457200">
              <a:lnSpc>
                <a:spcPct val="80000"/>
              </a:lnSpc>
              <a:buFontTx/>
              <a:buNone/>
            </a:pPr>
            <a:r>
              <a:rPr lang="en-US" sz="1600" dirty="0"/>
              <a:t>Spatial variation?</a:t>
            </a:r>
          </a:p>
          <a:p>
            <a:pPr marL="1371600" lvl="2" indent="-457200">
              <a:lnSpc>
                <a:spcPct val="80000"/>
              </a:lnSpc>
              <a:buFontTx/>
              <a:buNone/>
            </a:pPr>
            <a:endParaRPr lang="en-US" sz="1600" dirty="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2000" dirty="0"/>
              <a:t>Identify demographic differences between Isolated tributary and Open system</a:t>
            </a:r>
          </a:p>
          <a:p>
            <a:pPr marL="1371600" lvl="2" indent="-457200">
              <a:lnSpc>
                <a:spcPct val="80000"/>
              </a:lnSpc>
              <a:buFontTx/>
              <a:buNone/>
            </a:pPr>
            <a:r>
              <a:rPr lang="en-US" sz="1600" dirty="0"/>
              <a:t>Matrix modeling</a:t>
            </a:r>
          </a:p>
          <a:p>
            <a:pPr marL="990600" lvl="1" indent="-533400">
              <a:lnSpc>
                <a:spcPct val="80000"/>
              </a:lnSpc>
              <a:buFontTx/>
              <a:buAutoNum type="arabicPeriod"/>
            </a:pPr>
            <a:endParaRPr lang="en-US" sz="1800" dirty="0"/>
          </a:p>
        </p:txBody>
      </p:sp>
      <p:sp>
        <p:nvSpPr>
          <p:cNvPr id="89092" name="Freeform 4"/>
          <p:cNvSpPr>
            <a:spLocks/>
          </p:cNvSpPr>
          <p:nvPr/>
        </p:nvSpPr>
        <p:spPr bwMode="auto">
          <a:xfrm>
            <a:off x="5486400" y="4267200"/>
            <a:ext cx="2209800" cy="2438400"/>
          </a:xfrm>
          <a:custGeom>
            <a:avLst/>
            <a:gdLst/>
            <a:ahLst/>
            <a:cxnLst>
              <a:cxn ang="0">
                <a:pos x="1392" y="1536"/>
              </a:cxn>
              <a:cxn ang="0">
                <a:pos x="816" y="1200"/>
              </a:cxn>
              <a:cxn ang="0">
                <a:pos x="576" y="576"/>
              </a:cxn>
              <a:cxn ang="0">
                <a:pos x="0" y="0"/>
              </a:cxn>
            </a:cxnLst>
            <a:rect l="0" t="0" r="r" b="b"/>
            <a:pathLst>
              <a:path w="1392" h="1536">
                <a:moveTo>
                  <a:pt x="1392" y="1536"/>
                </a:moveTo>
                <a:cubicBezTo>
                  <a:pt x="1172" y="1448"/>
                  <a:pt x="952" y="1360"/>
                  <a:pt x="816" y="1200"/>
                </a:cubicBezTo>
                <a:cubicBezTo>
                  <a:pt x="680" y="1040"/>
                  <a:pt x="712" y="776"/>
                  <a:pt x="576" y="576"/>
                </a:cubicBezTo>
                <a:cubicBezTo>
                  <a:pt x="440" y="376"/>
                  <a:pt x="220" y="188"/>
                  <a:pt x="0" y="0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89093" name="Freeform 5"/>
          <p:cNvSpPr>
            <a:spLocks/>
          </p:cNvSpPr>
          <p:nvPr/>
        </p:nvSpPr>
        <p:spPr bwMode="auto">
          <a:xfrm>
            <a:off x="5410200" y="5105400"/>
            <a:ext cx="914400" cy="533400"/>
          </a:xfrm>
          <a:custGeom>
            <a:avLst/>
            <a:gdLst/>
            <a:ahLst/>
            <a:cxnLst>
              <a:cxn ang="0">
                <a:pos x="624" y="0"/>
              </a:cxn>
              <a:cxn ang="0">
                <a:pos x="528" y="48"/>
              </a:cxn>
              <a:cxn ang="0">
                <a:pos x="384" y="48"/>
              </a:cxn>
              <a:cxn ang="0">
                <a:pos x="240" y="144"/>
              </a:cxn>
              <a:cxn ang="0">
                <a:pos x="144" y="240"/>
              </a:cxn>
              <a:cxn ang="0">
                <a:pos x="0" y="336"/>
              </a:cxn>
            </a:cxnLst>
            <a:rect l="0" t="0" r="r" b="b"/>
            <a:pathLst>
              <a:path w="624" h="336">
                <a:moveTo>
                  <a:pt x="624" y="0"/>
                </a:moveTo>
                <a:cubicBezTo>
                  <a:pt x="596" y="20"/>
                  <a:pt x="568" y="40"/>
                  <a:pt x="528" y="48"/>
                </a:cubicBezTo>
                <a:cubicBezTo>
                  <a:pt x="488" y="56"/>
                  <a:pt x="432" y="32"/>
                  <a:pt x="384" y="48"/>
                </a:cubicBezTo>
                <a:cubicBezTo>
                  <a:pt x="336" y="64"/>
                  <a:pt x="280" y="112"/>
                  <a:pt x="240" y="144"/>
                </a:cubicBezTo>
                <a:cubicBezTo>
                  <a:pt x="200" y="176"/>
                  <a:pt x="184" y="208"/>
                  <a:pt x="144" y="240"/>
                </a:cubicBezTo>
                <a:cubicBezTo>
                  <a:pt x="104" y="272"/>
                  <a:pt x="52" y="304"/>
                  <a:pt x="0" y="336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89094" name="Freeform 6"/>
          <p:cNvSpPr>
            <a:spLocks/>
          </p:cNvSpPr>
          <p:nvPr/>
        </p:nvSpPr>
        <p:spPr bwMode="auto">
          <a:xfrm rot="17046498" flipH="1">
            <a:off x="6781800" y="5562600"/>
            <a:ext cx="914400" cy="609600"/>
          </a:xfrm>
          <a:custGeom>
            <a:avLst/>
            <a:gdLst/>
            <a:ahLst/>
            <a:cxnLst>
              <a:cxn ang="0">
                <a:pos x="624" y="0"/>
              </a:cxn>
              <a:cxn ang="0">
                <a:pos x="528" y="48"/>
              </a:cxn>
              <a:cxn ang="0">
                <a:pos x="384" y="48"/>
              </a:cxn>
              <a:cxn ang="0">
                <a:pos x="240" y="144"/>
              </a:cxn>
              <a:cxn ang="0">
                <a:pos x="144" y="240"/>
              </a:cxn>
              <a:cxn ang="0">
                <a:pos x="0" y="336"/>
              </a:cxn>
            </a:cxnLst>
            <a:rect l="0" t="0" r="r" b="b"/>
            <a:pathLst>
              <a:path w="624" h="336">
                <a:moveTo>
                  <a:pt x="624" y="0"/>
                </a:moveTo>
                <a:cubicBezTo>
                  <a:pt x="596" y="20"/>
                  <a:pt x="568" y="40"/>
                  <a:pt x="528" y="48"/>
                </a:cubicBezTo>
                <a:cubicBezTo>
                  <a:pt x="488" y="56"/>
                  <a:pt x="432" y="32"/>
                  <a:pt x="384" y="48"/>
                </a:cubicBezTo>
                <a:cubicBezTo>
                  <a:pt x="336" y="64"/>
                  <a:pt x="280" y="112"/>
                  <a:pt x="240" y="144"/>
                </a:cubicBezTo>
                <a:cubicBezTo>
                  <a:pt x="200" y="176"/>
                  <a:pt x="184" y="208"/>
                  <a:pt x="144" y="240"/>
                </a:cubicBezTo>
                <a:cubicBezTo>
                  <a:pt x="104" y="272"/>
                  <a:pt x="52" y="304"/>
                  <a:pt x="0" y="336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89095" name="Freeform 7"/>
          <p:cNvSpPr>
            <a:spLocks/>
          </p:cNvSpPr>
          <p:nvPr/>
        </p:nvSpPr>
        <p:spPr bwMode="auto">
          <a:xfrm rot="17046498" flipH="1">
            <a:off x="6272213" y="4014787"/>
            <a:ext cx="1011238" cy="1058863"/>
          </a:xfrm>
          <a:custGeom>
            <a:avLst/>
            <a:gdLst/>
            <a:ahLst/>
            <a:cxnLst>
              <a:cxn ang="0">
                <a:pos x="624" y="0"/>
              </a:cxn>
              <a:cxn ang="0">
                <a:pos x="528" y="48"/>
              </a:cxn>
              <a:cxn ang="0">
                <a:pos x="384" y="48"/>
              </a:cxn>
              <a:cxn ang="0">
                <a:pos x="240" y="144"/>
              </a:cxn>
              <a:cxn ang="0">
                <a:pos x="144" y="240"/>
              </a:cxn>
              <a:cxn ang="0">
                <a:pos x="0" y="336"/>
              </a:cxn>
            </a:cxnLst>
            <a:rect l="0" t="0" r="r" b="b"/>
            <a:pathLst>
              <a:path w="624" h="336">
                <a:moveTo>
                  <a:pt x="624" y="0"/>
                </a:moveTo>
                <a:cubicBezTo>
                  <a:pt x="596" y="20"/>
                  <a:pt x="568" y="40"/>
                  <a:pt x="528" y="48"/>
                </a:cubicBezTo>
                <a:cubicBezTo>
                  <a:pt x="488" y="56"/>
                  <a:pt x="432" y="32"/>
                  <a:pt x="384" y="48"/>
                </a:cubicBezTo>
                <a:cubicBezTo>
                  <a:pt x="336" y="64"/>
                  <a:pt x="280" y="112"/>
                  <a:pt x="240" y="144"/>
                </a:cubicBezTo>
                <a:cubicBezTo>
                  <a:pt x="200" y="176"/>
                  <a:pt x="184" y="208"/>
                  <a:pt x="144" y="240"/>
                </a:cubicBezTo>
                <a:cubicBezTo>
                  <a:pt x="104" y="272"/>
                  <a:pt x="52" y="304"/>
                  <a:pt x="0" y="336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4953000" y="3810000"/>
            <a:ext cx="561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cs typeface="Tahoma" pitchFamily="34" charset="0"/>
              </a:rPr>
              <a:t>WB</a:t>
            </a:r>
          </a:p>
        </p:txBody>
      </p:sp>
      <p:sp>
        <p:nvSpPr>
          <p:cNvPr id="89097" name="Rectangle 9"/>
          <p:cNvSpPr>
            <a:spLocks noChangeArrowheads="1"/>
          </p:cNvSpPr>
          <p:nvPr/>
        </p:nvSpPr>
        <p:spPr bwMode="auto">
          <a:xfrm>
            <a:off x="4876800" y="5608638"/>
            <a:ext cx="1081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cs typeface="Tahoma" pitchFamily="34" charset="0"/>
              </a:rPr>
              <a:t>Isolated</a:t>
            </a:r>
          </a:p>
        </p:txBody>
      </p:sp>
      <p:sp>
        <p:nvSpPr>
          <p:cNvPr id="89098" name="Rectangle 10"/>
          <p:cNvSpPr>
            <a:spLocks noChangeArrowheads="1"/>
          </p:cNvSpPr>
          <p:nvPr/>
        </p:nvSpPr>
        <p:spPr bwMode="auto">
          <a:xfrm>
            <a:off x="7467600" y="3962400"/>
            <a:ext cx="490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cs typeface="Tahoma" pitchFamily="34" charset="0"/>
              </a:rPr>
              <a:t>OL</a:t>
            </a:r>
          </a:p>
        </p:txBody>
      </p:sp>
      <p:sp>
        <p:nvSpPr>
          <p:cNvPr id="89099" name="Line 11"/>
          <p:cNvSpPr>
            <a:spLocks noChangeShapeType="1"/>
          </p:cNvSpPr>
          <p:nvPr/>
        </p:nvSpPr>
        <p:spPr bwMode="auto">
          <a:xfrm flipH="1" flipV="1">
            <a:off x="6172200" y="5029200"/>
            <a:ext cx="152400" cy="228600"/>
          </a:xfrm>
          <a:prstGeom prst="line">
            <a:avLst/>
          </a:prstGeom>
          <a:noFill/>
          <a:ln w="50800">
            <a:solidFill>
              <a:schemeClr val="tx2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89100" name="Rectangle 12"/>
          <p:cNvSpPr>
            <a:spLocks noChangeArrowheads="1"/>
          </p:cNvSpPr>
          <p:nvPr/>
        </p:nvSpPr>
        <p:spPr bwMode="auto">
          <a:xfrm>
            <a:off x="7620000" y="5105400"/>
            <a:ext cx="504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cs typeface="Tahoma" pitchFamily="34" charset="0"/>
              </a:rPr>
              <a:t>OS</a:t>
            </a:r>
          </a:p>
        </p:txBody>
      </p:sp>
      <p:pic>
        <p:nvPicPr>
          <p:cNvPr id="89105" name="Picture 17" descr="O'Bear tri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598613"/>
            <a:ext cx="3200400" cy="2135187"/>
          </a:xfrm>
          <a:prstGeom prst="rect">
            <a:avLst/>
          </a:prstGeom>
          <a:noFill/>
        </p:spPr>
      </p:pic>
    </p:spTree>
  </p:cSld>
  <p:clrMapOvr>
    <a:masterClrMapping/>
  </p:clrMapOvr>
  <p:transition advTm="119891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– working across scales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502152" cy="4495800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Hierarchical models</a:t>
            </a:r>
          </a:p>
          <a:p>
            <a:pPr lvl="1"/>
            <a:r>
              <a:rPr lang="en-US" dirty="0" smtClean="0"/>
              <a:t>Scale up</a:t>
            </a:r>
          </a:p>
          <a:p>
            <a:pPr lvl="1"/>
            <a:r>
              <a:rPr lang="en-US" dirty="0" smtClean="0"/>
              <a:t>Propagate error</a:t>
            </a:r>
          </a:p>
          <a:p>
            <a:endParaRPr lang="en-US" dirty="0" smtClean="0"/>
          </a:p>
          <a:p>
            <a:r>
              <a:rPr lang="en-US" dirty="0" smtClean="0"/>
              <a:t>Watershed</a:t>
            </a:r>
          </a:p>
          <a:p>
            <a:pPr lvl="1"/>
            <a:r>
              <a:rPr lang="en-US" dirty="0" smtClean="0"/>
              <a:t>Sub-watershed</a:t>
            </a:r>
          </a:p>
          <a:p>
            <a:pPr lvl="2"/>
            <a:r>
              <a:rPr lang="en-US" dirty="0" smtClean="0">
                <a:solidFill>
                  <a:schemeClr val="accent4"/>
                </a:solidFill>
              </a:rPr>
              <a:t>Catchment</a:t>
            </a:r>
          </a:p>
          <a:p>
            <a:pPr lvl="2"/>
            <a:endParaRPr lang="en-US" dirty="0" smtClean="0">
              <a:solidFill>
                <a:schemeClr val="accent4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Among-watershed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Eventual goal</a:t>
            </a:r>
          </a:p>
          <a:p>
            <a:endParaRPr lang="en-US" dirty="0"/>
          </a:p>
        </p:txBody>
      </p:sp>
      <p:sp>
        <p:nvSpPr>
          <p:cNvPr id="4" name="Freeform 5"/>
          <p:cNvSpPr>
            <a:spLocks/>
          </p:cNvSpPr>
          <p:nvPr/>
        </p:nvSpPr>
        <p:spPr bwMode="auto">
          <a:xfrm>
            <a:off x="5019675" y="3303587"/>
            <a:ext cx="1609725" cy="3325813"/>
          </a:xfrm>
          <a:custGeom>
            <a:avLst/>
            <a:gdLst/>
            <a:ahLst/>
            <a:cxnLst>
              <a:cxn ang="0">
                <a:pos x="1392" y="1536"/>
              </a:cxn>
              <a:cxn ang="0">
                <a:pos x="816" y="1200"/>
              </a:cxn>
              <a:cxn ang="0">
                <a:pos x="576" y="576"/>
              </a:cxn>
              <a:cxn ang="0">
                <a:pos x="0" y="0"/>
              </a:cxn>
            </a:cxnLst>
            <a:rect l="0" t="0" r="r" b="b"/>
            <a:pathLst>
              <a:path w="1392" h="1536">
                <a:moveTo>
                  <a:pt x="1392" y="1536"/>
                </a:moveTo>
                <a:cubicBezTo>
                  <a:pt x="1172" y="1448"/>
                  <a:pt x="952" y="1360"/>
                  <a:pt x="816" y="1200"/>
                </a:cubicBezTo>
                <a:cubicBezTo>
                  <a:pt x="680" y="1040"/>
                  <a:pt x="712" y="776"/>
                  <a:pt x="576" y="576"/>
                </a:cubicBezTo>
                <a:cubicBezTo>
                  <a:pt x="440" y="376"/>
                  <a:pt x="220" y="188"/>
                  <a:pt x="0" y="0"/>
                </a:cubicBezTo>
              </a:path>
            </a:pathLst>
          </a:custGeom>
          <a:noFill/>
          <a:ln w="635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391275" y="3963988"/>
            <a:ext cx="1781175" cy="790575"/>
          </a:xfrm>
          <a:custGeom>
            <a:avLst/>
            <a:gdLst>
              <a:gd name="connsiteX0" fmla="*/ 0 w 2562225"/>
              <a:gd name="connsiteY0" fmla="*/ 0 h 790575"/>
              <a:gd name="connsiteX1" fmla="*/ 152400 w 2562225"/>
              <a:gd name="connsiteY1" fmla="*/ 142875 h 790575"/>
              <a:gd name="connsiteX2" fmla="*/ 828675 w 2562225"/>
              <a:gd name="connsiteY2" fmla="*/ 161925 h 790575"/>
              <a:gd name="connsiteX3" fmla="*/ 1171575 w 2562225"/>
              <a:gd name="connsiteY3" fmla="*/ 361950 h 790575"/>
              <a:gd name="connsiteX4" fmla="*/ 1685925 w 2562225"/>
              <a:gd name="connsiteY4" fmla="*/ 514350 h 790575"/>
              <a:gd name="connsiteX5" fmla="*/ 1714500 w 2562225"/>
              <a:gd name="connsiteY5" fmla="*/ 609600 h 790575"/>
              <a:gd name="connsiteX6" fmla="*/ 1800225 w 2562225"/>
              <a:gd name="connsiteY6" fmla="*/ 762000 h 790575"/>
              <a:gd name="connsiteX7" fmla="*/ 2019300 w 2562225"/>
              <a:gd name="connsiteY7" fmla="*/ 752475 h 790575"/>
              <a:gd name="connsiteX8" fmla="*/ 2238375 w 2562225"/>
              <a:gd name="connsiteY8" fmla="*/ 752475 h 790575"/>
              <a:gd name="connsiteX9" fmla="*/ 2562225 w 2562225"/>
              <a:gd name="connsiteY9" fmla="*/ 52387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2225" h="790575">
                <a:moveTo>
                  <a:pt x="0" y="0"/>
                </a:moveTo>
                <a:cubicBezTo>
                  <a:pt x="7144" y="57944"/>
                  <a:pt x="14288" y="115888"/>
                  <a:pt x="152400" y="142875"/>
                </a:cubicBezTo>
                <a:cubicBezTo>
                  <a:pt x="290513" y="169863"/>
                  <a:pt x="658813" y="125413"/>
                  <a:pt x="828675" y="161925"/>
                </a:cubicBezTo>
                <a:cubicBezTo>
                  <a:pt x="998538" y="198438"/>
                  <a:pt x="1028700" y="303213"/>
                  <a:pt x="1171575" y="361950"/>
                </a:cubicBezTo>
                <a:cubicBezTo>
                  <a:pt x="1314450" y="420687"/>
                  <a:pt x="1595438" y="473075"/>
                  <a:pt x="1685925" y="514350"/>
                </a:cubicBezTo>
                <a:cubicBezTo>
                  <a:pt x="1776412" y="555625"/>
                  <a:pt x="1695450" y="568325"/>
                  <a:pt x="1714500" y="609600"/>
                </a:cubicBezTo>
                <a:cubicBezTo>
                  <a:pt x="1733550" y="650875"/>
                  <a:pt x="1749425" y="738188"/>
                  <a:pt x="1800225" y="762000"/>
                </a:cubicBezTo>
                <a:cubicBezTo>
                  <a:pt x="1851025" y="785812"/>
                  <a:pt x="1946275" y="754062"/>
                  <a:pt x="2019300" y="752475"/>
                </a:cubicBezTo>
                <a:cubicBezTo>
                  <a:pt x="2092325" y="750888"/>
                  <a:pt x="2147888" y="790575"/>
                  <a:pt x="2238375" y="752475"/>
                </a:cubicBezTo>
                <a:cubicBezTo>
                  <a:pt x="2328862" y="714375"/>
                  <a:pt x="2445543" y="619125"/>
                  <a:pt x="2562225" y="523875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505700" y="3733800"/>
            <a:ext cx="1028700" cy="723900"/>
          </a:xfrm>
          <a:custGeom>
            <a:avLst/>
            <a:gdLst>
              <a:gd name="connsiteX0" fmla="*/ 0 w 1028700"/>
              <a:gd name="connsiteY0" fmla="*/ 723900 h 723900"/>
              <a:gd name="connsiteX1" fmla="*/ 38100 w 1028700"/>
              <a:gd name="connsiteY1" fmla="*/ 533400 h 723900"/>
              <a:gd name="connsiteX2" fmla="*/ 171450 w 1028700"/>
              <a:gd name="connsiteY2" fmla="*/ 428625 h 723900"/>
              <a:gd name="connsiteX3" fmla="*/ 238125 w 1028700"/>
              <a:gd name="connsiteY3" fmla="*/ 352425 h 723900"/>
              <a:gd name="connsiteX4" fmla="*/ 428625 w 1028700"/>
              <a:gd name="connsiteY4" fmla="*/ 295275 h 723900"/>
              <a:gd name="connsiteX5" fmla="*/ 609600 w 1028700"/>
              <a:gd name="connsiteY5" fmla="*/ 266700 h 723900"/>
              <a:gd name="connsiteX6" fmla="*/ 781050 w 1028700"/>
              <a:gd name="connsiteY6" fmla="*/ 180975 h 723900"/>
              <a:gd name="connsiteX7" fmla="*/ 952500 w 1028700"/>
              <a:gd name="connsiteY7" fmla="*/ 95250 h 723900"/>
              <a:gd name="connsiteX8" fmla="*/ 971550 w 1028700"/>
              <a:gd name="connsiteY8" fmla="*/ 66675 h 723900"/>
              <a:gd name="connsiteX9" fmla="*/ 1028700 w 1028700"/>
              <a:gd name="connsiteY9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700" h="723900">
                <a:moveTo>
                  <a:pt x="0" y="723900"/>
                </a:moveTo>
                <a:cubicBezTo>
                  <a:pt x="4762" y="653256"/>
                  <a:pt x="9525" y="582613"/>
                  <a:pt x="38100" y="533400"/>
                </a:cubicBezTo>
                <a:cubicBezTo>
                  <a:pt x="66675" y="484188"/>
                  <a:pt x="138113" y="458787"/>
                  <a:pt x="171450" y="428625"/>
                </a:cubicBezTo>
                <a:cubicBezTo>
                  <a:pt x="204787" y="398463"/>
                  <a:pt x="195263" y="374650"/>
                  <a:pt x="238125" y="352425"/>
                </a:cubicBezTo>
                <a:cubicBezTo>
                  <a:pt x="280987" y="330200"/>
                  <a:pt x="366713" y="309562"/>
                  <a:pt x="428625" y="295275"/>
                </a:cubicBezTo>
                <a:cubicBezTo>
                  <a:pt x="490537" y="280988"/>
                  <a:pt x="550863" y="285750"/>
                  <a:pt x="609600" y="266700"/>
                </a:cubicBezTo>
                <a:cubicBezTo>
                  <a:pt x="668337" y="247650"/>
                  <a:pt x="781050" y="180975"/>
                  <a:pt x="781050" y="180975"/>
                </a:cubicBezTo>
                <a:cubicBezTo>
                  <a:pt x="838200" y="152400"/>
                  <a:pt x="920750" y="114300"/>
                  <a:pt x="952500" y="95250"/>
                </a:cubicBezTo>
                <a:cubicBezTo>
                  <a:pt x="984250" y="76200"/>
                  <a:pt x="958850" y="82550"/>
                  <a:pt x="971550" y="66675"/>
                </a:cubicBezTo>
                <a:cubicBezTo>
                  <a:pt x="984250" y="50800"/>
                  <a:pt x="1006475" y="25400"/>
                  <a:pt x="1028700" y="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7791450" y="4697413"/>
            <a:ext cx="628650" cy="609600"/>
          </a:xfrm>
          <a:custGeom>
            <a:avLst/>
            <a:gdLst>
              <a:gd name="connsiteX0" fmla="*/ 0 w 628650"/>
              <a:gd name="connsiteY0" fmla="*/ 0 h 609600"/>
              <a:gd name="connsiteX1" fmla="*/ 28575 w 628650"/>
              <a:gd name="connsiteY1" fmla="*/ 190500 h 609600"/>
              <a:gd name="connsiteX2" fmla="*/ 114300 w 628650"/>
              <a:gd name="connsiteY2" fmla="*/ 285750 h 609600"/>
              <a:gd name="connsiteX3" fmla="*/ 247650 w 628650"/>
              <a:gd name="connsiteY3" fmla="*/ 390525 h 609600"/>
              <a:gd name="connsiteX4" fmla="*/ 400050 w 628650"/>
              <a:gd name="connsiteY4" fmla="*/ 476250 h 609600"/>
              <a:gd name="connsiteX5" fmla="*/ 542925 w 628650"/>
              <a:gd name="connsiteY5" fmla="*/ 571500 h 609600"/>
              <a:gd name="connsiteX6" fmla="*/ 628650 w 628650"/>
              <a:gd name="connsiteY6" fmla="*/ 609600 h 609600"/>
              <a:gd name="connsiteX7" fmla="*/ 628650 w 628650"/>
              <a:gd name="connsiteY7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8650" h="609600">
                <a:moveTo>
                  <a:pt x="0" y="0"/>
                </a:moveTo>
                <a:cubicBezTo>
                  <a:pt x="4762" y="71437"/>
                  <a:pt x="9525" y="142875"/>
                  <a:pt x="28575" y="190500"/>
                </a:cubicBezTo>
                <a:cubicBezTo>
                  <a:pt x="47625" y="238125"/>
                  <a:pt x="77788" y="252413"/>
                  <a:pt x="114300" y="285750"/>
                </a:cubicBezTo>
                <a:cubicBezTo>
                  <a:pt x="150813" y="319088"/>
                  <a:pt x="200025" y="358775"/>
                  <a:pt x="247650" y="390525"/>
                </a:cubicBezTo>
                <a:cubicBezTo>
                  <a:pt x="295275" y="422275"/>
                  <a:pt x="350838" y="446088"/>
                  <a:pt x="400050" y="476250"/>
                </a:cubicBezTo>
                <a:cubicBezTo>
                  <a:pt x="449262" y="506412"/>
                  <a:pt x="504825" y="549275"/>
                  <a:pt x="542925" y="571500"/>
                </a:cubicBezTo>
                <a:cubicBezTo>
                  <a:pt x="581025" y="593725"/>
                  <a:pt x="628650" y="609600"/>
                  <a:pt x="628650" y="609600"/>
                </a:cubicBezTo>
                <a:lnTo>
                  <a:pt x="628650" y="60960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122988" y="2773363"/>
            <a:ext cx="184149" cy="1285875"/>
          </a:xfrm>
          <a:custGeom>
            <a:avLst/>
            <a:gdLst>
              <a:gd name="connsiteX0" fmla="*/ 77787 w 184149"/>
              <a:gd name="connsiteY0" fmla="*/ 1285875 h 1285875"/>
              <a:gd name="connsiteX1" fmla="*/ 1587 w 184149"/>
              <a:gd name="connsiteY1" fmla="*/ 1095375 h 1285875"/>
              <a:gd name="connsiteX2" fmla="*/ 68262 w 184149"/>
              <a:gd name="connsiteY2" fmla="*/ 914400 h 1285875"/>
              <a:gd name="connsiteX3" fmla="*/ 153987 w 184149"/>
              <a:gd name="connsiteY3" fmla="*/ 685800 h 1285875"/>
              <a:gd name="connsiteX4" fmla="*/ 182562 w 184149"/>
              <a:gd name="connsiteY4" fmla="*/ 447675 h 1285875"/>
              <a:gd name="connsiteX5" fmla="*/ 144462 w 184149"/>
              <a:gd name="connsiteY5" fmla="*/ 161925 h 1285875"/>
              <a:gd name="connsiteX6" fmla="*/ 134937 w 184149"/>
              <a:gd name="connsiteY6" fmla="*/ 142875 h 1285875"/>
              <a:gd name="connsiteX7" fmla="*/ 125412 w 184149"/>
              <a:gd name="connsiteY7" fmla="*/ 0 h 12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149" h="1285875">
                <a:moveTo>
                  <a:pt x="77787" y="1285875"/>
                </a:moveTo>
                <a:cubicBezTo>
                  <a:pt x="40480" y="1221581"/>
                  <a:pt x="3174" y="1157287"/>
                  <a:pt x="1587" y="1095375"/>
                </a:cubicBezTo>
                <a:cubicBezTo>
                  <a:pt x="0" y="1033463"/>
                  <a:pt x="42862" y="982663"/>
                  <a:pt x="68262" y="914400"/>
                </a:cubicBezTo>
                <a:cubicBezTo>
                  <a:pt x="93662" y="846138"/>
                  <a:pt x="134937" y="763587"/>
                  <a:pt x="153987" y="685800"/>
                </a:cubicBezTo>
                <a:cubicBezTo>
                  <a:pt x="173037" y="608013"/>
                  <a:pt x="184149" y="534987"/>
                  <a:pt x="182562" y="447675"/>
                </a:cubicBezTo>
                <a:cubicBezTo>
                  <a:pt x="180975" y="360363"/>
                  <a:pt x="152400" y="212725"/>
                  <a:pt x="144462" y="161925"/>
                </a:cubicBezTo>
                <a:cubicBezTo>
                  <a:pt x="136524" y="111125"/>
                  <a:pt x="138112" y="169863"/>
                  <a:pt x="134937" y="142875"/>
                </a:cubicBezTo>
                <a:cubicBezTo>
                  <a:pt x="131762" y="115887"/>
                  <a:pt x="128587" y="57943"/>
                  <a:pt x="125412" y="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696200" y="4724400"/>
            <a:ext cx="838200" cy="838200"/>
          </a:xfrm>
          <a:prstGeom prst="ellipse">
            <a:avLst/>
          </a:prstGeom>
          <a:noFill/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391400" y="3505200"/>
            <a:ext cx="1600200" cy="2133600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324600" y="3124200"/>
            <a:ext cx="2743200" cy="2819400"/>
          </a:xfrm>
          <a:prstGeom prst="ellipse">
            <a:avLst/>
          </a:prstGeom>
          <a:noFill/>
          <a:ln w="317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581934" y="2361063"/>
            <a:ext cx="668741" cy="1201003"/>
          </a:xfrm>
          <a:custGeom>
            <a:avLst/>
            <a:gdLst>
              <a:gd name="connsiteX0" fmla="*/ 668741 w 668741"/>
              <a:gd name="connsiteY0" fmla="*/ 1201003 h 1201003"/>
              <a:gd name="connsiteX1" fmla="*/ 477672 w 668741"/>
              <a:gd name="connsiteY1" fmla="*/ 887104 h 1201003"/>
              <a:gd name="connsiteX2" fmla="*/ 259308 w 668741"/>
              <a:gd name="connsiteY2" fmla="*/ 709683 h 1201003"/>
              <a:gd name="connsiteX3" fmla="*/ 259308 w 668741"/>
              <a:gd name="connsiteY3" fmla="*/ 300250 h 1201003"/>
              <a:gd name="connsiteX4" fmla="*/ 0 w 668741"/>
              <a:gd name="connsiteY4" fmla="*/ 0 h 120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741" h="1201003">
                <a:moveTo>
                  <a:pt x="668741" y="1201003"/>
                </a:moveTo>
                <a:cubicBezTo>
                  <a:pt x="607326" y="1084996"/>
                  <a:pt x="545911" y="968990"/>
                  <a:pt x="477672" y="887104"/>
                </a:cubicBezTo>
                <a:cubicBezTo>
                  <a:pt x="409433" y="805218"/>
                  <a:pt x="295702" y="807492"/>
                  <a:pt x="259308" y="709683"/>
                </a:cubicBezTo>
                <a:cubicBezTo>
                  <a:pt x="222914" y="611874"/>
                  <a:pt x="302526" y="418530"/>
                  <a:pt x="259308" y="300250"/>
                </a:cubicBezTo>
                <a:cubicBezTo>
                  <a:pt x="216090" y="181970"/>
                  <a:pt x="108045" y="90985"/>
                  <a:pt x="0" y="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745707" y="3166281"/>
            <a:ext cx="1255594" cy="1651379"/>
          </a:xfrm>
          <a:custGeom>
            <a:avLst/>
            <a:gdLst>
              <a:gd name="connsiteX0" fmla="*/ 0 w 1255594"/>
              <a:gd name="connsiteY0" fmla="*/ 1651379 h 1651379"/>
              <a:gd name="connsiteX1" fmla="*/ 204717 w 1255594"/>
              <a:gd name="connsiteY1" fmla="*/ 1078173 h 1651379"/>
              <a:gd name="connsiteX2" fmla="*/ 477672 w 1255594"/>
              <a:gd name="connsiteY2" fmla="*/ 900752 h 1651379"/>
              <a:gd name="connsiteX3" fmla="*/ 641445 w 1255594"/>
              <a:gd name="connsiteY3" fmla="*/ 805218 h 1651379"/>
              <a:gd name="connsiteX4" fmla="*/ 682389 w 1255594"/>
              <a:gd name="connsiteY4" fmla="*/ 477671 h 1651379"/>
              <a:gd name="connsiteX5" fmla="*/ 1255594 w 1255594"/>
              <a:gd name="connsiteY5" fmla="*/ 0 h 165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5594" h="1651379">
                <a:moveTo>
                  <a:pt x="0" y="1651379"/>
                </a:moveTo>
                <a:cubicBezTo>
                  <a:pt x="62552" y="1427328"/>
                  <a:pt x="125105" y="1203278"/>
                  <a:pt x="204717" y="1078173"/>
                </a:cubicBezTo>
                <a:cubicBezTo>
                  <a:pt x="284329" y="953069"/>
                  <a:pt x="404884" y="946245"/>
                  <a:pt x="477672" y="900752"/>
                </a:cubicBezTo>
                <a:cubicBezTo>
                  <a:pt x="550460" y="855259"/>
                  <a:pt x="607326" y="875732"/>
                  <a:pt x="641445" y="805218"/>
                </a:cubicBezTo>
                <a:cubicBezTo>
                  <a:pt x="675565" y="734705"/>
                  <a:pt x="580031" y="611874"/>
                  <a:pt x="682389" y="477671"/>
                </a:cubicBezTo>
                <a:cubicBezTo>
                  <a:pt x="784747" y="343468"/>
                  <a:pt x="1020170" y="171734"/>
                  <a:pt x="1255594" y="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6919415" y="3411940"/>
            <a:ext cx="586854" cy="709684"/>
          </a:xfrm>
          <a:custGeom>
            <a:avLst/>
            <a:gdLst>
              <a:gd name="connsiteX0" fmla="*/ 0 w 586854"/>
              <a:gd name="connsiteY0" fmla="*/ 709684 h 709684"/>
              <a:gd name="connsiteX1" fmla="*/ 286603 w 586854"/>
              <a:gd name="connsiteY1" fmla="*/ 586854 h 709684"/>
              <a:gd name="connsiteX2" fmla="*/ 313898 w 586854"/>
              <a:gd name="connsiteY2" fmla="*/ 163773 h 709684"/>
              <a:gd name="connsiteX3" fmla="*/ 586854 w 586854"/>
              <a:gd name="connsiteY3" fmla="*/ 0 h 70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6854" h="709684">
                <a:moveTo>
                  <a:pt x="0" y="709684"/>
                </a:moveTo>
                <a:cubicBezTo>
                  <a:pt x="117143" y="693761"/>
                  <a:pt x="234287" y="677839"/>
                  <a:pt x="286603" y="586854"/>
                </a:cubicBezTo>
                <a:cubicBezTo>
                  <a:pt x="338919" y="495869"/>
                  <a:pt x="263856" y="261582"/>
                  <a:pt x="313898" y="163773"/>
                </a:cubicBezTo>
                <a:cubicBezTo>
                  <a:pt x="363940" y="65964"/>
                  <a:pt x="475397" y="32982"/>
                  <a:pt x="586854" y="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7219666" y="3452884"/>
            <a:ext cx="586853" cy="504967"/>
          </a:xfrm>
          <a:custGeom>
            <a:avLst/>
            <a:gdLst>
              <a:gd name="connsiteX0" fmla="*/ 0 w 586853"/>
              <a:gd name="connsiteY0" fmla="*/ 504967 h 504967"/>
              <a:gd name="connsiteX1" fmla="*/ 204716 w 586853"/>
              <a:gd name="connsiteY1" fmla="*/ 450376 h 504967"/>
              <a:gd name="connsiteX2" fmla="*/ 313898 w 586853"/>
              <a:gd name="connsiteY2" fmla="*/ 204716 h 504967"/>
              <a:gd name="connsiteX3" fmla="*/ 586853 w 586853"/>
              <a:gd name="connsiteY3" fmla="*/ 0 h 504967"/>
              <a:gd name="connsiteX4" fmla="*/ 586853 w 586853"/>
              <a:gd name="connsiteY4" fmla="*/ 0 h 50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853" h="504967">
                <a:moveTo>
                  <a:pt x="0" y="504967"/>
                </a:moveTo>
                <a:cubicBezTo>
                  <a:pt x="76200" y="502692"/>
                  <a:pt x="152400" y="500418"/>
                  <a:pt x="204716" y="450376"/>
                </a:cubicBezTo>
                <a:cubicBezTo>
                  <a:pt x="257032" y="400334"/>
                  <a:pt x="250209" y="279779"/>
                  <a:pt x="313898" y="204716"/>
                </a:cubicBezTo>
                <a:cubicBezTo>
                  <a:pt x="377588" y="129653"/>
                  <a:pt x="586853" y="0"/>
                  <a:pt x="586853" y="0"/>
                </a:cubicBezTo>
                <a:lnTo>
                  <a:pt x="586853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6928514" y="3357349"/>
            <a:ext cx="222913" cy="696036"/>
          </a:xfrm>
          <a:custGeom>
            <a:avLst/>
            <a:gdLst>
              <a:gd name="connsiteX0" fmla="*/ 222913 w 222913"/>
              <a:gd name="connsiteY0" fmla="*/ 696036 h 696036"/>
              <a:gd name="connsiteX1" fmla="*/ 100083 w 222913"/>
              <a:gd name="connsiteY1" fmla="*/ 504967 h 696036"/>
              <a:gd name="connsiteX2" fmla="*/ 4549 w 222913"/>
              <a:gd name="connsiteY2" fmla="*/ 300251 h 696036"/>
              <a:gd name="connsiteX3" fmla="*/ 127379 w 222913"/>
              <a:gd name="connsiteY3" fmla="*/ 122830 h 696036"/>
              <a:gd name="connsiteX4" fmla="*/ 209265 w 222913"/>
              <a:gd name="connsiteY4" fmla="*/ 0 h 69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913" h="696036">
                <a:moveTo>
                  <a:pt x="222913" y="696036"/>
                </a:moveTo>
                <a:cubicBezTo>
                  <a:pt x="179695" y="633483"/>
                  <a:pt x="136477" y="570931"/>
                  <a:pt x="100083" y="504967"/>
                </a:cubicBezTo>
                <a:cubicBezTo>
                  <a:pt x="63689" y="439003"/>
                  <a:pt x="0" y="363940"/>
                  <a:pt x="4549" y="300251"/>
                </a:cubicBezTo>
                <a:cubicBezTo>
                  <a:pt x="9098" y="236562"/>
                  <a:pt x="93260" y="172872"/>
                  <a:pt x="127379" y="122830"/>
                </a:cubicBezTo>
                <a:cubicBezTo>
                  <a:pt x="161498" y="72788"/>
                  <a:pt x="185381" y="36394"/>
                  <a:pt x="209265" y="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genetics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990600" y="2743200"/>
            <a:ext cx="7162800" cy="2936875"/>
            <a:chOff x="1440" y="3295"/>
            <a:chExt cx="4860" cy="2105"/>
          </a:xfrm>
        </p:grpSpPr>
        <p:sp>
          <p:nvSpPr>
            <p:cNvPr id="35845" name="AutoShape 5"/>
            <p:cNvSpPr>
              <a:spLocks noChangeAspect="1" noChangeArrowheads="1"/>
            </p:cNvSpPr>
            <p:nvPr/>
          </p:nvSpPr>
          <p:spPr bwMode="auto">
            <a:xfrm>
              <a:off x="1440" y="3295"/>
              <a:ext cx="4860" cy="2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846" name="Text Box 6"/>
            <p:cNvSpPr txBox="1">
              <a:spLocks noChangeArrowheads="1"/>
            </p:cNvSpPr>
            <p:nvPr/>
          </p:nvSpPr>
          <p:spPr bwMode="auto">
            <a:xfrm>
              <a:off x="3960" y="3420"/>
              <a:ext cx="397" cy="232"/>
            </a:xfrm>
            <a:prstGeom prst="rect">
              <a:avLst/>
            </a:prstGeom>
            <a:noFill/>
            <a:ln w="101600" algn="ctr">
              <a:noFill/>
              <a:miter lim="800000"/>
              <a:headEnd/>
              <a:tailEnd/>
            </a:ln>
            <a:effectLst/>
          </p:spPr>
          <p:txBody>
            <a:bodyPr lIns="33559" tIns="16779" rIns="33559" bIns="16779"/>
            <a:lstStyle/>
            <a:p>
              <a:pPr algn="ctr"/>
              <a:r>
                <a:rPr lang="en-US" sz="1600" b="1" dirty="0">
                  <a:solidFill>
                    <a:srgbClr val="000000"/>
                  </a:solidFill>
                </a:rPr>
                <a:t>100</a:t>
              </a:r>
              <a:endParaRPr lang="en-US" sz="3600" dirty="0"/>
            </a:p>
          </p:txBody>
        </p:sp>
        <p:sp>
          <p:nvSpPr>
            <p:cNvPr id="35847" name="Text Box 7"/>
            <p:cNvSpPr txBox="1">
              <a:spLocks noChangeArrowheads="1"/>
            </p:cNvSpPr>
            <p:nvPr/>
          </p:nvSpPr>
          <p:spPr bwMode="auto">
            <a:xfrm>
              <a:off x="4720" y="3865"/>
              <a:ext cx="397" cy="275"/>
            </a:xfrm>
            <a:prstGeom prst="rect">
              <a:avLst/>
            </a:prstGeom>
            <a:noFill/>
            <a:ln w="101600" algn="ctr">
              <a:noFill/>
              <a:miter lim="800000"/>
              <a:headEnd/>
              <a:tailEnd/>
            </a:ln>
            <a:effectLst/>
          </p:spPr>
          <p:txBody>
            <a:bodyPr lIns="33559" tIns="16779" rIns="33559" bIns="16779"/>
            <a:lstStyle/>
            <a:p>
              <a:pPr algn="ctr"/>
              <a:r>
                <a:rPr lang="en-US" sz="1600" b="1" dirty="0">
                  <a:solidFill>
                    <a:srgbClr val="000000"/>
                  </a:solidFill>
                </a:rPr>
                <a:t>85</a:t>
              </a:r>
              <a:endParaRPr lang="en-US" sz="3600" dirty="0"/>
            </a:p>
          </p:txBody>
        </p:sp>
        <p:sp>
          <p:nvSpPr>
            <p:cNvPr id="35848" name="Line 8"/>
            <p:cNvSpPr>
              <a:spLocks noChangeShapeType="1"/>
            </p:cNvSpPr>
            <p:nvPr/>
          </p:nvSpPr>
          <p:spPr bwMode="auto">
            <a:xfrm>
              <a:off x="1653" y="3432"/>
              <a:ext cx="3003" cy="32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 dirty="0"/>
            </a:p>
          </p:txBody>
        </p:sp>
        <p:sp>
          <p:nvSpPr>
            <p:cNvPr id="35849" name="Line 9"/>
            <p:cNvSpPr>
              <a:spLocks noChangeShapeType="1"/>
            </p:cNvSpPr>
            <p:nvPr/>
          </p:nvSpPr>
          <p:spPr bwMode="auto">
            <a:xfrm flipH="1">
              <a:off x="4656" y="3539"/>
              <a:ext cx="88" cy="24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 dirty="0"/>
            </a:p>
          </p:txBody>
        </p:sp>
        <p:sp>
          <p:nvSpPr>
            <p:cNvPr id="35850" name="Line 10"/>
            <p:cNvSpPr>
              <a:spLocks noChangeShapeType="1"/>
            </p:cNvSpPr>
            <p:nvPr/>
          </p:nvSpPr>
          <p:spPr bwMode="auto">
            <a:xfrm>
              <a:off x="4656" y="3743"/>
              <a:ext cx="177" cy="4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 dirty="0"/>
            </a:p>
          </p:txBody>
        </p:sp>
        <p:sp>
          <p:nvSpPr>
            <p:cNvPr id="35851" name="Line 11"/>
            <p:cNvSpPr>
              <a:spLocks noChangeShapeType="1"/>
            </p:cNvSpPr>
            <p:nvPr/>
          </p:nvSpPr>
          <p:spPr bwMode="auto">
            <a:xfrm flipH="1">
              <a:off x="4744" y="4231"/>
              <a:ext cx="89" cy="65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 dirty="0"/>
            </a:p>
          </p:txBody>
        </p:sp>
        <p:sp>
          <p:nvSpPr>
            <p:cNvPr id="35852" name="Text Box 12"/>
            <p:cNvSpPr txBox="1">
              <a:spLocks noChangeArrowheads="1"/>
            </p:cNvSpPr>
            <p:nvPr/>
          </p:nvSpPr>
          <p:spPr bwMode="auto">
            <a:xfrm>
              <a:off x="4780" y="4787"/>
              <a:ext cx="994" cy="273"/>
            </a:xfrm>
            <a:prstGeom prst="rect">
              <a:avLst/>
            </a:prstGeom>
            <a:solidFill>
              <a:srgbClr val="FFFFFF"/>
            </a:solidFill>
            <a:ln w="101600" algn="ctr">
              <a:noFill/>
              <a:miter lim="800000"/>
              <a:headEnd/>
              <a:tailEnd/>
            </a:ln>
            <a:effectLst/>
          </p:spPr>
          <p:txBody>
            <a:bodyPr lIns="33559" tIns="16779" rIns="33559" bIns="16779"/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West Brook</a:t>
              </a:r>
              <a:endParaRPr lang="en-US" sz="3600" dirty="0"/>
            </a:p>
          </p:txBody>
        </p:sp>
        <p:sp>
          <p:nvSpPr>
            <p:cNvPr id="35853" name="Text Box 13"/>
            <p:cNvSpPr txBox="1">
              <a:spLocks noChangeArrowheads="1"/>
            </p:cNvSpPr>
            <p:nvPr/>
          </p:nvSpPr>
          <p:spPr bwMode="auto">
            <a:xfrm>
              <a:off x="1871" y="4505"/>
              <a:ext cx="1729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3559" tIns="16779" rIns="33559" bIns="16779"/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Nei’s Genetic Distance</a:t>
              </a:r>
              <a:endParaRPr lang="en-US" sz="3600" dirty="0"/>
            </a:p>
          </p:txBody>
        </p:sp>
        <p:sp>
          <p:nvSpPr>
            <p:cNvPr id="35854" name="Line 14"/>
            <p:cNvSpPr>
              <a:spLocks noChangeShapeType="1"/>
            </p:cNvSpPr>
            <p:nvPr/>
          </p:nvSpPr>
          <p:spPr bwMode="auto">
            <a:xfrm flipH="1">
              <a:off x="1814" y="5214"/>
              <a:ext cx="1251" cy="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 dirty="0"/>
            </a:p>
          </p:txBody>
        </p:sp>
        <p:sp>
          <p:nvSpPr>
            <p:cNvPr id="35855" name="Line 15"/>
            <p:cNvSpPr>
              <a:spLocks noChangeShapeType="1"/>
            </p:cNvSpPr>
            <p:nvPr/>
          </p:nvSpPr>
          <p:spPr bwMode="auto">
            <a:xfrm flipH="1">
              <a:off x="4833" y="4211"/>
              <a:ext cx="795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 dirty="0"/>
            </a:p>
          </p:txBody>
        </p:sp>
        <p:sp>
          <p:nvSpPr>
            <p:cNvPr id="35856" name="Text Box 16"/>
            <p:cNvSpPr txBox="1">
              <a:spLocks noChangeArrowheads="1"/>
            </p:cNvSpPr>
            <p:nvPr/>
          </p:nvSpPr>
          <p:spPr bwMode="auto">
            <a:xfrm>
              <a:off x="2868" y="5242"/>
              <a:ext cx="530" cy="158"/>
            </a:xfrm>
            <a:prstGeom prst="rect">
              <a:avLst/>
            </a:prstGeom>
            <a:solidFill>
              <a:srgbClr val="FFFFFF"/>
            </a:solidFill>
            <a:ln w="101600" algn="ctr">
              <a:noFill/>
              <a:miter lim="800000"/>
              <a:headEnd/>
              <a:tailEnd/>
            </a:ln>
            <a:effectLst/>
          </p:spPr>
          <p:txBody>
            <a:bodyPr lIns="33559" tIns="16779" rIns="33559" bIns="16779"/>
            <a:lstStyle/>
            <a:p>
              <a:endParaRPr lang="en-US" sz="3600" dirty="0"/>
            </a:p>
          </p:txBody>
        </p:sp>
        <p:sp>
          <p:nvSpPr>
            <p:cNvPr id="35857" name="Text Box 17"/>
            <p:cNvSpPr txBox="1">
              <a:spLocks noChangeArrowheads="1"/>
            </p:cNvSpPr>
            <p:nvPr/>
          </p:nvSpPr>
          <p:spPr bwMode="auto">
            <a:xfrm>
              <a:off x="1455" y="3539"/>
              <a:ext cx="885" cy="419"/>
            </a:xfrm>
            <a:prstGeom prst="rect">
              <a:avLst/>
            </a:prstGeom>
            <a:solidFill>
              <a:srgbClr val="FFFFFF"/>
            </a:solidFill>
            <a:ln w="101600" algn="ctr">
              <a:noFill/>
              <a:miter lim="800000"/>
              <a:headEnd/>
              <a:tailEnd/>
            </a:ln>
            <a:effectLst/>
          </p:spPr>
          <p:txBody>
            <a:bodyPr lIns="33559" tIns="16779" rIns="33559" bIns="16779"/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Isolated tributary </a:t>
              </a:r>
              <a:endParaRPr lang="en-US" sz="3600" dirty="0"/>
            </a:p>
          </p:txBody>
        </p:sp>
        <p:sp>
          <p:nvSpPr>
            <p:cNvPr id="35858" name="Text Box 18"/>
            <p:cNvSpPr txBox="1">
              <a:spLocks noChangeArrowheads="1"/>
            </p:cNvSpPr>
            <p:nvPr/>
          </p:nvSpPr>
          <p:spPr bwMode="auto">
            <a:xfrm>
              <a:off x="4735" y="3295"/>
              <a:ext cx="885" cy="41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01600" algn="ctr">
              <a:noFill/>
              <a:miter lim="800000"/>
              <a:headEnd/>
              <a:tailEnd/>
            </a:ln>
            <a:effectLst/>
          </p:spPr>
          <p:txBody>
            <a:bodyPr lIns="33559" tIns="16779" rIns="33559" bIns="16779"/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OpenLarge tributary </a:t>
              </a:r>
              <a:endParaRPr lang="en-US" sz="3600" dirty="0"/>
            </a:p>
          </p:txBody>
        </p:sp>
        <p:sp>
          <p:nvSpPr>
            <p:cNvPr id="35859" name="Text Box 19"/>
            <p:cNvSpPr txBox="1">
              <a:spLocks noChangeArrowheads="1"/>
            </p:cNvSpPr>
            <p:nvPr/>
          </p:nvSpPr>
          <p:spPr bwMode="auto">
            <a:xfrm>
              <a:off x="2250" y="4832"/>
              <a:ext cx="530" cy="208"/>
            </a:xfrm>
            <a:prstGeom prst="rect">
              <a:avLst/>
            </a:prstGeom>
            <a:solidFill>
              <a:srgbClr val="FFFFFF"/>
            </a:solidFill>
            <a:ln w="101600" algn="ctr">
              <a:noFill/>
              <a:miter lim="800000"/>
              <a:headEnd/>
              <a:tailEnd/>
            </a:ln>
            <a:effectLst/>
          </p:spPr>
          <p:txBody>
            <a:bodyPr lIns="33559" tIns="16779" rIns="33559" bIns="16779"/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0.05 </a:t>
              </a:r>
              <a:endParaRPr lang="en-US" sz="3600" dirty="0"/>
            </a:p>
          </p:txBody>
        </p:sp>
        <p:sp>
          <p:nvSpPr>
            <p:cNvPr id="35860" name="Text Box 20"/>
            <p:cNvSpPr txBox="1">
              <a:spLocks noChangeArrowheads="1"/>
            </p:cNvSpPr>
            <p:nvPr/>
          </p:nvSpPr>
          <p:spPr bwMode="auto">
            <a:xfrm>
              <a:off x="5590" y="3966"/>
              <a:ext cx="710" cy="41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01600" algn="ctr">
              <a:noFill/>
              <a:miter lim="800000"/>
              <a:headEnd/>
              <a:tailEnd/>
            </a:ln>
            <a:effectLst/>
          </p:spPr>
          <p:txBody>
            <a:bodyPr lIns="33559" tIns="16779" rIns="33559" bIns="16779"/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OpenSmall tributary </a:t>
              </a:r>
              <a:endParaRPr lang="en-US" sz="3600" dirty="0"/>
            </a:p>
          </p:txBody>
        </p:sp>
      </p:grpSp>
      <p:sp>
        <p:nvSpPr>
          <p:cNvPr id="35861" name="Text Box 21"/>
          <p:cNvSpPr txBox="1">
            <a:spLocks noChangeArrowheads="1"/>
          </p:cNvSpPr>
          <p:nvPr/>
        </p:nvSpPr>
        <p:spPr bwMode="auto">
          <a:xfrm>
            <a:off x="822325" y="6127750"/>
            <a:ext cx="3238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Based on 12 microsatellite loci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05400" y="5867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strong evidence for reproductive isolation</a:t>
            </a:r>
            <a:endParaRPr lang="en-US" dirty="0"/>
          </a:p>
        </p:txBody>
      </p:sp>
    </p:spTree>
  </p:cSld>
  <p:clrMapOvr>
    <a:masterClrMapping/>
  </p:clrMapOvr>
  <p:transition advTm="61343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Nominal </a:t>
            </a:r>
            <a:r>
              <a:rPr lang="en-US" dirty="0"/>
              <a:t>matrices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endParaRPr lang="en-US" sz="2800" dirty="0" smtClean="0"/>
          </a:p>
          <a:p>
            <a:pPr>
              <a:buFontTx/>
              <a:buNone/>
            </a:pPr>
            <a:r>
              <a:rPr lang="en-US" sz="2800" dirty="0" smtClean="0"/>
              <a:t>Open </a:t>
            </a:r>
            <a:r>
              <a:rPr lang="en-US" sz="2800" dirty="0"/>
              <a:t>System</a:t>
            </a:r>
          </a:p>
          <a:p>
            <a:pPr lvl="2">
              <a:buFontTx/>
              <a:buNone/>
            </a:pPr>
            <a:r>
              <a:rPr lang="en-US" sz="2000" dirty="0" smtClean="0"/>
              <a:t>Fix </a:t>
            </a:r>
            <a:r>
              <a:rPr lang="el-GR" sz="2000" dirty="0" smtClean="0"/>
              <a:t>λ</a:t>
            </a:r>
            <a:r>
              <a:rPr lang="en-US" sz="2000" dirty="0" smtClean="0"/>
              <a:t> = 1</a:t>
            </a:r>
          </a:p>
          <a:p>
            <a:pPr lvl="2">
              <a:buFontTx/>
              <a:buNone/>
            </a:pPr>
            <a:r>
              <a:rPr lang="en-US" sz="2000" dirty="0" smtClean="0"/>
              <a:t>Early survival (emergence to tag) </a:t>
            </a:r>
            <a:r>
              <a:rPr lang="en-US" sz="2000" dirty="0"/>
              <a:t>= 0.0336</a:t>
            </a:r>
          </a:p>
          <a:p>
            <a:pPr lvl="2">
              <a:buFontTx/>
              <a:buNone/>
            </a:pPr>
            <a:r>
              <a:rPr lang="en-US" sz="2000" dirty="0"/>
              <a:t>Generation time </a:t>
            </a:r>
            <a:r>
              <a:rPr lang="en-US" sz="2000" dirty="0" smtClean="0"/>
              <a:t>1.90 years</a:t>
            </a:r>
            <a:endParaRPr lang="en-US" sz="2000" dirty="0"/>
          </a:p>
          <a:p>
            <a:pPr lvl="2">
              <a:buFontTx/>
              <a:buNone/>
            </a:pPr>
            <a:endParaRPr lang="en-US" sz="2000" dirty="0"/>
          </a:p>
          <a:p>
            <a:pPr>
              <a:buFontTx/>
              <a:buNone/>
            </a:pPr>
            <a:r>
              <a:rPr lang="en-US" sz="2800" dirty="0"/>
              <a:t>Isolated tributary</a:t>
            </a:r>
          </a:p>
          <a:p>
            <a:pPr lvl="2">
              <a:buNone/>
            </a:pPr>
            <a:r>
              <a:rPr lang="en-US" sz="2000" dirty="0" smtClean="0"/>
              <a:t>Fix </a:t>
            </a:r>
            <a:r>
              <a:rPr lang="el-GR" sz="2000" dirty="0" smtClean="0"/>
              <a:t>λ</a:t>
            </a:r>
            <a:r>
              <a:rPr lang="en-US" sz="2000" dirty="0" smtClean="0"/>
              <a:t> = 1</a:t>
            </a:r>
          </a:p>
          <a:p>
            <a:pPr lvl="2">
              <a:buFontTx/>
              <a:buNone/>
            </a:pPr>
            <a:r>
              <a:rPr lang="en-US" sz="2000" dirty="0" smtClean="0"/>
              <a:t>Early </a:t>
            </a:r>
            <a:r>
              <a:rPr lang="en-US" sz="2000" dirty="0"/>
              <a:t>survival  = </a:t>
            </a:r>
            <a:r>
              <a:rPr lang="en-US" sz="2000" dirty="0" smtClean="0"/>
              <a:t>0.0488 (45% higher)</a:t>
            </a:r>
            <a:endParaRPr lang="en-US" sz="2000" dirty="0"/>
          </a:p>
          <a:p>
            <a:pPr lvl="2">
              <a:buFontTx/>
              <a:buNone/>
            </a:pPr>
            <a:r>
              <a:rPr lang="en-US" sz="2000" dirty="0"/>
              <a:t>Generation time </a:t>
            </a:r>
            <a:r>
              <a:rPr lang="en-US" sz="2000" dirty="0" smtClean="0"/>
              <a:t>0.83 years</a:t>
            </a:r>
            <a:endParaRPr lang="en-US" sz="2000" dirty="0"/>
          </a:p>
        </p:txBody>
      </p:sp>
      <p:sp>
        <p:nvSpPr>
          <p:cNvPr id="81924" name="Freeform 4"/>
          <p:cNvSpPr>
            <a:spLocks/>
          </p:cNvSpPr>
          <p:nvPr/>
        </p:nvSpPr>
        <p:spPr bwMode="auto">
          <a:xfrm>
            <a:off x="5791200" y="3733800"/>
            <a:ext cx="914400" cy="533400"/>
          </a:xfrm>
          <a:custGeom>
            <a:avLst/>
            <a:gdLst/>
            <a:ahLst/>
            <a:cxnLst>
              <a:cxn ang="0">
                <a:pos x="624" y="0"/>
              </a:cxn>
              <a:cxn ang="0">
                <a:pos x="528" y="48"/>
              </a:cxn>
              <a:cxn ang="0">
                <a:pos x="384" y="48"/>
              </a:cxn>
              <a:cxn ang="0">
                <a:pos x="240" y="144"/>
              </a:cxn>
              <a:cxn ang="0">
                <a:pos x="144" y="240"/>
              </a:cxn>
              <a:cxn ang="0">
                <a:pos x="0" y="336"/>
              </a:cxn>
            </a:cxnLst>
            <a:rect l="0" t="0" r="r" b="b"/>
            <a:pathLst>
              <a:path w="624" h="336">
                <a:moveTo>
                  <a:pt x="624" y="0"/>
                </a:moveTo>
                <a:cubicBezTo>
                  <a:pt x="596" y="20"/>
                  <a:pt x="568" y="40"/>
                  <a:pt x="528" y="48"/>
                </a:cubicBezTo>
                <a:cubicBezTo>
                  <a:pt x="488" y="56"/>
                  <a:pt x="432" y="32"/>
                  <a:pt x="384" y="48"/>
                </a:cubicBezTo>
                <a:cubicBezTo>
                  <a:pt x="336" y="64"/>
                  <a:pt x="280" y="112"/>
                  <a:pt x="240" y="144"/>
                </a:cubicBezTo>
                <a:cubicBezTo>
                  <a:pt x="200" y="176"/>
                  <a:pt x="184" y="208"/>
                  <a:pt x="144" y="240"/>
                </a:cubicBezTo>
                <a:cubicBezTo>
                  <a:pt x="104" y="272"/>
                  <a:pt x="52" y="304"/>
                  <a:pt x="0" y="336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81925" name="Freeform 5"/>
          <p:cNvSpPr>
            <a:spLocks/>
          </p:cNvSpPr>
          <p:nvPr/>
        </p:nvSpPr>
        <p:spPr bwMode="auto">
          <a:xfrm rot="17046498" flipH="1">
            <a:off x="7162800" y="4191000"/>
            <a:ext cx="914400" cy="609600"/>
          </a:xfrm>
          <a:custGeom>
            <a:avLst/>
            <a:gdLst/>
            <a:ahLst/>
            <a:cxnLst>
              <a:cxn ang="0">
                <a:pos x="624" y="0"/>
              </a:cxn>
              <a:cxn ang="0">
                <a:pos x="528" y="48"/>
              </a:cxn>
              <a:cxn ang="0">
                <a:pos x="384" y="48"/>
              </a:cxn>
              <a:cxn ang="0">
                <a:pos x="240" y="144"/>
              </a:cxn>
              <a:cxn ang="0">
                <a:pos x="144" y="240"/>
              </a:cxn>
              <a:cxn ang="0">
                <a:pos x="0" y="336"/>
              </a:cxn>
            </a:cxnLst>
            <a:rect l="0" t="0" r="r" b="b"/>
            <a:pathLst>
              <a:path w="624" h="336">
                <a:moveTo>
                  <a:pt x="624" y="0"/>
                </a:moveTo>
                <a:cubicBezTo>
                  <a:pt x="596" y="20"/>
                  <a:pt x="568" y="40"/>
                  <a:pt x="528" y="48"/>
                </a:cubicBezTo>
                <a:cubicBezTo>
                  <a:pt x="488" y="56"/>
                  <a:pt x="432" y="32"/>
                  <a:pt x="384" y="48"/>
                </a:cubicBezTo>
                <a:cubicBezTo>
                  <a:pt x="336" y="64"/>
                  <a:pt x="280" y="112"/>
                  <a:pt x="240" y="144"/>
                </a:cubicBezTo>
                <a:cubicBezTo>
                  <a:pt x="200" y="176"/>
                  <a:pt x="184" y="208"/>
                  <a:pt x="144" y="240"/>
                </a:cubicBezTo>
                <a:cubicBezTo>
                  <a:pt x="104" y="272"/>
                  <a:pt x="52" y="304"/>
                  <a:pt x="0" y="336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81926" name="Freeform 6"/>
          <p:cNvSpPr>
            <a:spLocks/>
          </p:cNvSpPr>
          <p:nvPr/>
        </p:nvSpPr>
        <p:spPr bwMode="auto">
          <a:xfrm rot="17046498" flipH="1">
            <a:off x="6653213" y="2643187"/>
            <a:ext cx="1011238" cy="1058863"/>
          </a:xfrm>
          <a:custGeom>
            <a:avLst/>
            <a:gdLst/>
            <a:ahLst/>
            <a:cxnLst>
              <a:cxn ang="0">
                <a:pos x="624" y="0"/>
              </a:cxn>
              <a:cxn ang="0">
                <a:pos x="528" y="48"/>
              </a:cxn>
              <a:cxn ang="0">
                <a:pos x="384" y="48"/>
              </a:cxn>
              <a:cxn ang="0">
                <a:pos x="240" y="144"/>
              </a:cxn>
              <a:cxn ang="0">
                <a:pos x="144" y="240"/>
              </a:cxn>
              <a:cxn ang="0">
                <a:pos x="0" y="336"/>
              </a:cxn>
            </a:cxnLst>
            <a:rect l="0" t="0" r="r" b="b"/>
            <a:pathLst>
              <a:path w="624" h="336">
                <a:moveTo>
                  <a:pt x="624" y="0"/>
                </a:moveTo>
                <a:cubicBezTo>
                  <a:pt x="596" y="20"/>
                  <a:pt x="568" y="40"/>
                  <a:pt x="528" y="48"/>
                </a:cubicBezTo>
                <a:cubicBezTo>
                  <a:pt x="488" y="56"/>
                  <a:pt x="432" y="32"/>
                  <a:pt x="384" y="48"/>
                </a:cubicBezTo>
                <a:cubicBezTo>
                  <a:pt x="336" y="64"/>
                  <a:pt x="280" y="112"/>
                  <a:pt x="240" y="144"/>
                </a:cubicBezTo>
                <a:cubicBezTo>
                  <a:pt x="200" y="176"/>
                  <a:pt x="184" y="208"/>
                  <a:pt x="144" y="240"/>
                </a:cubicBezTo>
                <a:cubicBezTo>
                  <a:pt x="104" y="272"/>
                  <a:pt x="52" y="304"/>
                  <a:pt x="0" y="336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5334000" y="2438400"/>
            <a:ext cx="561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0000"/>
                </a:solidFill>
                <a:cs typeface="Tahoma" pitchFamily="34" charset="0"/>
              </a:rPr>
              <a:t>WB</a:t>
            </a:r>
          </a:p>
        </p:txBody>
      </p:sp>
      <p:sp>
        <p:nvSpPr>
          <p:cNvPr id="81928" name="Rectangle 8"/>
          <p:cNvSpPr>
            <a:spLocks noChangeArrowheads="1"/>
          </p:cNvSpPr>
          <p:nvPr/>
        </p:nvSpPr>
        <p:spPr bwMode="auto">
          <a:xfrm>
            <a:off x="5257800" y="4237038"/>
            <a:ext cx="1081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cs typeface="Tahoma" pitchFamily="34" charset="0"/>
              </a:rPr>
              <a:t>Isolated</a:t>
            </a:r>
          </a:p>
        </p:txBody>
      </p:sp>
      <p:sp>
        <p:nvSpPr>
          <p:cNvPr id="81929" name="Rectangle 9"/>
          <p:cNvSpPr>
            <a:spLocks noChangeArrowheads="1"/>
          </p:cNvSpPr>
          <p:nvPr/>
        </p:nvSpPr>
        <p:spPr bwMode="auto">
          <a:xfrm>
            <a:off x="7848600" y="2590800"/>
            <a:ext cx="490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0000"/>
                </a:solidFill>
                <a:cs typeface="Tahoma" pitchFamily="34" charset="0"/>
              </a:rPr>
              <a:t>OL</a:t>
            </a:r>
          </a:p>
        </p:txBody>
      </p:sp>
      <p:sp>
        <p:nvSpPr>
          <p:cNvPr id="81930" name="Line 10"/>
          <p:cNvSpPr>
            <a:spLocks noChangeShapeType="1"/>
          </p:cNvSpPr>
          <p:nvPr/>
        </p:nvSpPr>
        <p:spPr bwMode="auto">
          <a:xfrm flipH="1" flipV="1">
            <a:off x="6553200" y="3657600"/>
            <a:ext cx="152400" cy="228600"/>
          </a:xfrm>
          <a:prstGeom prst="line">
            <a:avLst/>
          </a:prstGeom>
          <a:noFill/>
          <a:ln w="50800">
            <a:solidFill>
              <a:srgbClr val="2A54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81931" name="Rectangle 11"/>
          <p:cNvSpPr>
            <a:spLocks noChangeArrowheads="1"/>
          </p:cNvSpPr>
          <p:nvPr/>
        </p:nvSpPr>
        <p:spPr bwMode="auto">
          <a:xfrm>
            <a:off x="8001000" y="3733800"/>
            <a:ext cx="504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0000"/>
                </a:solidFill>
                <a:cs typeface="Tahoma" pitchFamily="34" charset="0"/>
              </a:rPr>
              <a:t>OS</a:t>
            </a:r>
          </a:p>
        </p:txBody>
      </p:sp>
      <p:sp>
        <p:nvSpPr>
          <p:cNvPr id="81932" name="Freeform 12"/>
          <p:cNvSpPr>
            <a:spLocks/>
          </p:cNvSpPr>
          <p:nvPr/>
        </p:nvSpPr>
        <p:spPr bwMode="auto">
          <a:xfrm>
            <a:off x="5867400" y="2895600"/>
            <a:ext cx="2209800" cy="2438400"/>
          </a:xfrm>
          <a:custGeom>
            <a:avLst/>
            <a:gdLst/>
            <a:ahLst/>
            <a:cxnLst>
              <a:cxn ang="0">
                <a:pos x="1392" y="1536"/>
              </a:cxn>
              <a:cxn ang="0">
                <a:pos x="816" y="1200"/>
              </a:cxn>
              <a:cxn ang="0">
                <a:pos x="576" y="576"/>
              </a:cxn>
              <a:cxn ang="0">
                <a:pos x="0" y="0"/>
              </a:cxn>
            </a:cxnLst>
            <a:rect l="0" t="0" r="r" b="b"/>
            <a:pathLst>
              <a:path w="1392" h="1536">
                <a:moveTo>
                  <a:pt x="1392" y="1536"/>
                </a:moveTo>
                <a:cubicBezTo>
                  <a:pt x="1172" y="1448"/>
                  <a:pt x="952" y="1360"/>
                  <a:pt x="816" y="1200"/>
                </a:cubicBezTo>
                <a:cubicBezTo>
                  <a:pt x="680" y="1040"/>
                  <a:pt x="712" y="776"/>
                  <a:pt x="576" y="576"/>
                </a:cubicBezTo>
                <a:cubicBezTo>
                  <a:pt x="440" y="376"/>
                  <a:pt x="220" y="188"/>
                  <a:pt x="0" y="0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advTm="43125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Size-dependent survival</a:t>
            </a:r>
            <a:endParaRPr 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533400" y="2286000"/>
          <a:ext cx="52578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-1039117" y="3742134"/>
            <a:ext cx="290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Probability of survival (</a:t>
            </a:r>
            <a:r>
              <a:rPr lang="en-US" dirty="0" smtClean="0">
                <a:latin typeface="Times New Roman"/>
                <a:cs typeface="Times New Roman"/>
              </a:rPr>
              <a:t>∙</a:t>
            </a:r>
            <a:r>
              <a:rPr lang="en-US" dirty="0" smtClean="0"/>
              <a:t>Mo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5726668"/>
            <a:ext cx="105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state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715000" y="1828800"/>
            <a:ext cx="3352800" cy="4495800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Isolated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Size-dependence: Yes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Poor survival of large fish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Fish do not move out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r>
              <a:rPr kumimoji="0" lang="en-US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OpenSmall</a:t>
            </a: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Size-dependence: Yes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Large fish move out of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OpenSmall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WB a ‘refuge’ for large fish from tributaries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r>
              <a:rPr kumimoji="0" lang="en-US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OpenLarge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West Brook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Size-dependence: No</a:t>
            </a:r>
          </a:p>
        </p:txBody>
      </p:sp>
      <p:sp>
        <p:nvSpPr>
          <p:cNvPr id="9" name="Rectangle 8"/>
          <p:cNvSpPr/>
          <p:nvPr/>
        </p:nvSpPr>
        <p:spPr>
          <a:xfrm>
            <a:off x="5638800" y="5181600"/>
            <a:ext cx="32766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advTm="106705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Size-dependent survival</a:t>
            </a:r>
            <a:endParaRPr 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533400" y="2286000"/>
          <a:ext cx="52578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-1039117" y="3742134"/>
            <a:ext cx="290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Probability of survival (</a:t>
            </a:r>
            <a:r>
              <a:rPr lang="en-US" dirty="0" smtClean="0">
                <a:latin typeface="Times New Roman"/>
                <a:cs typeface="Times New Roman"/>
              </a:rPr>
              <a:t>∙</a:t>
            </a:r>
            <a:r>
              <a:rPr lang="en-US" dirty="0" smtClean="0"/>
              <a:t>Mo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5726668"/>
            <a:ext cx="105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state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715000" y="1828800"/>
            <a:ext cx="3352800" cy="4495800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Isolated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Size-dependence: Yes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Poor survival of large fish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Fish do not move out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r>
              <a:rPr kumimoji="0" lang="en-US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OpenSmall</a:t>
            </a: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Size-dependence: Yes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Large fish move out of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OpenSmall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WB a ‘refuge’ for large fish from tributaries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tabLst/>
              <a:defRPr/>
            </a:pPr>
            <a:r>
              <a:rPr kumimoji="0" lang="en-US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OpenLarge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West Brook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Size-dependence: No</a:t>
            </a:r>
          </a:p>
        </p:txBody>
      </p:sp>
    </p:spTree>
    <p:custDataLst>
      <p:tags r:id="rId1"/>
    </p:custDataLst>
  </p:cSld>
  <p:clrMapOvr>
    <a:masterClrMapping/>
  </p:clrMapOvr>
  <p:transition advTm="106705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Stable stage distribution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More small fish in Isolated</a:t>
            </a:r>
          </a:p>
          <a:p>
            <a:r>
              <a:rPr lang="en-US" dirty="0" smtClean="0"/>
              <a:t>More large fish in Open system</a:t>
            </a:r>
            <a:endParaRPr lang="en-US" dirty="0"/>
          </a:p>
        </p:txBody>
      </p:sp>
      <p:graphicFrame>
        <p:nvGraphicFramePr>
          <p:cNvPr id="8" name="Chart 7"/>
          <p:cNvGraphicFramePr/>
          <p:nvPr/>
        </p:nvGraphicFramePr>
        <p:xfrm>
          <a:off x="609600" y="2362200"/>
          <a:ext cx="48006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 rot="16200000">
            <a:off x="-878586" y="3525725"/>
            <a:ext cx="2454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Stable stage distribution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90466" y="5257800"/>
            <a:ext cx="105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state</a:t>
            </a:r>
            <a:endParaRPr lang="en-US" dirty="0"/>
          </a:p>
        </p:txBody>
      </p:sp>
    </p:spTree>
  </p:cSld>
  <p:clrMapOvr>
    <a:masterClrMapping/>
  </p:clrMapOvr>
  <p:transition advTm="29875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Effect of a proportional change in matrix parameter(s) on lambda</a:t>
            </a:r>
          </a:p>
          <a:p>
            <a:r>
              <a:rPr lang="en-US" dirty="0" smtClean="0"/>
              <a:t>Similar pattern to SSD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533400" y="2133600"/>
          <a:ext cx="548640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-600722" y="3525725"/>
            <a:ext cx="1898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Summed elasticity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64474" y="5345668"/>
            <a:ext cx="105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state</a:t>
            </a:r>
            <a:endParaRPr lang="en-US" dirty="0"/>
          </a:p>
        </p:txBody>
      </p:sp>
    </p:spTree>
  </p:cSld>
  <p:clrMapOvr>
    <a:masterClrMapping/>
  </p:clrMapOvr>
  <p:transition advTm="27797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Similar pattern to SSD</a:t>
            </a:r>
          </a:p>
          <a:p>
            <a:r>
              <a:rPr lang="en-US" dirty="0" smtClean="0"/>
              <a:t>Large fish particularly important in WB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55889" y="3525725"/>
            <a:ext cx="100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Elasticity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64474" y="5345668"/>
            <a:ext cx="105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state</a:t>
            </a:r>
            <a:endParaRPr lang="en-US" dirty="0"/>
          </a:p>
        </p:txBody>
      </p:sp>
      <p:graphicFrame>
        <p:nvGraphicFramePr>
          <p:cNvPr id="9" name="Chart 8"/>
          <p:cNvGraphicFramePr/>
          <p:nvPr/>
        </p:nvGraphicFramePr>
        <p:xfrm>
          <a:off x="533400" y="2057400"/>
          <a:ext cx="52578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advTm="34156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0" y="1600200"/>
            <a:ext cx="3432048" cy="4495800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Persistence of small tributaries</a:t>
            </a:r>
          </a:p>
          <a:p>
            <a:pPr lvl="1"/>
            <a:r>
              <a:rPr lang="en-US" u="sng" dirty="0" smtClean="0"/>
              <a:t>Open small </a:t>
            </a:r>
            <a:r>
              <a:rPr lang="en-US" dirty="0" smtClean="0"/>
              <a:t>persists because large fish can leave and return to spawn</a:t>
            </a:r>
          </a:p>
          <a:p>
            <a:pPr lvl="1"/>
            <a:r>
              <a:rPr lang="en-US" u="sng" dirty="0" smtClean="0"/>
              <a:t>Isolated</a:t>
            </a:r>
            <a:r>
              <a:rPr lang="en-US" dirty="0" smtClean="0"/>
              <a:t> persists because smaller fish are more abundant , reproduce earlier and contribute more to lambda</a:t>
            </a:r>
          </a:p>
          <a:p>
            <a:pPr lvl="2"/>
            <a:r>
              <a:rPr lang="en-US" dirty="0" smtClean="0"/>
              <a:t>Why don’t big fish leave???</a:t>
            </a:r>
            <a:endParaRPr 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838200" y="3188629"/>
          <a:ext cx="42672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 rot="16200000">
            <a:off x="-779490" y="3945030"/>
            <a:ext cx="254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Ratio of elasticities of Largest/Smallest size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597488" y="5715000"/>
            <a:ext cx="33549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Isolated      OpenSmall  OpenLarge         WB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676400" y="4567535"/>
            <a:ext cx="46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ym typeface="Wingdings"/>
              </a:rPr>
              <a:t>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581950" y="4343400"/>
            <a:ext cx="46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ym typeface="Wingdings"/>
              </a:rPr>
              <a:t></a:t>
            </a:r>
            <a:endParaRPr lang="en-US" sz="2400" dirty="0"/>
          </a:p>
        </p:txBody>
      </p:sp>
    </p:spTree>
  </p:cSld>
  <p:clrMapOvr>
    <a:masterClrMapping/>
  </p:clrMapOvr>
  <p:transition advTm="54359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Demographic ‘rescue’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12648" y="1752600"/>
            <a:ext cx="4340352" cy="4876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Can early survival in Isolated (45% higher) rescue </a:t>
            </a:r>
            <a:r>
              <a:rPr lang="en-US" dirty="0" err="1" smtClean="0"/>
              <a:t>OpenSmall</a:t>
            </a:r>
            <a:r>
              <a:rPr lang="en-US" dirty="0" smtClean="0"/>
              <a:t> and </a:t>
            </a:r>
            <a:r>
              <a:rPr lang="en-US" dirty="0" err="1" smtClean="0"/>
              <a:t>OpenLarge</a:t>
            </a:r>
            <a:r>
              <a:rPr lang="en-US" dirty="0" smtClean="0"/>
              <a:t> from isolation?</a:t>
            </a:r>
          </a:p>
          <a:p>
            <a:endParaRPr lang="en-US" dirty="0" smtClean="0"/>
          </a:p>
          <a:p>
            <a:r>
              <a:rPr lang="en-US" dirty="0" err="1" smtClean="0"/>
              <a:t>OpenSmall</a:t>
            </a:r>
            <a:endParaRPr lang="en-US" dirty="0" smtClean="0"/>
          </a:p>
          <a:p>
            <a:pPr lvl="1"/>
            <a:r>
              <a:rPr lang="en-US" dirty="0" smtClean="0"/>
              <a:t>No, </a:t>
            </a:r>
            <a:r>
              <a:rPr lang="el-GR" dirty="0" smtClean="0"/>
              <a:t>λ</a:t>
            </a:r>
            <a:r>
              <a:rPr lang="en-US" dirty="0" smtClean="0"/>
              <a:t> 0.88 </a:t>
            </a:r>
            <a:r>
              <a:rPr lang="en-US" dirty="0" smtClean="0">
                <a:sym typeface="Wingdings"/>
              </a:rPr>
              <a:t></a:t>
            </a:r>
            <a:r>
              <a:rPr lang="en-US" dirty="0" smtClean="0"/>
              <a:t> 0.95</a:t>
            </a:r>
          </a:p>
          <a:p>
            <a:r>
              <a:rPr lang="en-US" dirty="0" err="1" smtClean="0"/>
              <a:t>OpenLarge</a:t>
            </a:r>
            <a:endParaRPr lang="en-US" dirty="0" smtClean="0"/>
          </a:p>
          <a:p>
            <a:pPr lvl="1"/>
            <a:r>
              <a:rPr lang="en-US" dirty="0" smtClean="0"/>
              <a:t>Yes, </a:t>
            </a:r>
            <a:r>
              <a:rPr lang="el-GR" dirty="0" smtClean="0"/>
              <a:t>λ </a:t>
            </a:r>
            <a:r>
              <a:rPr lang="en-US" dirty="0" smtClean="0"/>
              <a:t>0.94 </a:t>
            </a:r>
            <a:r>
              <a:rPr lang="en-US" dirty="0" smtClean="0">
                <a:sym typeface="Wingdings"/>
              </a:rPr>
              <a:t> </a:t>
            </a:r>
            <a:r>
              <a:rPr lang="en-US" dirty="0" smtClean="0"/>
              <a:t>0.99</a:t>
            </a:r>
          </a:p>
          <a:p>
            <a:endParaRPr lang="en-US" dirty="0" smtClean="0"/>
          </a:p>
          <a:p>
            <a:r>
              <a:rPr lang="en-US" dirty="0" smtClean="0"/>
              <a:t>If novel isolation could select for higher early survival, isolated populations could persist</a:t>
            </a:r>
          </a:p>
          <a:p>
            <a:pPr lvl="1"/>
            <a:r>
              <a:rPr lang="en-US" dirty="0" smtClean="0"/>
              <a:t>How fast could pops evolve?</a:t>
            </a:r>
          </a:p>
          <a:p>
            <a:pPr lvl="1"/>
            <a:r>
              <a:rPr lang="en-US" dirty="0" smtClean="0"/>
              <a:t>Is isolation itself the selective agent?</a:t>
            </a:r>
            <a:endParaRPr lang="en-US" dirty="0"/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>
            <a:off x="6048375" y="3733800"/>
            <a:ext cx="914400" cy="533400"/>
          </a:xfrm>
          <a:custGeom>
            <a:avLst/>
            <a:gdLst/>
            <a:ahLst/>
            <a:cxnLst>
              <a:cxn ang="0">
                <a:pos x="624" y="0"/>
              </a:cxn>
              <a:cxn ang="0">
                <a:pos x="528" y="48"/>
              </a:cxn>
              <a:cxn ang="0">
                <a:pos x="384" y="48"/>
              </a:cxn>
              <a:cxn ang="0">
                <a:pos x="240" y="144"/>
              </a:cxn>
              <a:cxn ang="0">
                <a:pos x="144" y="240"/>
              </a:cxn>
              <a:cxn ang="0">
                <a:pos x="0" y="336"/>
              </a:cxn>
            </a:cxnLst>
            <a:rect l="0" t="0" r="r" b="b"/>
            <a:pathLst>
              <a:path w="624" h="336">
                <a:moveTo>
                  <a:pt x="624" y="0"/>
                </a:moveTo>
                <a:cubicBezTo>
                  <a:pt x="596" y="20"/>
                  <a:pt x="568" y="40"/>
                  <a:pt x="528" y="48"/>
                </a:cubicBezTo>
                <a:cubicBezTo>
                  <a:pt x="488" y="56"/>
                  <a:pt x="432" y="32"/>
                  <a:pt x="384" y="48"/>
                </a:cubicBezTo>
                <a:cubicBezTo>
                  <a:pt x="336" y="64"/>
                  <a:pt x="280" y="112"/>
                  <a:pt x="240" y="144"/>
                </a:cubicBezTo>
                <a:cubicBezTo>
                  <a:pt x="200" y="176"/>
                  <a:pt x="184" y="208"/>
                  <a:pt x="144" y="240"/>
                </a:cubicBezTo>
                <a:cubicBezTo>
                  <a:pt x="104" y="272"/>
                  <a:pt x="52" y="304"/>
                  <a:pt x="0" y="336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 rot="17046498" flipH="1">
            <a:off x="7419975" y="4191000"/>
            <a:ext cx="914400" cy="609600"/>
          </a:xfrm>
          <a:custGeom>
            <a:avLst/>
            <a:gdLst/>
            <a:ahLst/>
            <a:cxnLst>
              <a:cxn ang="0">
                <a:pos x="624" y="0"/>
              </a:cxn>
              <a:cxn ang="0">
                <a:pos x="528" y="48"/>
              </a:cxn>
              <a:cxn ang="0">
                <a:pos x="384" y="48"/>
              </a:cxn>
              <a:cxn ang="0">
                <a:pos x="240" y="144"/>
              </a:cxn>
              <a:cxn ang="0">
                <a:pos x="144" y="240"/>
              </a:cxn>
              <a:cxn ang="0">
                <a:pos x="0" y="336"/>
              </a:cxn>
            </a:cxnLst>
            <a:rect l="0" t="0" r="r" b="b"/>
            <a:pathLst>
              <a:path w="624" h="336">
                <a:moveTo>
                  <a:pt x="624" y="0"/>
                </a:moveTo>
                <a:cubicBezTo>
                  <a:pt x="596" y="20"/>
                  <a:pt x="568" y="40"/>
                  <a:pt x="528" y="48"/>
                </a:cubicBezTo>
                <a:cubicBezTo>
                  <a:pt x="488" y="56"/>
                  <a:pt x="432" y="32"/>
                  <a:pt x="384" y="48"/>
                </a:cubicBezTo>
                <a:cubicBezTo>
                  <a:pt x="336" y="64"/>
                  <a:pt x="280" y="112"/>
                  <a:pt x="240" y="144"/>
                </a:cubicBezTo>
                <a:cubicBezTo>
                  <a:pt x="200" y="176"/>
                  <a:pt x="184" y="208"/>
                  <a:pt x="144" y="240"/>
                </a:cubicBezTo>
                <a:cubicBezTo>
                  <a:pt x="104" y="272"/>
                  <a:pt x="52" y="304"/>
                  <a:pt x="0" y="336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 rot="17046498" flipH="1">
            <a:off x="6910388" y="2643187"/>
            <a:ext cx="1011238" cy="1058863"/>
          </a:xfrm>
          <a:custGeom>
            <a:avLst/>
            <a:gdLst/>
            <a:ahLst/>
            <a:cxnLst>
              <a:cxn ang="0">
                <a:pos x="624" y="0"/>
              </a:cxn>
              <a:cxn ang="0">
                <a:pos x="528" y="48"/>
              </a:cxn>
              <a:cxn ang="0">
                <a:pos x="384" y="48"/>
              </a:cxn>
              <a:cxn ang="0">
                <a:pos x="240" y="144"/>
              </a:cxn>
              <a:cxn ang="0">
                <a:pos x="144" y="240"/>
              </a:cxn>
              <a:cxn ang="0">
                <a:pos x="0" y="336"/>
              </a:cxn>
            </a:cxnLst>
            <a:rect l="0" t="0" r="r" b="b"/>
            <a:pathLst>
              <a:path w="624" h="336">
                <a:moveTo>
                  <a:pt x="624" y="0"/>
                </a:moveTo>
                <a:cubicBezTo>
                  <a:pt x="596" y="20"/>
                  <a:pt x="568" y="40"/>
                  <a:pt x="528" y="48"/>
                </a:cubicBezTo>
                <a:cubicBezTo>
                  <a:pt x="488" y="56"/>
                  <a:pt x="432" y="32"/>
                  <a:pt x="384" y="48"/>
                </a:cubicBezTo>
                <a:cubicBezTo>
                  <a:pt x="336" y="64"/>
                  <a:pt x="280" y="112"/>
                  <a:pt x="240" y="144"/>
                </a:cubicBezTo>
                <a:cubicBezTo>
                  <a:pt x="200" y="176"/>
                  <a:pt x="184" y="208"/>
                  <a:pt x="144" y="240"/>
                </a:cubicBezTo>
                <a:cubicBezTo>
                  <a:pt x="104" y="272"/>
                  <a:pt x="52" y="304"/>
                  <a:pt x="0" y="336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591175" y="2438400"/>
            <a:ext cx="561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0000"/>
                </a:solidFill>
                <a:cs typeface="Tahoma" pitchFamily="34" charset="0"/>
              </a:rPr>
              <a:t>WB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514975" y="4237038"/>
            <a:ext cx="1081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cs typeface="Tahoma" pitchFamily="34" charset="0"/>
              </a:rPr>
              <a:t>Isolated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8105775" y="2590800"/>
            <a:ext cx="490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0000"/>
                </a:solidFill>
                <a:cs typeface="Tahoma" pitchFamily="34" charset="0"/>
              </a:rPr>
              <a:t>OL</a:t>
            </a: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 flipV="1">
            <a:off x="6810375" y="3657600"/>
            <a:ext cx="152400" cy="228600"/>
          </a:xfrm>
          <a:prstGeom prst="line">
            <a:avLst/>
          </a:prstGeom>
          <a:noFill/>
          <a:ln w="50800">
            <a:solidFill>
              <a:srgbClr val="2A54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8258175" y="3733800"/>
            <a:ext cx="504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0000"/>
                </a:solidFill>
                <a:cs typeface="Tahoma" pitchFamily="34" charset="0"/>
              </a:rPr>
              <a:t>OS</a:t>
            </a:r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6124575" y="2895600"/>
            <a:ext cx="2209800" cy="2438400"/>
          </a:xfrm>
          <a:custGeom>
            <a:avLst/>
            <a:gdLst/>
            <a:ahLst/>
            <a:cxnLst>
              <a:cxn ang="0">
                <a:pos x="1392" y="1536"/>
              </a:cxn>
              <a:cxn ang="0">
                <a:pos x="816" y="1200"/>
              </a:cxn>
              <a:cxn ang="0">
                <a:pos x="576" y="576"/>
              </a:cxn>
              <a:cxn ang="0">
                <a:pos x="0" y="0"/>
              </a:cxn>
            </a:cxnLst>
            <a:rect l="0" t="0" r="r" b="b"/>
            <a:pathLst>
              <a:path w="1392" h="1536">
                <a:moveTo>
                  <a:pt x="1392" y="1536"/>
                </a:moveTo>
                <a:cubicBezTo>
                  <a:pt x="1172" y="1448"/>
                  <a:pt x="952" y="1360"/>
                  <a:pt x="816" y="1200"/>
                </a:cubicBezTo>
                <a:cubicBezTo>
                  <a:pt x="680" y="1040"/>
                  <a:pt x="712" y="776"/>
                  <a:pt x="576" y="576"/>
                </a:cubicBezTo>
                <a:cubicBezTo>
                  <a:pt x="440" y="376"/>
                  <a:pt x="220" y="188"/>
                  <a:pt x="0" y="0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H="1" flipV="1">
            <a:off x="6830704" y="3352800"/>
            <a:ext cx="152400" cy="228600"/>
          </a:xfrm>
          <a:prstGeom prst="line">
            <a:avLst/>
          </a:prstGeom>
          <a:noFill/>
          <a:ln w="50800">
            <a:solidFill>
              <a:srgbClr val="82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H="1" flipV="1">
            <a:off x="7467600" y="4648200"/>
            <a:ext cx="152400" cy="228600"/>
          </a:xfrm>
          <a:prstGeom prst="line">
            <a:avLst/>
          </a:prstGeom>
          <a:noFill/>
          <a:ln w="50800">
            <a:solidFill>
              <a:srgbClr val="82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906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02752" cy="4495800"/>
          </a:xfrm>
        </p:spPr>
        <p:txBody>
          <a:bodyPr>
            <a:noAutofit/>
          </a:bodyPr>
          <a:lstStyle/>
          <a:p>
            <a:pPr lvl="1"/>
            <a:r>
              <a:rPr lang="en-US" sz="2400" dirty="0" smtClean="0"/>
              <a:t>Small population size</a:t>
            </a:r>
          </a:p>
          <a:p>
            <a:pPr lvl="2"/>
            <a:r>
              <a:rPr lang="en-US" sz="2000" u="sng" dirty="0" smtClean="0"/>
              <a:t>Too many confounding factors</a:t>
            </a:r>
          </a:p>
          <a:p>
            <a:pPr lvl="1"/>
            <a:r>
              <a:rPr lang="en-US" sz="2400" dirty="0" smtClean="0"/>
              <a:t>Loss of genetic variation</a:t>
            </a:r>
          </a:p>
          <a:p>
            <a:pPr lvl="2"/>
            <a:r>
              <a:rPr lang="en-US" sz="2000" dirty="0" smtClean="0"/>
              <a:t>Genetic drift</a:t>
            </a:r>
            <a:endParaRPr lang="en-US" sz="2000" u="sng" dirty="0" smtClean="0"/>
          </a:p>
          <a:p>
            <a:pPr lvl="3"/>
            <a:r>
              <a:rPr lang="en-US" sz="1800" u="sng" dirty="0" smtClean="0"/>
              <a:t>Allelic diversity could be used, but confounding factors</a:t>
            </a:r>
          </a:p>
          <a:p>
            <a:pPr lvl="3"/>
            <a:r>
              <a:rPr lang="en-US" sz="1800" u="sng" dirty="0" smtClean="0"/>
              <a:t>Would need landscape genetics approach to frame problem</a:t>
            </a:r>
          </a:p>
          <a:p>
            <a:pPr lvl="2"/>
            <a:r>
              <a:rPr lang="en-US" sz="2000" dirty="0" smtClean="0"/>
              <a:t>Evolutionary response?</a:t>
            </a:r>
          </a:p>
          <a:p>
            <a:pPr lvl="3"/>
            <a:r>
              <a:rPr lang="en-US" sz="1800" dirty="0" smtClean="0"/>
              <a:t>Selection against movers or large fish</a:t>
            </a:r>
          </a:p>
          <a:p>
            <a:pPr lvl="4"/>
            <a:r>
              <a:rPr lang="en-US" sz="1800" u="sng" dirty="0" smtClean="0"/>
              <a:t>SNPs for movement/growth/age of maturity</a:t>
            </a:r>
            <a:r>
              <a:rPr lang="en-US" sz="1800" dirty="0" smtClean="0"/>
              <a:t>? </a:t>
            </a:r>
            <a:r>
              <a:rPr lang="en-US" sz="1800" u="sng" dirty="0" smtClean="0"/>
              <a:t>Promising, but long-term</a:t>
            </a:r>
          </a:p>
          <a:p>
            <a:pPr lvl="1"/>
            <a:r>
              <a:rPr lang="en-US" sz="2400" dirty="0" smtClean="0"/>
              <a:t>Life history shifts</a:t>
            </a:r>
          </a:p>
          <a:p>
            <a:pPr lvl="2"/>
            <a:r>
              <a:rPr lang="en-US" sz="2000" u="sng" dirty="0" smtClean="0"/>
              <a:t>Age at maturity – consistent enough? Not easy to measure</a:t>
            </a:r>
          </a:p>
          <a:p>
            <a:pPr lvl="2"/>
            <a:r>
              <a:rPr lang="en-US" sz="2000" u="sng" dirty="0" smtClean="0"/>
              <a:t>Growth rate – confounding factors, common environment studies difficult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6096000" y="1600200"/>
          <a:ext cx="24384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010400" y="1342698"/>
            <a:ext cx="4844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x</a:t>
            </a:r>
            <a:endParaRPr lang="en-US" sz="5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3733800" cy="44958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Fine scale (10 Km)</a:t>
            </a:r>
          </a:p>
          <a:p>
            <a:r>
              <a:rPr lang="en-US" sz="2400" dirty="0" smtClean="0"/>
              <a:t>Westfield River, western MA</a:t>
            </a:r>
          </a:p>
          <a:p>
            <a:r>
              <a:rPr lang="en-US" sz="2400" dirty="0" smtClean="0"/>
              <a:t>100-m long sample sites</a:t>
            </a:r>
          </a:p>
          <a:p>
            <a:r>
              <a:rPr lang="en-US" sz="2400" dirty="0" smtClean="0"/>
              <a:t>12 microsatellites</a:t>
            </a:r>
          </a:p>
          <a:p>
            <a:r>
              <a:rPr lang="en-US" sz="2400" dirty="0" err="1" smtClean="0"/>
              <a:t>Pairwise</a:t>
            </a:r>
            <a:r>
              <a:rPr lang="en-US" sz="2400" dirty="0" smtClean="0"/>
              <a:t> Fst 0.11 – 0.24</a:t>
            </a:r>
          </a:p>
          <a:p>
            <a:r>
              <a:rPr lang="en-US" sz="2400" dirty="0" smtClean="0"/>
              <a:t>Assignment tests using Structure</a:t>
            </a:r>
          </a:p>
          <a:p>
            <a:endParaRPr lang="en-US" sz="2400" dirty="0" smtClean="0"/>
          </a:p>
          <a:p>
            <a:r>
              <a:rPr lang="en-US" sz="2400" dirty="0" smtClean="0"/>
              <a:t>Similar results in NH, VT, VA</a:t>
            </a:r>
          </a:p>
          <a:p>
            <a:endParaRPr lang="en-US" sz="2400" dirty="0" smtClean="0"/>
          </a:p>
          <a:p>
            <a:r>
              <a:rPr lang="en-US" sz="2400" u="sng" dirty="0" smtClean="0"/>
              <a:t>Catchment</a:t>
            </a:r>
            <a:r>
              <a:rPr lang="en-US" sz="2400" dirty="0" smtClean="0"/>
              <a:t> and </a:t>
            </a:r>
            <a:r>
              <a:rPr lang="en-US" sz="2400" u="sng" dirty="0" smtClean="0"/>
              <a:t>sub-watershed</a:t>
            </a:r>
            <a:r>
              <a:rPr lang="en-US" sz="2400" dirty="0" smtClean="0"/>
              <a:t> scales</a:t>
            </a:r>
          </a:p>
          <a:p>
            <a:r>
              <a:rPr lang="en-US" sz="2400" dirty="0" smtClean="0"/>
              <a:t>Need detailed data, ~1km</a:t>
            </a:r>
            <a:endParaRPr lang="en-US" sz="24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Spatial population genetics – what’s the right scale?</a:t>
            </a:r>
            <a:endParaRPr lang="en-US" dirty="0"/>
          </a:p>
        </p:txBody>
      </p:sp>
      <p:pic>
        <p:nvPicPr>
          <p:cNvPr id="12" name="Picture 11" descr="Pictu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5412" y="1524000"/>
            <a:ext cx="4888588" cy="5278700"/>
          </a:xfrm>
          <a:prstGeom prst="rect">
            <a:avLst/>
          </a:prstGeom>
        </p:spPr>
      </p:pic>
    </p:spTree>
  </p:cSld>
  <p:clrMapOvr>
    <a:masterClrMapping/>
  </p:clrMapOvr>
  <p:transition advTm="161578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581400" y="3124200"/>
            <a:ext cx="1603067" cy="1752600"/>
            <a:chOff x="377978" y="3022"/>
            <a:chExt cx="1603067" cy="706707"/>
          </a:xfrm>
        </p:grpSpPr>
        <p:sp>
          <p:nvSpPr>
            <p:cNvPr id="6" name="Rounded Rectangle 5"/>
            <p:cNvSpPr/>
            <p:nvPr/>
          </p:nvSpPr>
          <p:spPr>
            <a:xfrm>
              <a:off x="377978" y="3022"/>
              <a:ext cx="1603067" cy="70670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398677" y="23721"/>
              <a:ext cx="1561669" cy="6653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 dirty="0" smtClean="0"/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Reproduction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/>
                <a:t>Body growth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/>
                <a:t>Survival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/>
                <a:t>Movement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245533" y="2362200"/>
            <a:ext cx="1603067" cy="1371600"/>
            <a:chOff x="377978" y="3022"/>
            <a:chExt cx="1603067" cy="706707"/>
          </a:xfrm>
        </p:grpSpPr>
        <p:sp>
          <p:nvSpPr>
            <p:cNvPr id="9" name="Rounded Rectangle 8"/>
            <p:cNvSpPr/>
            <p:nvPr/>
          </p:nvSpPr>
          <p:spPr>
            <a:xfrm>
              <a:off x="377978" y="3022"/>
              <a:ext cx="1603067" cy="706707"/>
            </a:xfrm>
            <a:prstGeom prst="roundRect">
              <a:avLst>
                <a:gd name="adj" fmla="val 10594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398677" y="23721"/>
              <a:ext cx="1561669" cy="6653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Age structure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Body size distributions</a:t>
              </a:r>
              <a:endParaRPr lang="en-US" sz="2000" kern="12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39154" y="2438400"/>
            <a:ext cx="1251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Population 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processes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248400" y="4191000"/>
            <a:ext cx="1603067" cy="1143000"/>
            <a:chOff x="377978" y="3022"/>
            <a:chExt cx="1603067" cy="706707"/>
          </a:xfrm>
        </p:grpSpPr>
        <p:sp>
          <p:nvSpPr>
            <p:cNvPr id="13" name="Rounded Rectangle 12"/>
            <p:cNvSpPr/>
            <p:nvPr/>
          </p:nvSpPr>
          <p:spPr>
            <a:xfrm>
              <a:off x="377978" y="3022"/>
              <a:ext cx="1603067" cy="706707"/>
            </a:xfrm>
            <a:prstGeom prst="roundRect">
              <a:avLst>
                <a:gd name="adj" fmla="val 10594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398677" y="23721"/>
              <a:ext cx="1561669" cy="6653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Abundance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/>
                <a:t>N</a:t>
              </a:r>
              <a:r>
                <a:rPr lang="en-US" dirty="0" smtClean="0"/>
                <a:t>e</a:t>
              </a:r>
              <a:r>
                <a:rPr lang="en-US" sz="2000" dirty="0" smtClean="0"/>
                <a:t>, </a:t>
              </a:r>
              <a:r>
                <a:rPr lang="en-US" sz="2000" dirty="0" err="1" smtClean="0"/>
                <a:t>N</a:t>
              </a:r>
              <a:r>
                <a:rPr lang="en-US" dirty="0" err="1" smtClean="0"/>
                <a:t>b</a:t>
              </a:r>
              <a:endParaRPr lang="en-US" sz="2000" kern="1200" dirty="0"/>
            </a:p>
          </p:txBody>
        </p:sp>
      </p:grpSp>
      <p:cxnSp>
        <p:nvCxnSpPr>
          <p:cNvPr id="16" name="Straight Arrow Connector 15"/>
          <p:cNvCxnSpPr>
            <a:stCxn id="7" idx="3"/>
            <a:endCxn id="9" idx="1"/>
          </p:cNvCxnSpPr>
          <p:nvPr/>
        </p:nvCxnSpPr>
        <p:spPr>
          <a:xfrm flipV="1">
            <a:off x="5163768" y="3048000"/>
            <a:ext cx="1081765" cy="952501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3"/>
            <a:endCxn id="14" idx="1"/>
          </p:cNvCxnSpPr>
          <p:nvPr/>
        </p:nvCxnSpPr>
        <p:spPr>
          <a:xfrm>
            <a:off x="5163768" y="4000501"/>
            <a:ext cx="1105331" cy="762000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49942" y="2743200"/>
            <a:ext cx="1388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Environment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01597" y="1916668"/>
            <a:ext cx="1050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Outcome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33400" y="3181350"/>
            <a:ext cx="2438400" cy="1638300"/>
            <a:chOff x="377978" y="3022"/>
            <a:chExt cx="1603067" cy="706707"/>
          </a:xfrm>
        </p:grpSpPr>
        <p:sp>
          <p:nvSpPr>
            <p:cNvPr id="24" name="Rounded Rectangle 23"/>
            <p:cNvSpPr/>
            <p:nvPr/>
          </p:nvSpPr>
          <p:spPr>
            <a:xfrm>
              <a:off x="377978" y="3022"/>
              <a:ext cx="1603067" cy="706707"/>
            </a:xfrm>
            <a:prstGeom prst="roundRect">
              <a:avLst>
                <a:gd name="adj" fmla="val 10594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/>
            <p:cNvSpPr/>
            <p:nvPr/>
          </p:nvSpPr>
          <p:spPr>
            <a:xfrm>
              <a:off x="398677" y="23721"/>
              <a:ext cx="1561669" cy="6653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Stream Temperature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/>
                <a:t>Stream flow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/>
                <a:t>Habitat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Fish community </a:t>
              </a:r>
              <a:endParaRPr lang="en-US" sz="2000" kern="1200" dirty="0"/>
            </a:p>
          </p:txBody>
        </p:sp>
      </p:grpSp>
      <p:cxnSp>
        <p:nvCxnSpPr>
          <p:cNvPr id="26" name="Straight Arrow Connector 25"/>
          <p:cNvCxnSpPr>
            <a:stCxn id="24" idx="3"/>
            <a:endCxn id="6" idx="1"/>
          </p:cNvCxnSpPr>
          <p:nvPr/>
        </p:nvCxnSpPr>
        <p:spPr>
          <a:xfrm>
            <a:off x="2971800" y="4000500"/>
            <a:ext cx="609600" cy="1588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81778" y="6243935"/>
            <a:ext cx="3094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Catchment scale model</a:t>
            </a:r>
            <a:endParaRPr lang="en-US" sz="2400" dirty="0"/>
          </a:p>
        </p:txBody>
      </p:sp>
      <p:cxnSp>
        <p:nvCxnSpPr>
          <p:cNvPr id="31" name="Curved Connector 30"/>
          <p:cNvCxnSpPr>
            <a:stCxn id="13" idx="2"/>
            <a:endCxn id="6" idx="2"/>
          </p:cNvCxnSpPr>
          <p:nvPr/>
        </p:nvCxnSpPr>
        <p:spPr>
          <a:xfrm rot="5400000" flipH="1">
            <a:off x="5487834" y="3771900"/>
            <a:ext cx="457200" cy="2667000"/>
          </a:xfrm>
          <a:prstGeom prst="curvedConnector3">
            <a:avLst>
              <a:gd name="adj1" fmla="val -50000"/>
            </a:avLst>
          </a:prstGeom>
          <a:ln w="412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724400" y="5562600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Density dependence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391400" y="0"/>
            <a:ext cx="1600200" cy="1447801"/>
            <a:chOff x="5019675" y="2361063"/>
            <a:chExt cx="3514725" cy="4268337"/>
          </a:xfrm>
        </p:grpSpPr>
        <p:sp>
          <p:nvSpPr>
            <p:cNvPr id="41" name="Freeform 5"/>
            <p:cNvSpPr>
              <a:spLocks/>
            </p:cNvSpPr>
            <p:nvPr/>
          </p:nvSpPr>
          <p:spPr bwMode="auto">
            <a:xfrm>
              <a:off x="5019675" y="3303587"/>
              <a:ext cx="1609725" cy="3325813"/>
            </a:xfrm>
            <a:custGeom>
              <a:avLst/>
              <a:gdLst/>
              <a:ahLst/>
              <a:cxnLst>
                <a:cxn ang="0">
                  <a:pos x="1392" y="1536"/>
                </a:cxn>
                <a:cxn ang="0">
                  <a:pos x="816" y="1200"/>
                </a:cxn>
                <a:cxn ang="0">
                  <a:pos x="576" y="576"/>
                </a:cxn>
                <a:cxn ang="0">
                  <a:pos x="0" y="0"/>
                </a:cxn>
              </a:cxnLst>
              <a:rect l="0" t="0" r="r" b="b"/>
              <a:pathLst>
                <a:path w="1392" h="1536">
                  <a:moveTo>
                    <a:pt x="1392" y="1536"/>
                  </a:moveTo>
                  <a:cubicBezTo>
                    <a:pt x="1172" y="1448"/>
                    <a:pt x="952" y="1360"/>
                    <a:pt x="816" y="1200"/>
                  </a:cubicBezTo>
                  <a:cubicBezTo>
                    <a:pt x="680" y="1040"/>
                    <a:pt x="712" y="776"/>
                    <a:pt x="576" y="576"/>
                  </a:cubicBezTo>
                  <a:cubicBezTo>
                    <a:pt x="440" y="376"/>
                    <a:pt x="220" y="188"/>
                    <a:pt x="0" y="0"/>
                  </a:cubicBezTo>
                </a:path>
              </a:pathLst>
            </a:custGeom>
            <a:noFill/>
            <a:ln w="635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6391275" y="3963988"/>
              <a:ext cx="1781175" cy="790575"/>
            </a:xfrm>
            <a:custGeom>
              <a:avLst/>
              <a:gdLst>
                <a:gd name="connsiteX0" fmla="*/ 0 w 2562225"/>
                <a:gd name="connsiteY0" fmla="*/ 0 h 790575"/>
                <a:gd name="connsiteX1" fmla="*/ 152400 w 2562225"/>
                <a:gd name="connsiteY1" fmla="*/ 142875 h 790575"/>
                <a:gd name="connsiteX2" fmla="*/ 828675 w 2562225"/>
                <a:gd name="connsiteY2" fmla="*/ 161925 h 790575"/>
                <a:gd name="connsiteX3" fmla="*/ 1171575 w 2562225"/>
                <a:gd name="connsiteY3" fmla="*/ 361950 h 790575"/>
                <a:gd name="connsiteX4" fmla="*/ 1685925 w 2562225"/>
                <a:gd name="connsiteY4" fmla="*/ 514350 h 790575"/>
                <a:gd name="connsiteX5" fmla="*/ 1714500 w 2562225"/>
                <a:gd name="connsiteY5" fmla="*/ 609600 h 790575"/>
                <a:gd name="connsiteX6" fmla="*/ 1800225 w 2562225"/>
                <a:gd name="connsiteY6" fmla="*/ 762000 h 790575"/>
                <a:gd name="connsiteX7" fmla="*/ 2019300 w 2562225"/>
                <a:gd name="connsiteY7" fmla="*/ 752475 h 790575"/>
                <a:gd name="connsiteX8" fmla="*/ 2238375 w 2562225"/>
                <a:gd name="connsiteY8" fmla="*/ 752475 h 790575"/>
                <a:gd name="connsiteX9" fmla="*/ 2562225 w 2562225"/>
                <a:gd name="connsiteY9" fmla="*/ 523875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62225" h="790575">
                  <a:moveTo>
                    <a:pt x="0" y="0"/>
                  </a:moveTo>
                  <a:cubicBezTo>
                    <a:pt x="7144" y="57944"/>
                    <a:pt x="14288" y="115888"/>
                    <a:pt x="152400" y="142875"/>
                  </a:cubicBezTo>
                  <a:cubicBezTo>
                    <a:pt x="290513" y="169863"/>
                    <a:pt x="658813" y="125413"/>
                    <a:pt x="828675" y="161925"/>
                  </a:cubicBezTo>
                  <a:cubicBezTo>
                    <a:pt x="998538" y="198438"/>
                    <a:pt x="1028700" y="303213"/>
                    <a:pt x="1171575" y="361950"/>
                  </a:cubicBezTo>
                  <a:cubicBezTo>
                    <a:pt x="1314450" y="420687"/>
                    <a:pt x="1595438" y="473075"/>
                    <a:pt x="1685925" y="514350"/>
                  </a:cubicBezTo>
                  <a:cubicBezTo>
                    <a:pt x="1776412" y="555625"/>
                    <a:pt x="1695450" y="568325"/>
                    <a:pt x="1714500" y="609600"/>
                  </a:cubicBezTo>
                  <a:cubicBezTo>
                    <a:pt x="1733550" y="650875"/>
                    <a:pt x="1749425" y="738188"/>
                    <a:pt x="1800225" y="762000"/>
                  </a:cubicBezTo>
                  <a:cubicBezTo>
                    <a:pt x="1851025" y="785812"/>
                    <a:pt x="1946275" y="754062"/>
                    <a:pt x="2019300" y="752475"/>
                  </a:cubicBezTo>
                  <a:cubicBezTo>
                    <a:pt x="2092325" y="750888"/>
                    <a:pt x="2147888" y="790575"/>
                    <a:pt x="2238375" y="752475"/>
                  </a:cubicBezTo>
                  <a:cubicBezTo>
                    <a:pt x="2328862" y="714375"/>
                    <a:pt x="2445543" y="619125"/>
                    <a:pt x="2562225" y="523875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7505700" y="3733800"/>
              <a:ext cx="1028700" cy="723900"/>
            </a:xfrm>
            <a:custGeom>
              <a:avLst/>
              <a:gdLst>
                <a:gd name="connsiteX0" fmla="*/ 0 w 1028700"/>
                <a:gd name="connsiteY0" fmla="*/ 723900 h 723900"/>
                <a:gd name="connsiteX1" fmla="*/ 38100 w 1028700"/>
                <a:gd name="connsiteY1" fmla="*/ 533400 h 723900"/>
                <a:gd name="connsiteX2" fmla="*/ 171450 w 1028700"/>
                <a:gd name="connsiteY2" fmla="*/ 428625 h 723900"/>
                <a:gd name="connsiteX3" fmla="*/ 238125 w 1028700"/>
                <a:gd name="connsiteY3" fmla="*/ 352425 h 723900"/>
                <a:gd name="connsiteX4" fmla="*/ 428625 w 1028700"/>
                <a:gd name="connsiteY4" fmla="*/ 295275 h 723900"/>
                <a:gd name="connsiteX5" fmla="*/ 609600 w 1028700"/>
                <a:gd name="connsiteY5" fmla="*/ 266700 h 723900"/>
                <a:gd name="connsiteX6" fmla="*/ 781050 w 1028700"/>
                <a:gd name="connsiteY6" fmla="*/ 180975 h 723900"/>
                <a:gd name="connsiteX7" fmla="*/ 952500 w 1028700"/>
                <a:gd name="connsiteY7" fmla="*/ 95250 h 723900"/>
                <a:gd name="connsiteX8" fmla="*/ 971550 w 1028700"/>
                <a:gd name="connsiteY8" fmla="*/ 66675 h 723900"/>
                <a:gd name="connsiteX9" fmla="*/ 1028700 w 1028700"/>
                <a:gd name="connsiteY9" fmla="*/ 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8700" h="723900">
                  <a:moveTo>
                    <a:pt x="0" y="723900"/>
                  </a:moveTo>
                  <a:cubicBezTo>
                    <a:pt x="4762" y="653256"/>
                    <a:pt x="9525" y="582613"/>
                    <a:pt x="38100" y="533400"/>
                  </a:cubicBezTo>
                  <a:cubicBezTo>
                    <a:pt x="66675" y="484188"/>
                    <a:pt x="138113" y="458787"/>
                    <a:pt x="171450" y="428625"/>
                  </a:cubicBezTo>
                  <a:cubicBezTo>
                    <a:pt x="204787" y="398463"/>
                    <a:pt x="195263" y="374650"/>
                    <a:pt x="238125" y="352425"/>
                  </a:cubicBezTo>
                  <a:cubicBezTo>
                    <a:pt x="280987" y="330200"/>
                    <a:pt x="366713" y="309562"/>
                    <a:pt x="428625" y="295275"/>
                  </a:cubicBezTo>
                  <a:cubicBezTo>
                    <a:pt x="490537" y="280988"/>
                    <a:pt x="550863" y="285750"/>
                    <a:pt x="609600" y="266700"/>
                  </a:cubicBezTo>
                  <a:cubicBezTo>
                    <a:pt x="668337" y="247650"/>
                    <a:pt x="781050" y="180975"/>
                    <a:pt x="781050" y="180975"/>
                  </a:cubicBezTo>
                  <a:cubicBezTo>
                    <a:pt x="838200" y="152400"/>
                    <a:pt x="920750" y="114300"/>
                    <a:pt x="952500" y="95250"/>
                  </a:cubicBezTo>
                  <a:cubicBezTo>
                    <a:pt x="984250" y="76200"/>
                    <a:pt x="958850" y="82550"/>
                    <a:pt x="971550" y="66675"/>
                  </a:cubicBezTo>
                  <a:cubicBezTo>
                    <a:pt x="984250" y="50800"/>
                    <a:pt x="1006475" y="25400"/>
                    <a:pt x="1028700" y="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7791450" y="4697413"/>
              <a:ext cx="628650" cy="609600"/>
            </a:xfrm>
            <a:custGeom>
              <a:avLst/>
              <a:gdLst>
                <a:gd name="connsiteX0" fmla="*/ 0 w 628650"/>
                <a:gd name="connsiteY0" fmla="*/ 0 h 609600"/>
                <a:gd name="connsiteX1" fmla="*/ 28575 w 628650"/>
                <a:gd name="connsiteY1" fmla="*/ 190500 h 609600"/>
                <a:gd name="connsiteX2" fmla="*/ 114300 w 628650"/>
                <a:gd name="connsiteY2" fmla="*/ 285750 h 609600"/>
                <a:gd name="connsiteX3" fmla="*/ 247650 w 628650"/>
                <a:gd name="connsiteY3" fmla="*/ 390525 h 609600"/>
                <a:gd name="connsiteX4" fmla="*/ 400050 w 628650"/>
                <a:gd name="connsiteY4" fmla="*/ 476250 h 609600"/>
                <a:gd name="connsiteX5" fmla="*/ 542925 w 628650"/>
                <a:gd name="connsiteY5" fmla="*/ 571500 h 609600"/>
                <a:gd name="connsiteX6" fmla="*/ 628650 w 628650"/>
                <a:gd name="connsiteY6" fmla="*/ 609600 h 609600"/>
                <a:gd name="connsiteX7" fmla="*/ 628650 w 628650"/>
                <a:gd name="connsiteY7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50" h="609600">
                  <a:moveTo>
                    <a:pt x="0" y="0"/>
                  </a:moveTo>
                  <a:cubicBezTo>
                    <a:pt x="4762" y="71437"/>
                    <a:pt x="9525" y="142875"/>
                    <a:pt x="28575" y="190500"/>
                  </a:cubicBezTo>
                  <a:cubicBezTo>
                    <a:pt x="47625" y="238125"/>
                    <a:pt x="77788" y="252413"/>
                    <a:pt x="114300" y="285750"/>
                  </a:cubicBezTo>
                  <a:cubicBezTo>
                    <a:pt x="150813" y="319088"/>
                    <a:pt x="200025" y="358775"/>
                    <a:pt x="247650" y="390525"/>
                  </a:cubicBezTo>
                  <a:cubicBezTo>
                    <a:pt x="295275" y="422275"/>
                    <a:pt x="350838" y="446088"/>
                    <a:pt x="400050" y="476250"/>
                  </a:cubicBezTo>
                  <a:cubicBezTo>
                    <a:pt x="449262" y="506412"/>
                    <a:pt x="504825" y="549275"/>
                    <a:pt x="542925" y="571500"/>
                  </a:cubicBezTo>
                  <a:cubicBezTo>
                    <a:pt x="581025" y="593725"/>
                    <a:pt x="628650" y="609600"/>
                    <a:pt x="628650" y="609600"/>
                  </a:cubicBezTo>
                  <a:lnTo>
                    <a:pt x="628650" y="609600"/>
                  </a:lnTo>
                </a:path>
              </a:pathLst>
            </a:cu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6122988" y="2773363"/>
              <a:ext cx="184149" cy="1285875"/>
            </a:xfrm>
            <a:custGeom>
              <a:avLst/>
              <a:gdLst>
                <a:gd name="connsiteX0" fmla="*/ 77787 w 184149"/>
                <a:gd name="connsiteY0" fmla="*/ 1285875 h 1285875"/>
                <a:gd name="connsiteX1" fmla="*/ 1587 w 184149"/>
                <a:gd name="connsiteY1" fmla="*/ 1095375 h 1285875"/>
                <a:gd name="connsiteX2" fmla="*/ 68262 w 184149"/>
                <a:gd name="connsiteY2" fmla="*/ 914400 h 1285875"/>
                <a:gd name="connsiteX3" fmla="*/ 153987 w 184149"/>
                <a:gd name="connsiteY3" fmla="*/ 685800 h 1285875"/>
                <a:gd name="connsiteX4" fmla="*/ 182562 w 184149"/>
                <a:gd name="connsiteY4" fmla="*/ 447675 h 1285875"/>
                <a:gd name="connsiteX5" fmla="*/ 144462 w 184149"/>
                <a:gd name="connsiteY5" fmla="*/ 161925 h 1285875"/>
                <a:gd name="connsiteX6" fmla="*/ 134937 w 184149"/>
                <a:gd name="connsiteY6" fmla="*/ 142875 h 1285875"/>
                <a:gd name="connsiteX7" fmla="*/ 125412 w 184149"/>
                <a:gd name="connsiteY7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4149" h="1285875">
                  <a:moveTo>
                    <a:pt x="77787" y="1285875"/>
                  </a:moveTo>
                  <a:cubicBezTo>
                    <a:pt x="40480" y="1221581"/>
                    <a:pt x="3174" y="1157287"/>
                    <a:pt x="1587" y="1095375"/>
                  </a:cubicBezTo>
                  <a:cubicBezTo>
                    <a:pt x="0" y="1033463"/>
                    <a:pt x="42862" y="982663"/>
                    <a:pt x="68262" y="914400"/>
                  </a:cubicBezTo>
                  <a:cubicBezTo>
                    <a:pt x="93662" y="846138"/>
                    <a:pt x="134937" y="763587"/>
                    <a:pt x="153987" y="685800"/>
                  </a:cubicBezTo>
                  <a:cubicBezTo>
                    <a:pt x="173037" y="608013"/>
                    <a:pt x="184149" y="534987"/>
                    <a:pt x="182562" y="447675"/>
                  </a:cubicBezTo>
                  <a:cubicBezTo>
                    <a:pt x="180975" y="360363"/>
                    <a:pt x="152400" y="212725"/>
                    <a:pt x="144462" y="161925"/>
                  </a:cubicBezTo>
                  <a:cubicBezTo>
                    <a:pt x="136524" y="111125"/>
                    <a:pt x="138112" y="169863"/>
                    <a:pt x="134937" y="142875"/>
                  </a:cubicBezTo>
                  <a:cubicBezTo>
                    <a:pt x="131762" y="115887"/>
                    <a:pt x="128587" y="57943"/>
                    <a:pt x="125412" y="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5581934" y="2361063"/>
              <a:ext cx="668741" cy="1201003"/>
            </a:xfrm>
            <a:custGeom>
              <a:avLst/>
              <a:gdLst>
                <a:gd name="connsiteX0" fmla="*/ 668741 w 668741"/>
                <a:gd name="connsiteY0" fmla="*/ 1201003 h 1201003"/>
                <a:gd name="connsiteX1" fmla="*/ 477672 w 668741"/>
                <a:gd name="connsiteY1" fmla="*/ 887104 h 1201003"/>
                <a:gd name="connsiteX2" fmla="*/ 259308 w 668741"/>
                <a:gd name="connsiteY2" fmla="*/ 709683 h 1201003"/>
                <a:gd name="connsiteX3" fmla="*/ 259308 w 668741"/>
                <a:gd name="connsiteY3" fmla="*/ 300250 h 1201003"/>
                <a:gd name="connsiteX4" fmla="*/ 0 w 668741"/>
                <a:gd name="connsiteY4" fmla="*/ 0 h 120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41" h="1201003">
                  <a:moveTo>
                    <a:pt x="668741" y="1201003"/>
                  </a:moveTo>
                  <a:cubicBezTo>
                    <a:pt x="607326" y="1084996"/>
                    <a:pt x="545911" y="968990"/>
                    <a:pt x="477672" y="887104"/>
                  </a:cubicBezTo>
                  <a:cubicBezTo>
                    <a:pt x="409433" y="805218"/>
                    <a:pt x="295702" y="807492"/>
                    <a:pt x="259308" y="709683"/>
                  </a:cubicBezTo>
                  <a:cubicBezTo>
                    <a:pt x="222914" y="611874"/>
                    <a:pt x="302526" y="418530"/>
                    <a:pt x="259308" y="300250"/>
                  </a:cubicBezTo>
                  <a:cubicBezTo>
                    <a:pt x="216090" y="181970"/>
                    <a:pt x="108045" y="90985"/>
                    <a:pt x="0" y="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5745707" y="3166281"/>
              <a:ext cx="1255594" cy="1651379"/>
            </a:xfrm>
            <a:custGeom>
              <a:avLst/>
              <a:gdLst>
                <a:gd name="connsiteX0" fmla="*/ 0 w 1255594"/>
                <a:gd name="connsiteY0" fmla="*/ 1651379 h 1651379"/>
                <a:gd name="connsiteX1" fmla="*/ 204717 w 1255594"/>
                <a:gd name="connsiteY1" fmla="*/ 1078173 h 1651379"/>
                <a:gd name="connsiteX2" fmla="*/ 477672 w 1255594"/>
                <a:gd name="connsiteY2" fmla="*/ 900752 h 1651379"/>
                <a:gd name="connsiteX3" fmla="*/ 641445 w 1255594"/>
                <a:gd name="connsiteY3" fmla="*/ 805218 h 1651379"/>
                <a:gd name="connsiteX4" fmla="*/ 682389 w 1255594"/>
                <a:gd name="connsiteY4" fmla="*/ 477671 h 1651379"/>
                <a:gd name="connsiteX5" fmla="*/ 1255594 w 1255594"/>
                <a:gd name="connsiteY5" fmla="*/ 0 h 165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5594" h="1651379">
                  <a:moveTo>
                    <a:pt x="0" y="1651379"/>
                  </a:moveTo>
                  <a:cubicBezTo>
                    <a:pt x="62552" y="1427328"/>
                    <a:pt x="125105" y="1203278"/>
                    <a:pt x="204717" y="1078173"/>
                  </a:cubicBezTo>
                  <a:cubicBezTo>
                    <a:pt x="284329" y="953069"/>
                    <a:pt x="404884" y="946245"/>
                    <a:pt x="477672" y="900752"/>
                  </a:cubicBezTo>
                  <a:cubicBezTo>
                    <a:pt x="550460" y="855259"/>
                    <a:pt x="607326" y="875732"/>
                    <a:pt x="641445" y="805218"/>
                  </a:cubicBezTo>
                  <a:cubicBezTo>
                    <a:pt x="675565" y="734705"/>
                    <a:pt x="580031" y="611874"/>
                    <a:pt x="682389" y="477671"/>
                  </a:cubicBezTo>
                  <a:cubicBezTo>
                    <a:pt x="784747" y="343468"/>
                    <a:pt x="1020170" y="171734"/>
                    <a:pt x="1255594" y="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6919415" y="3411940"/>
              <a:ext cx="586854" cy="709684"/>
            </a:xfrm>
            <a:custGeom>
              <a:avLst/>
              <a:gdLst>
                <a:gd name="connsiteX0" fmla="*/ 0 w 586854"/>
                <a:gd name="connsiteY0" fmla="*/ 709684 h 709684"/>
                <a:gd name="connsiteX1" fmla="*/ 286603 w 586854"/>
                <a:gd name="connsiteY1" fmla="*/ 586854 h 709684"/>
                <a:gd name="connsiteX2" fmla="*/ 313898 w 586854"/>
                <a:gd name="connsiteY2" fmla="*/ 163773 h 709684"/>
                <a:gd name="connsiteX3" fmla="*/ 586854 w 586854"/>
                <a:gd name="connsiteY3" fmla="*/ 0 h 70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854" h="709684">
                  <a:moveTo>
                    <a:pt x="0" y="709684"/>
                  </a:moveTo>
                  <a:cubicBezTo>
                    <a:pt x="117143" y="693761"/>
                    <a:pt x="234287" y="677839"/>
                    <a:pt x="286603" y="586854"/>
                  </a:cubicBezTo>
                  <a:cubicBezTo>
                    <a:pt x="338919" y="495869"/>
                    <a:pt x="263856" y="261582"/>
                    <a:pt x="313898" y="163773"/>
                  </a:cubicBezTo>
                  <a:cubicBezTo>
                    <a:pt x="363940" y="65964"/>
                    <a:pt x="475397" y="32982"/>
                    <a:pt x="586854" y="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7219666" y="3452884"/>
              <a:ext cx="586853" cy="504967"/>
            </a:xfrm>
            <a:custGeom>
              <a:avLst/>
              <a:gdLst>
                <a:gd name="connsiteX0" fmla="*/ 0 w 586853"/>
                <a:gd name="connsiteY0" fmla="*/ 504967 h 504967"/>
                <a:gd name="connsiteX1" fmla="*/ 204716 w 586853"/>
                <a:gd name="connsiteY1" fmla="*/ 450376 h 504967"/>
                <a:gd name="connsiteX2" fmla="*/ 313898 w 586853"/>
                <a:gd name="connsiteY2" fmla="*/ 204716 h 504967"/>
                <a:gd name="connsiteX3" fmla="*/ 586853 w 586853"/>
                <a:gd name="connsiteY3" fmla="*/ 0 h 504967"/>
                <a:gd name="connsiteX4" fmla="*/ 586853 w 586853"/>
                <a:gd name="connsiteY4" fmla="*/ 0 h 5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853" h="504967">
                  <a:moveTo>
                    <a:pt x="0" y="504967"/>
                  </a:moveTo>
                  <a:cubicBezTo>
                    <a:pt x="76200" y="502692"/>
                    <a:pt x="152400" y="500418"/>
                    <a:pt x="204716" y="450376"/>
                  </a:cubicBezTo>
                  <a:cubicBezTo>
                    <a:pt x="257032" y="400334"/>
                    <a:pt x="250209" y="279779"/>
                    <a:pt x="313898" y="204716"/>
                  </a:cubicBezTo>
                  <a:cubicBezTo>
                    <a:pt x="377588" y="129653"/>
                    <a:pt x="586853" y="0"/>
                    <a:pt x="586853" y="0"/>
                  </a:cubicBezTo>
                  <a:lnTo>
                    <a:pt x="586853" y="0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6928514" y="3357349"/>
              <a:ext cx="222913" cy="696036"/>
            </a:xfrm>
            <a:custGeom>
              <a:avLst/>
              <a:gdLst>
                <a:gd name="connsiteX0" fmla="*/ 222913 w 222913"/>
                <a:gd name="connsiteY0" fmla="*/ 696036 h 696036"/>
                <a:gd name="connsiteX1" fmla="*/ 100083 w 222913"/>
                <a:gd name="connsiteY1" fmla="*/ 504967 h 696036"/>
                <a:gd name="connsiteX2" fmla="*/ 4549 w 222913"/>
                <a:gd name="connsiteY2" fmla="*/ 300251 h 696036"/>
                <a:gd name="connsiteX3" fmla="*/ 127379 w 222913"/>
                <a:gd name="connsiteY3" fmla="*/ 122830 h 696036"/>
                <a:gd name="connsiteX4" fmla="*/ 209265 w 222913"/>
                <a:gd name="connsiteY4" fmla="*/ 0 h 69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913" h="696036">
                  <a:moveTo>
                    <a:pt x="222913" y="696036"/>
                  </a:moveTo>
                  <a:cubicBezTo>
                    <a:pt x="179695" y="633483"/>
                    <a:pt x="136477" y="570931"/>
                    <a:pt x="100083" y="504967"/>
                  </a:cubicBezTo>
                  <a:cubicBezTo>
                    <a:pt x="63689" y="439003"/>
                    <a:pt x="0" y="363940"/>
                    <a:pt x="4549" y="300251"/>
                  </a:cubicBezTo>
                  <a:cubicBezTo>
                    <a:pt x="9098" y="236562"/>
                    <a:pt x="93260" y="172872"/>
                    <a:pt x="127379" y="122830"/>
                  </a:cubicBezTo>
                  <a:cubicBezTo>
                    <a:pt x="161498" y="72788"/>
                    <a:pt x="185381" y="36394"/>
                    <a:pt x="209265" y="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|5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49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32|10.6|37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9|1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9|1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|21.8|14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5">
      <a:dk1>
        <a:srgbClr val="9A2008"/>
      </a:dk1>
      <a:lt1>
        <a:sysClr val="window" lastClr="FFFFFF"/>
      </a:lt1>
      <a:dk2>
        <a:srgbClr val="758C5A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33588</TotalTime>
  <Words>3582</Words>
  <Application>Microsoft Office PowerPoint</Application>
  <PresentationFormat>On-screen Show (4:3)</PresentationFormat>
  <Paragraphs>1052</Paragraphs>
  <Slides>79</Slides>
  <Notes>6</Notes>
  <HiddenSlides>4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1" baseType="lpstr">
      <vt:lpstr>Median</vt:lpstr>
      <vt:lpstr>Acrobat Document</vt:lpstr>
      <vt:lpstr>Brook trout population persistence</vt:lpstr>
      <vt:lpstr>Threats to population persistence</vt:lpstr>
      <vt:lpstr>Threats to population persistence</vt:lpstr>
      <vt:lpstr>Threats to population persistence</vt:lpstr>
      <vt:lpstr>Threats to population persistence</vt:lpstr>
      <vt:lpstr>Overall goal</vt:lpstr>
      <vt:lpstr>Approach – working across scales </vt:lpstr>
      <vt:lpstr>Spatial population genetics – what’s the right scale?</vt:lpstr>
      <vt:lpstr>Approach</vt:lpstr>
      <vt:lpstr>Approach</vt:lpstr>
      <vt:lpstr>Approach</vt:lpstr>
      <vt:lpstr>Approach – broad questions </vt:lpstr>
      <vt:lpstr>Data and analysis</vt:lpstr>
      <vt:lpstr>Study site</vt:lpstr>
      <vt:lpstr>Field study site – West Brook</vt:lpstr>
      <vt:lpstr>Slide 16</vt:lpstr>
      <vt:lpstr>Slide 17</vt:lpstr>
      <vt:lpstr>Slide 18</vt:lpstr>
      <vt:lpstr>Slide 19</vt:lpstr>
      <vt:lpstr>Summary – habitat fragmentation</vt:lpstr>
      <vt:lpstr>Consequences of fragmentation</vt:lpstr>
      <vt:lpstr>Multi-species fragmentation effects</vt:lpstr>
      <vt:lpstr>Data and analysis</vt:lpstr>
      <vt:lpstr>Seasonal growth rate variation</vt:lpstr>
      <vt:lpstr>Interactive effect of season</vt:lpstr>
      <vt:lpstr>Interactive effects of flow</vt:lpstr>
      <vt:lpstr>Interactive effects of density</vt:lpstr>
      <vt:lpstr>Survival summary</vt:lpstr>
      <vt:lpstr>Reproduction</vt:lpstr>
      <vt:lpstr>Simulation – climate change</vt:lpstr>
      <vt:lpstr>Forecasting climate change effects on population persistence</vt:lpstr>
      <vt:lpstr>Simulation scenarios</vt:lpstr>
      <vt:lpstr>Simulation – T immediate</vt:lpstr>
      <vt:lpstr>Simulation – climate change </vt:lpstr>
      <vt:lpstr>Simulation - gradual</vt:lpstr>
      <vt:lpstr>Simulations – climate change</vt:lpstr>
      <vt:lpstr>Simulation - climate change</vt:lpstr>
      <vt:lpstr>Simulation - climate change</vt:lpstr>
      <vt:lpstr>Decision support</vt:lpstr>
      <vt:lpstr>Decision support</vt:lpstr>
      <vt:lpstr>Slide 41</vt:lpstr>
      <vt:lpstr>Acknowledgements</vt:lpstr>
      <vt:lpstr>Slide 43</vt:lpstr>
      <vt:lpstr>Slide 44</vt:lpstr>
      <vt:lpstr>Big questions</vt:lpstr>
      <vt:lpstr>Big questions</vt:lpstr>
      <vt:lpstr>Overall goal</vt:lpstr>
      <vt:lpstr>Approach</vt:lpstr>
      <vt:lpstr>Approach</vt:lpstr>
      <vt:lpstr>What questions can we address?</vt:lpstr>
      <vt:lpstr>Slide 51</vt:lpstr>
      <vt:lpstr>Overview</vt:lpstr>
      <vt:lpstr>Progress/funding to date</vt:lpstr>
      <vt:lpstr>Progress/funding to date</vt:lpstr>
      <vt:lpstr>What needs to be done?</vt:lpstr>
      <vt:lpstr>What’s the spatial range/scale?</vt:lpstr>
      <vt:lpstr>What questions can be answered?</vt:lpstr>
      <vt:lpstr>What’s the timeline?</vt:lpstr>
      <vt:lpstr>What are the products?</vt:lpstr>
      <vt:lpstr>Approach</vt:lpstr>
      <vt:lpstr>Approach</vt:lpstr>
      <vt:lpstr>Approach</vt:lpstr>
      <vt:lpstr>Data - isolation</vt:lpstr>
      <vt:lpstr>Emigration from tributaries</vt:lpstr>
      <vt:lpstr>Slide 65</vt:lpstr>
      <vt:lpstr>Slide 66</vt:lpstr>
      <vt:lpstr>Isolation</vt:lpstr>
      <vt:lpstr>Open system tributary extinction times</vt:lpstr>
      <vt:lpstr>How can the naturally-isolated tributary population persist?</vt:lpstr>
      <vt:lpstr>Population genetics</vt:lpstr>
      <vt:lpstr>Nominal matrices</vt:lpstr>
      <vt:lpstr>Size-dependent survival</vt:lpstr>
      <vt:lpstr>Size-dependent survival</vt:lpstr>
      <vt:lpstr>Stable stage distribution </vt:lpstr>
      <vt:lpstr>Elasticity</vt:lpstr>
      <vt:lpstr>Elasticity</vt:lpstr>
      <vt:lpstr>Elasticities</vt:lpstr>
      <vt:lpstr>Demographic ‘rescue’</vt:lpstr>
      <vt:lpstr>Big concerns</vt:lpstr>
    </vt:vector>
  </TitlesOfParts>
  <Company>U.S. Geological Survey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bletcher</dc:creator>
  <cp:lastModifiedBy>bletcher</cp:lastModifiedBy>
  <cp:revision>363</cp:revision>
  <dcterms:created xsi:type="dcterms:W3CDTF">2009-09-21T17:48:09Z</dcterms:created>
  <dcterms:modified xsi:type="dcterms:W3CDTF">2010-10-27T11:17:54Z</dcterms:modified>
</cp:coreProperties>
</file>