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95" r:id="rId3"/>
    <p:sldId id="307" r:id="rId4"/>
    <p:sldId id="259" r:id="rId5"/>
    <p:sldId id="260" r:id="rId6"/>
    <p:sldId id="261" r:id="rId7"/>
    <p:sldId id="311" r:id="rId8"/>
    <p:sldId id="314" r:id="rId9"/>
    <p:sldId id="297" r:id="rId10"/>
    <p:sldId id="296" r:id="rId11"/>
    <p:sldId id="322" r:id="rId12"/>
    <p:sldId id="323" r:id="rId13"/>
    <p:sldId id="324" r:id="rId14"/>
    <p:sldId id="294" r:id="rId15"/>
    <p:sldId id="301" r:id="rId16"/>
    <p:sldId id="291" r:id="rId17"/>
    <p:sldId id="317" r:id="rId18"/>
    <p:sldId id="299" r:id="rId19"/>
    <p:sldId id="268" r:id="rId20"/>
    <p:sldId id="275" r:id="rId21"/>
    <p:sldId id="292" r:id="rId22"/>
    <p:sldId id="318" r:id="rId23"/>
    <p:sldId id="279" r:id="rId24"/>
    <p:sldId id="281" r:id="rId25"/>
    <p:sldId id="328" r:id="rId26"/>
    <p:sldId id="321" r:id="rId27"/>
    <p:sldId id="293" r:id="rId28"/>
    <p:sldId id="285" r:id="rId29"/>
    <p:sldId id="316" r:id="rId30"/>
    <p:sldId id="303" r:id="rId31"/>
    <p:sldId id="305" r:id="rId32"/>
    <p:sldId id="290" r:id="rId33"/>
    <p:sldId id="327" r:id="rId34"/>
    <p:sldId id="325" r:id="rId35"/>
    <p:sldId id="266" r:id="rId36"/>
    <p:sldId id="306" r:id="rId37"/>
    <p:sldId id="278" r:id="rId38"/>
    <p:sldId id="28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42" autoAdjust="0"/>
    <p:restoredTop sz="94609" autoAdjust="0"/>
  </p:normalViewPr>
  <p:slideViewPr>
    <p:cSldViewPr>
      <p:cViewPr varScale="1">
        <p:scale>
          <a:sx n="84" d="100"/>
          <a:sy n="84" d="100"/>
        </p:scale>
        <p:origin x="-11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323F8-9863-4D94-8879-39A5A4ED5B3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B7E488-004E-4CD7-A664-8AA23A1567EF}">
      <dgm:prSet phldrT="[Text]"/>
      <dgm:spPr/>
      <dgm:t>
        <a:bodyPr/>
        <a:lstStyle/>
        <a:p>
          <a:r>
            <a:rPr lang="en-US" dirty="0" smtClean="0"/>
            <a:t>Conceptual</a:t>
          </a:r>
        </a:p>
        <a:p>
          <a:r>
            <a:rPr lang="en-US" dirty="0" smtClean="0"/>
            <a:t>Model</a:t>
          </a:r>
          <a:endParaRPr lang="en-US" dirty="0"/>
        </a:p>
      </dgm:t>
    </dgm:pt>
    <dgm:pt modelId="{51CC384D-8F56-4DA1-A7FB-D11893D4113D}" type="parTrans" cxnId="{62EB8EA1-CB50-4C4D-BA40-564C59EB9FFF}">
      <dgm:prSet/>
      <dgm:spPr/>
      <dgm:t>
        <a:bodyPr/>
        <a:lstStyle/>
        <a:p>
          <a:endParaRPr lang="en-US"/>
        </a:p>
      </dgm:t>
    </dgm:pt>
    <dgm:pt modelId="{55CFE7B8-3625-46FB-9AD5-886672AE5D56}" type="sibTrans" cxnId="{62EB8EA1-CB50-4C4D-BA40-564C59EB9FFF}">
      <dgm:prSet/>
      <dgm:spPr/>
      <dgm:t>
        <a:bodyPr/>
        <a:lstStyle/>
        <a:p>
          <a:endParaRPr lang="en-US"/>
        </a:p>
      </dgm:t>
    </dgm:pt>
    <dgm:pt modelId="{811943B5-9A76-4BB9-91D3-854EA697FC50}">
      <dgm:prSet phldrT="[Text]"/>
      <dgm:spPr/>
      <dgm:t>
        <a:bodyPr/>
        <a:lstStyle/>
        <a:p>
          <a:r>
            <a:rPr lang="en-US" dirty="0" smtClean="0"/>
            <a:t>High Sensitivity/Low Vulnerability</a:t>
          </a:r>
          <a:endParaRPr lang="en-US" dirty="0"/>
        </a:p>
      </dgm:t>
    </dgm:pt>
    <dgm:pt modelId="{32367054-BDF6-477C-8E58-2ACB72535B11}" type="parTrans" cxnId="{B5153384-A599-4327-9736-69CD81125D10}">
      <dgm:prSet/>
      <dgm:spPr/>
      <dgm:t>
        <a:bodyPr/>
        <a:lstStyle/>
        <a:p>
          <a:endParaRPr lang="en-US"/>
        </a:p>
      </dgm:t>
    </dgm:pt>
    <dgm:pt modelId="{7E7126AD-4515-4545-807B-E6A351FD3F3C}" type="sibTrans" cxnId="{B5153384-A599-4327-9736-69CD81125D10}">
      <dgm:prSet/>
      <dgm:spPr/>
      <dgm:t>
        <a:bodyPr/>
        <a:lstStyle/>
        <a:p>
          <a:endParaRPr lang="en-US"/>
        </a:p>
      </dgm:t>
    </dgm:pt>
    <dgm:pt modelId="{8BDC02D6-D21D-461D-A14E-7F1EE003CCB8}">
      <dgm:prSet phldrT="[Text]"/>
      <dgm:spPr/>
      <dgm:t>
        <a:bodyPr/>
        <a:lstStyle/>
        <a:p>
          <a:r>
            <a:rPr lang="en-US" dirty="0" smtClean="0"/>
            <a:t>High Sensitivity/High Vulnerability</a:t>
          </a:r>
          <a:endParaRPr lang="en-US" dirty="0"/>
        </a:p>
      </dgm:t>
    </dgm:pt>
    <dgm:pt modelId="{D10E3D98-A932-485D-93DE-91D88B31B01B}" type="parTrans" cxnId="{D54F1D14-2162-48B7-BE69-375D4590C961}">
      <dgm:prSet/>
      <dgm:spPr/>
      <dgm:t>
        <a:bodyPr/>
        <a:lstStyle/>
        <a:p>
          <a:endParaRPr lang="en-US"/>
        </a:p>
      </dgm:t>
    </dgm:pt>
    <dgm:pt modelId="{DC91F6EA-8EA2-4C27-BE3A-140DAE406510}" type="sibTrans" cxnId="{D54F1D14-2162-48B7-BE69-375D4590C961}">
      <dgm:prSet/>
      <dgm:spPr/>
      <dgm:t>
        <a:bodyPr/>
        <a:lstStyle/>
        <a:p>
          <a:endParaRPr lang="en-US"/>
        </a:p>
      </dgm:t>
    </dgm:pt>
    <dgm:pt modelId="{63A3E587-5754-4676-89D0-1A9806661569}">
      <dgm:prSet phldrT="[Text]"/>
      <dgm:spPr/>
      <dgm:t>
        <a:bodyPr/>
        <a:lstStyle/>
        <a:p>
          <a:r>
            <a:rPr lang="en-US" dirty="0" smtClean="0"/>
            <a:t>Low Sensitivity/Low Vulnerability</a:t>
          </a:r>
          <a:endParaRPr lang="en-US" dirty="0"/>
        </a:p>
      </dgm:t>
    </dgm:pt>
    <dgm:pt modelId="{76A60129-6047-4714-86D3-21B5DFB30FD0}" type="parTrans" cxnId="{95DCC7FD-C61A-49E1-B518-C554F00DBCEB}">
      <dgm:prSet/>
      <dgm:spPr/>
      <dgm:t>
        <a:bodyPr/>
        <a:lstStyle/>
        <a:p>
          <a:endParaRPr lang="en-US"/>
        </a:p>
      </dgm:t>
    </dgm:pt>
    <dgm:pt modelId="{64FCE32F-179D-4801-A83A-D267AD1ACB57}" type="sibTrans" cxnId="{95DCC7FD-C61A-49E1-B518-C554F00DBCEB}">
      <dgm:prSet/>
      <dgm:spPr/>
      <dgm:t>
        <a:bodyPr/>
        <a:lstStyle/>
        <a:p>
          <a:endParaRPr lang="en-US"/>
        </a:p>
      </dgm:t>
    </dgm:pt>
    <dgm:pt modelId="{E53320C2-A97C-4A58-8296-660983D3980A}">
      <dgm:prSet phldrT="[Text]"/>
      <dgm:spPr/>
      <dgm:t>
        <a:bodyPr/>
        <a:lstStyle/>
        <a:p>
          <a:r>
            <a:rPr lang="en-US" dirty="0" smtClean="0"/>
            <a:t>Low Sensitivity/High Vulnerability</a:t>
          </a:r>
          <a:endParaRPr lang="en-US" dirty="0"/>
        </a:p>
      </dgm:t>
    </dgm:pt>
    <dgm:pt modelId="{88A8272A-B872-4A48-ACB0-871258B3FD4C}" type="parTrans" cxnId="{5D3243EA-3F89-42D7-A7FF-624F61411059}">
      <dgm:prSet/>
      <dgm:spPr/>
      <dgm:t>
        <a:bodyPr/>
        <a:lstStyle/>
        <a:p>
          <a:endParaRPr lang="en-US"/>
        </a:p>
      </dgm:t>
    </dgm:pt>
    <dgm:pt modelId="{A90374A9-3833-454E-9C25-419B0B6A2D8E}" type="sibTrans" cxnId="{5D3243EA-3F89-42D7-A7FF-624F61411059}">
      <dgm:prSet/>
      <dgm:spPr/>
      <dgm:t>
        <a:bodyPr/>
        <a:lstStyle/>
        <a:p>
          <a:endParaRPr lang="en-US"/>
        </a:p>
      </dgm:t>
    </dgm:pt>
    <dgm:pt modelId="{E8E88A4C-00AC-4031-AFF8-29E647ECC842}" type="pres">
      <dgm:prSet presAssocID="{2B6323F8-9863-4D94-8879-39A5A4ED5B3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7C0A4-B190-4273-9E8C-3EEB53B56F61}" type="pres">
      <dgm:prSet presAssocID="{2B6323F8-9863-4D94-8879-39A5A4ED5B37}" presName="matrix" presStyleCnt="0"/>
      <dgm:spPr/>
    </dgm:pt>
    <dgm:pt modelId="{80B03EA7-BCD7-4F48-AEA1-E1167476EC1A}" type="pres">
      <dgm:prSet presAssocID="{2B6323F8-9863-4D94-8879-39A5A4ED5B37}" presName="tile1" presStyleLbl="node1" presStyleIdx="0" presStyleCnt="4"/>
      <dgm:spPr/>
      <dgm:t>
        <a:bodyPr/>
        <a:lstStyle/>
        <a:p>
          <a:endParaRPr lang="en-US"/>
        </a:p>
      </dgm:t>
    </dgm:pt>
    <dgm:pt modelId="{603DBCCF-11A4-4BE1-8F2C-0E7EAB5D5262}" type="pres">
      <dgm:prSet presAssocID="{2B6323F8-9863-4D94-8879-39A5A4ED5B3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506A1-E63E-4861-9643-9D2BE3812E20}" type="pres">
      <dgm:prSet presAssocID="{2B6323F8-9863-4D94-8879-39A5A4ED5B37}" presName="tile2" presStyleLbl="node1" presStyleIdx="1" presStyleCnt="4"/>
      <dgm:spPr/>
      <dgm:t>
        <a:bodyPr/>
        <a:lstStyle/>
        <a:p>
          <a:endParaRPr lang="en-US"/>
        </a:p>
      </dgm:t>
    </dgm:pt>
    <dgm:pt modelId="{ACC9D239-0DFF-4C0A-98DC-FDC5ABBEB02D}" type="pres">
      <dgm:prSet presAssocID="{2B6323F8-9863-4D94-8879-39A5A4ED5B3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F1DC9-F131-4036-BF0B-73C04C75F714}" type="pres">
      <dgm:prSet presAssocID="{2B6323F8-9863-4D94-8879-39A5A4ED5B37}" presName="tile3" presStyleLbl="node1" presStyleIdx="2" presStyleCnt="4"/>
      <dgm:spPr/>
      <dgm:t>
        <a:bodyPr/>
        <a:lstStyle/>
        <a:p>
          <a:endParaRPr lang="en-US"/>
        </a:p>
      </dgm:t>
    </dgm:pt>
    <dgm:pt modelId="{01CC0BCB-B178-4249-820C-38AB969870C1}" type="pres">
      <dgm:prSet presAssocID="{2B6323F8-9863-4D94-8879-39A5A4ED5B3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15F19-8481-49A2-9DF8-705B6A588A7D}" type="pres">
      <dgm:prSet presAssocID="{2B6323F8-9863-4D94-8879-39A5A4ED5B37}" presName="tile4" presStyleLbl="node1" presStyleIdx="3" presStyleCnt="4"/>
      <dgm:spPr/>
      <dgm:t>
        <a:bodyPr/>
        <a:lstStyle/>
        <a:p>
          <a:endParaRPr lang="en-US"/>
        </a:p>
      </dgm:t>
    </dgm:pt>
    <dgm:pt modelId="{2A2E05F0-8F32-4513-9FCA-82E5D4895F3E}" type="pres">
      <dgm:prSet presAssocID="{2B6323F8-9863-4D94-8879-39A5A4ED5B3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1C77-0C7C-4D0F-9526-248ACE04491B}" type="pres">
      <dgm:prSet presAssocID="{2B6323F8-9863-4D94-8879-39A5A4ED5B3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8131E-F1EE-4D44-814D-898D6BB409C9}" type="presOf" srcId="{63A3E587-5754-4676-89D0-1A9806661569}" destId="{798F1DC9-F131-4036-BF0B-73C04C75F714}" srcOrd="0" destOrd="0" presId="urn:microsoft.com/office/officeart/2005/8/layout/matrix1"/>
    <dgm:cxn modelId="{6D0B3FDC-C7B8-4DB8-9E00-6F1D511DEF77}" type="presOf" srcId="{E53320C2-A97C-4A58-8296-660983D3980A}" destId="{2A2E05F0-8F32-4513-9FCA-82E5D4895F3E}" srcOrd="1" destOrd="0" presId="urn:microsoft.com/office/officeart/2005/8/layout/matrix1"/>
    <dgm:cxn modelId="{B5153384-A599-4327-9736-69CD81125D10}" srcId="{CEB7E488-004E-4CD7-A664-8AA23A1567EF}" destId="{811943B5-9A76-4BB9-91D3-854EA697FC50}" srcOrd="0" destOrd="0" parTransId="{32367054-BDF6-477C-8E58-2ACB72535B11}" sibTransId="{7E7126AD-4515-4545-807B-E6A351FD3F3C}"/>
    <dgm:cxn modelId="{C5A3E0E3-DFDC-4DB5-AB5B-4A5BFD5CDDBB}" type="presOf" srcId="{63A3E587-5754-4676-89D0-1A9806661569}" destId="{01CC0BCB-B178-4249-820C-38AB969870C1}" srcOrd="1" destOrd="0" presId="urn:microsoft.com/office/officeart/2005/8/layout/matrix1"/>
    <dgm:cxn modelId="{1CB50C15-31CB-4352-9238-26233CC4EEC4}" type="presOf" srcId="{8BDC02D6-D21D-461D-A14E-7F1EE003CCB8}" destId="{DEE506A1-E63E-4861-9643-9D2BE3812E20}" srcOrd="0" destOrd="0" presId="urn:microsoft.com/office/officeart/2005/8/layout/matrix1"/>
    <dgm:cxn modelId="{148BC190-A9AF-4D81-8B19-DC27EDCB3835}" type="presOf" srcId="{811943B5-9A76-4BB9-91D3-854EA697FC50}" destId="{80B03EA7-BCD7-4F48-AEA1-E1167476EC1A}" srcOrd="0" destOrd="0" presId="urn:microsoft.com/office/officeart/2005/8/layout/matrix1"/>
    <dgm:cxn modelId="{708B20A9-D795-400B-8E19-ED8D3C5B4DA1}" type="presOf" srcId="{E53320C2-A97C-4A58-8296-660983D3980A}" destId="{CCA15F19-8481-49A2-9DF8-705B6A588A7D}" srcOrd="0" destOrd="0" presId="urn:microsoft.com/office/officeart/2005/8/layout/matrix1"/>
    <dgm:cxn modelId="{62EB8EA1-CB50-4C4D-BA40-564C59EB9FFF}" srcId="{2B6323F8-9863-4D94-8879-39A5A4ED5B37}" destId="{CEB7E488-004E-4CD7-A664-8AA23A1567EF}" srcOrd="0" destOrd="0" parTransId="{51CC384D-8F56-4DA1-A7FB-D11893D4113D}" sibTransId="{55CFE7B8-3625-46FB-9AD5-886672AE5D56}"/>
    <dgm:cxn modelId="{A7E11EDC-DCDF-4245-AD68-BA93ABA86A9A}" type="presOf" srcId="{811943B5-9A76-4BB9-91D3-854EA697FC50}" destId="{603DBCCF-11A4-4BE1-8F2C-0E7EAB5D5262}" srcOrd="1" destOrd="0" presId="urn:microsoft.com/office/officeart/2005/8/layout/matrix1"/>
    <dgm:cxn modelId="{ED9021DF-36C5-4922-844E-372675C758C1}" type="presOf" srcId="{2B6323F8-9863-4D94-8879-39A5A4ED5B37}" destId="{E8E88A4C-00AC-4031-AFF8-29E647ECC842}" srcOrd="0" destOrd="0" presId="urn:microsoft.com/office/officeart/2005/8/layout/matrix1"/>
    <dgm:cxn modelId="{D54F1D14-2162-48B7-BE69-375D4590C961}" srcId="{CEB7E488-004E-4CD7-A664-8AA23A1567EF}" destId="{8BDC02D6-D21D-461D-A14E-7F1EE003CCB8}" srcOrd="1" destOrd="0" parTransId="{D10E3D98-A932-485D-93DE-91D88B31B01B}" sibTransId="{DC91F6EA-8EA2-4C27-BE3A-140DAE406510}"/>
    <dgm:cxn modelId="{5D3243EA-3F89-42D7-A7FF-624F61411059}" srcId="{CEB7E488-004E-4CD7-A664-8AA23A1567EF}" destId="{E53320C2-A97C-4A58-8296-660983D3980A}" srcOrd="3" destOrd="0" parTransId="{88A8272A-B872-4A48-ACB0-871258B3FD4C}" sibTransId="{A90374A9-3833-454E-9C25-419B0B6A2D8E}"/>
    <dgm:cxn modelId="{1A564665-0188-4541-8B14-BB5A53D9BA56}" type="presOf" srcId="{CEB7E488-004E-4CD7-A664-8AA23A1567EF}" destId="{24D31C77-0C7C-4D0F-9526-248ACE04491B}" srcOrd="0" destOrd="0" presId="urn:microsoft.com/office/officeart/2005/8/layout/matrix1"/>
    <dgm:cxn modelId="{E3105880-98C2-496B-96A2-BE582A887E9F}" type="presOf" srcId="{8BDC02D6-D21D-461D-A14E-7F1EE003CCB8}" destId="{ACC9D239-0DFF-4C0A-98DC-FDC5ABBEB02D}" srcOrd="1" destOrd="0" presId="urn:microsoft.com/office/officeart/2005/8/layout/matrix1"/>
    <dgm:cxn modelId="{95DCC7FD-C61A-49E1-B518-C554F00DBCEB}" srcId="{CEB7E488-004E-4CD7-A664-8AA23A1567EF}" destId="{63A3E587-5754-4676-89D0-1A9806661569}" srcOrd="2" destOrd="0" parTransId="{76A60129-6047-4714-86D3-21B5DFB30FD0}" sibTransId="{64FCE32F-179D-4801-A83A-D267AD1ACB57}"/>
    <dgm:cxn modelId="{FCB9FE7F-44E8-4558-9F59-4DD60E1767BD}" type="presParOf" srcId="{E8E88A4C-00AC-4031-AFF8-29E647ECC842}" destId="{9507C0A4-B190-4273-9E8C-3EEB53B56F61}" srcOrd="0" destOrd="0" presId="urn:microsoft.com/office/officeart/2005/8/layout/matrix1"/>
    <dgm:cxn modelId="{4D73D902-F09F-421B-93C7-9E7985A08C20}" type="presParOf" srcId="{9507C0A4-B190-4273-9E8C-3EEB53B56F61}" destId="{80B03EA7-BCD7-4F48-AEA1-E1167476EC1A}" srcOrd="0" destOrd="0" presId="urn:microsoft.com/office/officeart/2005/8/layout/matrix1"/>
    <dgm:cxn modelId="{373ABE98-1D59-4C02-92A8-07BAB5210480}" type="presParOf" srcId="{9507C0A4-B190-4273-9E8C-3EEB53B56F61}" destId="{603DBCCF-11A4-4BE1-8F2C-0E7EAB5D5262}" srcOrd="1" destOrd="0" presId="urn:microsoft.com/office/officeart/2005/8/layout/matrix1"/>
    <dgm:cxn modelId="{91A805E6-AA37-4A91-9868-A84A13FD3414}" type="presParOf" srcId="{9507C0A4-B190-4273-9E8C-3EEB53B56F61}" destId="{DEE506A1-E63E-4861-9643-9D2BE3812E20}" srcOrd="2" destOrd="0" presId="urn:microsoft.com/office/officeart/2005/8/layout/matrix1"/>
    <dgm:cxn modelId="{67599528-880B-4AF4-93E0-1DA78424E770}" type="presParOf" srcId="{9507C0A4-B190-4273-9E8C-3EEB53B56F61}" destId="{ACC9D239-0DFF-4C0A-98DC-FDC5ABBEB02D}" srcOrd="3" destOrd="0" presId="urn:microsoft.com/office/officeart/2005/8/layout/matrix1"/>
    <dgm:cxn modelId="{6D8EA644-5A2B-47AA-A604-25A2846D60C4}" type="presParOf" srcId="{9507C0A4-B190-4273-9E8C-3EEB53B56F61}" destId="{798F1DC9-F131-4036-BF0B-73C04C75F714}" srcOrd="4" destOrd="0" presId="urn:microsoft.com/office/officeart/2005/8/layout/matrix1"/>
    <dgm:cxn modelId="{163D526F-37CC-4C96-BB67-9CCD699A70CE}" type="presParOf" srcId="{9507C0A4-B190-4273-9E8C-3EEB53B56F61}" destId="{01CC0BCB-B178-4249-820C-38AB969870C1}" srcOrd="5" destOrd="0" presId="urn:microsoft.com/office/officeart/2005/8/layout/matrix1"/>
    <dgm:cxn modelId="{24BE8FB8-6087-462A-BF38-E89B32FFF287}" type="presParOf" srcId="{9507C0A4-B190-4273-9E8C-3EEB53B56F61}" destId="{CCA15F19-8481-49A2-9DF8-705B6A588A7D}" srcOrd="6" destOrd="0" presId="urn:microsoft.com/office/officeart/2005/8/layout/matrix1"/>
    <dgm:cxn modelId="{AAA17CAB-03A6-434F-9FB8-F5500C2ACFE1}" type="presParOf" srcId="{9507C0A4-B190-4273-9E8C-3EEB53B56F61}" destId="{2A2E05F0-8F32-4513-9FCA-82E5D4895F3E}" srcOrd="7" destOrd="0" presId="urn:microsoft.com/office/officeart/2005/8/layout/matrix1"/>
    <dgm:cxn modelId="{BDE6E038-CEBA-4272-8CDE-52C94EB4B4C0}" type="presParOf" srcId="{E8E88A4C-00AC-4031-AFF8-29E647ECC842}" destId="{24D31C77-0C7C-4D0F-9526-248ACE04491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323F8-9863-4D94-8879-39A5A4ED5B3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B7E488-004E-4CD7-A664-8AA23A1567EF}">
      <dgm:prSet phldrT="[Text]"/>
      <dgm:spPr/>
      <dgm:t>
        <a:bodyPr/>
        <a:lstStyle/>
        <a:p>
          <a:r>
            <a:rPr lang="en-US" dirty="0" smtClean="0"/>
            <a:t>Conceptual</a:t>
          </a:r>
        </a:p>
        <a:p>
          <a:r>
            <a:rPr lang="en-US" dirty="0" smtClean="0"/>
            <a:t>Model</a:t>
          </a:r>
          <a:endParaRPr lang="en-US" dirty="0"/>
        </a:p>
      </dgm:t>
    </dgm:pt>
    <dgm:pt modelId="{51CC384D-8F56-4DA1-A7FB-D11893D4113D}" type="parTrans" cxnId="{62EB8EA1-CB50-4C4D-BA40-564C59EB9FFF}">
      <dgm:prSet/>
      <dgm:spPr/>
      <dgm:t>
        <a:bodyPr/>
        <a:lstStyle/>
        <a:p>
          <a:endParaRPr lang="en-US"/>
        </a:p>
      </dgm:t>
    </dgm:pt>
    <dgm:pt modelId="{55CFE7B8-3625-46FB-9AD5-886672AE5D56}" type="sibTrans" cxnId="{62EB8EA1-CB50-4C4D-BA40-564C59EB9FFF}">
      <dgm:prSet/>
      <dgm:spPr/>
      <dgm:t>
        <a:bodyPr/>
        <a:lstStyle/>
        <a:p>
          <a:endParaRPr lang="en-US"/>
        </a:p>
      </dgm:t>
    </dgm:pt>
    <dgm:pt modelId="{811943B5-9A76-4BB9-91D3-854EA697FC50}">
      <dgm:prSet phldrT="[Text]"/>
      <dgm:spPr/>
      <dgm:t>
        <a:bodyPr/>
        <a:lstStyle/>
        <a:p>
          <a:r>
            <a:rPr lang="en-US" dirty="0" smtClean="0"/>
            <a:t>High Sensitivity/Low Vulnerability</a:t>
          </a:r>
          <a:endParaRPr lang="en-US" dirty="0"/>
        </a:p>
      </dgm:t>
    </dgm:pt>
    <dgm:pt modelId="{32367054-BDF6-477C-8E58-2ACB72535B11}" type="parTrans" cxnId="{B5153384-A599-4327-9736-69CD81125D10}">
      <dgm:prSet/>
      <dgm:spPr/>
      <dgm:t>
        <a:bodyPr/>
        <a:lstStyle/>
        <a:p>
          <a:endParaRPr lang="en-US"/>
        </a:p>
      </dgm:t>
    </dgm:pt>
    <dgm:pt modelId="{7E7126AD-4515-4545-807B-E6A351FD3F3C}" type="sibTrans" cxnId="{B5153384-A599-4327-9736-69CD81125D10}">
      <dgm:prSet/>
      <dgm:spPr/>
      <dgm:t>
        <a:bodyPr/>
        <a:lstStyle/>
        <a:p>
          <a:endParaRPr lang="en-US"/>
        </a:p>
      </dgm:t>
    </dgm:pt>
    <dgm:pt modelId="{8BDC02D6-D21D-461D-A14E-7F1EE003CCB8}">
      <dgm:prSet phldrT="[Text]"/>
      <dgm:spPr/>
      <dgm:t>
        <a:bodyPr/>
        <a:lstStyle/>
        <a:p>
          <a:r>
            <a:rPr lang="en-US" dirty="0" smtClean="0"/>
            <a:t>High Sensitivity/High Vulnerability</a:t>
          </a:r>
          <a:endParaRPr lang="en-US" dirty="0"/>
        </a:p>
      </dgm:t>
    </dgm:pt>
    <dgm:pt modelId="{D10E3D98-A932-485D-93DE-91D88B31B01B}" type="parTrans" cxnId="{D54F1D14-2162-48B7-BE69-375D4590C961}">
      <dgm:prSet/>
      <dgm:spPr/>
      <dgm:t>
        <a:bodyPr/>
        <a:lstStyle/>
        <a:p>
          <a:endParaRPr lang="en-US"/>
        </a:p>
      </dgm:t>
    </dgm:pt>
    <dgm:pt modelId="{DC91F6EA-8EA2-4C27-BE3A-140DAE406510}" type="sibTrans" cxnId="{D54F1D14-2162-48B7-BE69-375D4590C961}">
      <dgm:prSet/>
      <dgm:spPr/>
      <dgm:t>
        <a:bodyPr/>
        <a:lstStyle/>
        <a:p>
          <a:endParaRPr lang="en-US"/>
        </a:p>
      </dgm:t>
    </dgm:pt>
    <dgm:pt modelId="{63A3E587-5754-4676-89D0-1A9806661569}">
      <dgm:prSet phldrT="[Text]"/>
      <dgm:spPr/>
      <dgm:t>
        <a:bodyPr/>
        <a:lstStyle/>
        <a:p>
          <a:r>
            <a:rPr lang="en-US" dirty="0" smtClean="0"/>
            <a:t>Low Sensitivity/Low Vulnerability</a:t>
          </a:r>
          <a:endParaRPr lang="en-US" dirty="0"/>
        </a:p>
      </dgm:t>
    </dgm:pt>
    <dgm:pt modelId="{76A60129-6047-4714-86D3-21B5DFB30FD0}" type="parTrans" cxnId="{95DCC7FD-C61A-49E1-B518-C554F00DBCEB}">
      <dgm:prSet/>
      <dgm:spPr/>
      <dgm:t>
        <a:bodyPr/>
        <a:lstStyle/>
        <a:p>
          <a:endParaRPr lang="en-US"/>
        </a:p>
      </dgm:t>
    </dgm:pt>
    <dgm:pt modelId="{64FCE32F-179D-4801-A83A-D267AD1ACB57}" type="sibTrans" cxnId="{95DCC7FD-C61A-49E1-B518-C554F00DBCEB}">
      <dgm:prSet/>
      <dgm:spPr/>
      <dgm:t>
        <a:bodyPr/>
        <a:lstStyle/>
        <a:p>
          <a:endParaRPr lang="en-US"/>
        </a:p>
      </dgm:t>
    </dgm:pt>
    <dgm:pt modelId="{E53320C2-A97C-4A58-8296-660983D3980A}">
      <dgm:prSet phldrT="[Text]"/>
      <dgm:spPr/>
      <dgm:t>
        <a:bodyPr/>
        <a:lstStyle/>
        <a:p>
          <a:r>
            <a:rPr lang="en-US" dirty="0" smtClean="0"/>
            <a:t>Low Sensitivity/High Vulnerability</a:t>
          </a:r>
          <a:endParaRPr lang="en-US" dirty="0"/>
        </a:p>
      </dgm:t>
    </dgm:pt>
    <dgm:pt modelId="{88A8272A-B872-4A48-ACB0-871258B3FD4C}" type="parTrans" cxnId="{5D3243EA-3F89-42D7-A7FF-624F61411059}">
      <dgm:prSet/>
      <dgm:spPr/>
      <dgm:t>
        <a:bodyPr/>
        <a:lstStyle/>
        <a:p>
          <a:endParaRPr lang="en-US"/>
        </a:p>
      </dgm:t>
    </dgm:pt>
    <dgm:pt modelId="{A90374A9-3833-454E-9C25-419B0B6A2D8E}" type="sibTrans" cxnId="{5D3243EA-3F89-42D7-A7FF-624F61411059}">
      <dgm:prSet/>
      <dgm:spPr/>
      <dgm:t>
        <a:bodyPr/>
        <a:lstStyle/>
        <a:p>
          <a:endParaRPr lang="en-US"/>
        </a:p>
      </dgm:t>
    </dgm:pt>
    <dgm:pt modelId="{E8E88A4C-00AC-4031-AFF8-29E647ECC842}" type="pres">
      <dgm:prSet presAssocID="{2B6323F8-9863-4D94-8879-39A5A4ED5B3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7C0A4-B190-4273-9E8C-3EEB53B56F61}" type="pres">
      <dgm:prSet presAssocID="{2B6323F8-9863-4D94-8879-39A5A4ED5B37}" presName="matrix" presStyleCnt="0"/>
      <dgm:spPr/>
    </dgm:pt>
    <dgm:pt modelId="{80B03EA7-BCD7-4F48-AEA1-E1167476EC1A}" type="pres">
      <dgm:prSet presAssocID="{2B6323F8-9863-4D94-8879-39A5A4ED5B37}" presName="tile1" presStyleLbl="node1" presStyleIdx="0" presStyleCnt="4"/>
      <dgm:spPr/>
      <dgm:t>
        <a:bodyPr/>
        <a:lstStyle/>
        <a:p>
          <a:endParaRPr lang="en-US"/>
        </a:p>
      </dgm:t>
    </dgm:pt>
    <dgm:pt modelId="{603DBCCF-11A4-4BE1-8F2C-0E7EAB5D5262}" type="pres">
      <dgm:prSet presAssocID="{2B6323F8-9863-4D94-8879-39A5A4ED5B3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506A1-E63E-4861-9643-9D2BE3812E20}" type="pres">
      <dgm:prSet presAssocID="{2B6323F8-9863-4D94-8879-39A5A4ED5B37}" presName="tile2" presStyleLbl="node1" presStyleIdx="1" presStyleCnt="4"/>
      <dgm:spPr/>
      <dgm:t>
        <a:bodyPr/>
        <a:lstStyle/>
        <a:p>
          <a:endParaRPr lang="en-US"/>
        </a:p>
      </dgm:t>
    </dgm:pt>
    <dgm:pt modelId="{ACC9D239-0DFF-4C0A-98DC-FDC5ABBEB02D}" type="pres">
      <dgm:prSet presAssocID="{2B6323F8-9863-4D94-8879-39A5A4ED5B3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F1DC9-F131-4036-BF0B-73C04C75F714}" type="pres">
      <dgm:prSet presAssocID="{2B6323F8-9863-4D94-8879-39A5A4ED5B37}" presName="tile3" presStyleLbl="node1" presStyleIdx="2" presStyleCnt="4"/>
      <dgm:spPr/>
      <dgm:t>
        <a:bodyPr/>
        <a:lstStyle/>
        <a:p>
          <a:endParaRPr lang="en-US"/>
        </a:p>
      </dgm:t>
    </dgm:pt>
    <dgm:pt modelId="{01CC0BCB-B178-4249-820C-38AB969870C1}" type="pres">
      <dgm:prSet presAssocID="{2B6323F8-9863-4D94-8879-39A5A4ED5B3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15F19-8481-49A2-9DF8-705B6A588A7D}" type="pres">
      <dgm:prSet presAssocID="{2B6323F8-9863-4D94-8879-39A5A4ED5B37}" presName="tile4" presStyleLbl="node1" presStyleIdx="3" presStyleCnt="4"/>
      <dgm:spPr/>
      <dgm:t>
        <a:bodyPr/>
        <a:lstStyle/>
        <a:p>
          <a:endParaRPr lang="en-US"/>
        </a:p>
      </dgm:t>
    </dgm:pt>
    <dgm:pt modelId="{2A2E05F0-8F32-4513-9FCA-82E5D4895F3E}" type="pres">
      <dgm:prSet presAssocID="{2B6323F8-9863-4D94-8879-39A5A4ED5B3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1C77-0C7C-4D0F-9526-248ACE04491B}" type="pres">
      <dgm:prSet presAssocID="{2B6323F8-9863-4D94-8879-39A5A4ED5B3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5153384-A599-4327-9736-69CD81125D10}" srcId="{CEB7E488-004E-4CD7-A664-8AA23A1567EF}" destId="{811943B5-9A76-4BB9-91D3-854EA697FC50}" srcOrd="0" destOrd="0" parTransId="{32367054-BDF6-477C-8E58-2ACB72535B11}" sibTransId="{7E7126AD-4515-4545-807B-E6A351FD3F3C}"/>
    <dgm:cxn modelId="{E2665083-A0E5-4ADE-A7CF-73FF697B7ACA}" type="presOf" srcId="{63A3E587-5754-4676-89D0-1A9806661569}" destId="{798F1DC9-F131-4036-BF0B-73C04C75F714}" srcOrd="0" destOrd="0" presId="urn:microsoft.com/office/officeart/2005/8/layout/matrix1"/>
    <dgm:cxn modelId="{96C41E12-8464-42D7-ADB6-41D4164BB526}" type="presOf" srcId="{8BDC02D6-D21D-461D-A14E-7F1EE003CCB8}" destId="{ACC9D239-0DFF-4C0A-98DC-FDC5ABBEB02D}" srcOrd="1" destOrd="0" presId="urn:microsoft.com/office/officeart/2005/8/layout/matrix1"/>
    <dgm:cxn modelId="{DDCC4253-B1DC-4975-A978-1F7CE487A980}" type="presOf" srcId="{8BDC02D6-D21D-461D-A14E-7F1EE003CCB8}" destId="{DEE506A1-E63E-4861-9643-9D2BE3812E20}" srcOrd="0" destOrd="0" presId="urn:microsoft.com/office/officeart/2005/8/layout/matrix1"/>
    <dgm:cxn modelId="{62EB8EA1-CB50-4C4D-BA40-564C59EB9FFF}" srcId="{2B6323F8-9863-4D94-8879-39A5A4ED5B37}" destId="{CEB7E488-004E-4CD7-A664-8AA23A1567EF}" srcOrd="0" destOrd="0" parTransId="{51CC384D-8F56-4DA1-A7FB-D11893D4113D}" sibTransId="{55CFE7B8-3625-46FB-9AD5-886672AE5D56}"/>
    <dgm:cxn modelId="{297DE806-066D-4E35-9D9D-35276810AB2B}" type="presOf" srcId="{E53320C2-A97C-4A58-8296-660983D3980A}" destId="{2A2E05F0-8F32-4513-9FCA-82E5D4895F3E}" srcOrd="1" destOrd="0" presId="urn:microsoft.com/office/officeart/2005/8/layout/matrix1"/>
    <dgm:cxn modelId="{D54F1D14-2162-48B7-BE69-375D4590C961}" srcId="{CEB7E488-004E-4CD7-A664-8AA23A1567EF}" destId="{8BDC02D6-D21D-461D-A14E-7F1EE003CCB8}" srcOrd="1" destOrd="0" parTransId="{D10E3D98-A932-485D-93DE-91D88B31B01B}" sibTransId="{DC91F6EA-8EA2-4C27-BE3A-140DAE406510}"/>
    <dgm:cxn modelId="{5D3243EA-3F89-42D7-A7FF-624F61411059}" srcId="{CEB7E488-004E-4CD7-A664-8AA23A1567EF}" destId="{E53320C2-A97C-4A58-8296-660983D3980A}" srcOrd="3" destOrd="0" parTransId="{88A8272A-B872-4A48-ACB0-871258B3FD4C}" sibTransId="{A90374A9-3833-454E-9C25-419B0B6A2D8E}"/>
    <dgm:cxn modelId="{BD3FD382-80FB-415A-A2E0-5BF8F05C23AF}" type="presOf" srcId="{811943B5-9A76-4BB9-91D3-854EA697FC50}" destId="{603DBCCF-11A4-4BE1-8F2C-0E7EAB5D5262}" srcOrd="1" destOrd="0" presId="urn:microsoft.com/office/officeart/2005/8/layout/matrix1"/>
    <dgm:cxn modelId="{B7A60F00-1E0A-42EB-B708-09B4C2B27C0C}" type="presOf" srcId="{2B6323F8-9863-4D94-8879-39A5A4ED5B37}" destId="{E8E88A4C-00AC-4031-AFF8-29E647ECC842}" srcOrd="0" destOrd="0" presId="urn:microsoft.com/office/officeart/2005/8/layout/matrix1"/>
    <dgm:cxn modelId="{ABCAB9FA-DCC0-4AC6-9B98-4B5D1EF94D8E}" type="presOf" srcId="{63A3E587-5754-4676-89D0-1A9806661569}" destId="{01CC0BCB-B178-4249-820C-38AB969870C1}" srcOrd="1" destOrd="0" presId="urn:microsoft.com/office/officeart/2005/8/layout/matrix1"/>
    <dgm:cxn modelId="{F22A5A97-3BA8-4538-9CDB-2835846BA98B}" type="presOf" srcId="{811943B5-9A76-4BB9-91D3-854EA697FC50}" destId="{80B03EA7-BCD7-4F48-AEA1-E1167476EC1A}" srcOrd="0" destOrd="0" presId="urn:microsoft.com/office/officeart/2005/8/layout/matrix1"/>
    <dgm:cxn modelId="{463FAFEA-A589-4BDD-B8A5-3B0B87C55EA5}" type="presOf" srcId="{CEB7E488-004E-4CD7-A664-8AA23A1567EF}" destId="{24D31C77-0C7C-4D0F-9526-248ACE04491B}" srcOrd="0" destOrd="0" presId="urn:microsoft.com/office/officeart/2005/8/layout/matrix1"/>
    <dgm:cxn modelId="{68CAFE99-DEF1-4FAA-B9B8-AF928B0D519B}" type="presOf" srcId="{E53320C2-A97C-4A58-8296-660983D3980A}" destId="{CCA15F19-8481-49A2-9DF8-705B6A588A7D}" srcOrd="0" destOrd="0" presId="urn:microsoft.com/office/officeart/2005/8/layout/matrix1"/>
    <dgm:cxn modelId="{95DCC7FD-C61A-49E1-B518-C554F00DBCEB}" srcId="{CEB7E488-004E-4CD7-A664-8AA23A1567EF}" destId="{63A3E587-5754-4676-89D0-1A9806661569}" srcOrd="2" destOrd="0" parTransId="{76A60129-6047-4714-86D3-21B5DFB30FD0}" sibTransId="{64FCE32F-179D-4801-A83A-D267AD1ACB57}"/>
    <dgm:cxn modelId="{EC4191D3-EEF4-49AB-8317-1BF76074AE8F}" type="presParOf" srcId="{E8E88A4C-00AC-4031-AFF8-29E647ECC842}" destId="{9507C0A4-B190-4273-9E8C-3EEB53B56F61}" srcOrd="0" destOrd="0" presId="urn:microsoft.com/office/officeart/2005/8/layout/matrix1"/>
    <dgm:cxn modelId="{74EC0921-DA71-43FE-B4E9-29104B99BAB0}" type="presParOf" srcId="{9507C0A4-B190-4273-9E8C-3EEB53B56F61}" destId="{80B03EA7-BCD7-4F48-AEA1-E1167476EC1A}" srcOrd="0" destOrd="0" presId="urn:microsoft.com/office/officeart/2005/8/layout/matrix1"/>
    <dgm:cxn modelId="{9FE46881-A4D4-41D4-B241-605E40E52803}" type="presParOf" srcId="{9507C0A4-B190-4273-9E8C-3EEB53B56F61}" destId="{603DBCCF-11A4-4BE1-8F2C-0E7EAB5D5262}" srcOrd="1" destOrd="0" presId="urn:microsoft.com/office/officeart/2005/8/layout/matrix1"/>
    <dgm:cxn modelId="{143491F4-B979-4C55-94F3-20D83D238B1F}" type="presParOf" srcId="{9507C0A4-B190-4273-9E8C-3EEB53B56F61}" destId="{DEE506A1-E63E-4861-9643-9D2BE3812E20}" srcOrd="2" destOrd="0" presId="urn:microsoft.com/office/officeart/2005/8/layout/matrix1"/>
    <dgm:cxn modelId="{D9B0CFD5-186E-4B8F-9965-1CFF7E176E7A}" type="presParOf" srcId="{9507C0A4-B190-4273-9E8C-3EEB53B56F61}" destId="{ACC9D239-0DFF-4C0A-98DC-FDC5ABBEB02D}" srcOrd="3" destOrd="0" presId="urn:microsoft.com/office/officeart/2005/8/layout/matrix1"/>
    <dgm:cxn modelId="{F03285D0-FFE5-45EB-B850-20A36783D643}" type="presParOf" srcId="{9507C0A4-B190-4273-9E8C-3EEB53B56F61}" destId="{798F1DC9-F131-4036-BF0B-73C04C75F714}" srcOrd="4" destOrd="0" presId="urn:microsoft.com/office/officeart/2005/8/layout/matrix1"/>
    <dgm:cxn modelId="{3A893DB5-81E0-4DAC-B6B3-9C1B9278A8CC}" type="presParOf" srcId="{9507C0A4-B190-4273-9E8C-3EEB53B56F61}" destId="{01CC0BCB-B178-4249-820C-38AB969870C1}" srcOrd="5" destOrd="0" presId="urn:microsoft.com/office/officeart/2005/8/layout/matrix1"/>
    <dgm:cxn modelId="{7F3F9832-B484-467C-91B6-0A99974162E4}" type="presParOf" srcId="{9507C0A4-B190-4273-9E8C-3EEB53B56F61}" destId="{CCA15F19-8481-49A2-9DF8-705B6A588A7D}" srcOrd="6" destOrd="0" presId="urn:microsoft.com/office/officeart/2005/8/layout/matrix1"/>
    <dgm:cxn modelId="{44A5CB01-693C-4CD6-B16B-ED0B4E7ADC6B}" type="presParOf" srcId="{9507C0A4-B190-4273-9E8C-3EEB53B56F61}" destId="{2A2E05F0-8F32-4513-9FCA-82E5D4895F3E}" srcOrd="7" destOrd="0" presId="urn:microsoft.com/office/officeart/2005/8/layout/matrix1"/>
    <dgm:cxn modelId="{1D8BF7D5-F39B-4C4D-80A2-CE078FA75E93}" type="presParOf" srcId="{E8E88A4C-00AC-4031-AFF8-29E647ECC842}" destId="{24D31C77-0C7C-4D0F-9526-248ACE04491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B03EA7-BCD7-4F48-AEA1-E1167476EC1A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High Sensitivity/Low Vulnerability</a:t>
          </a:r>
          <a:endParaRPr lang="en-US" sz="2200" kern="1200" dirty="0"/>
        </a:p>
      </dsp:txBody>
      <dsp:txXfrm rot="16200000">
        <a:off x="762000" y="-762000"/>
        <a:ext cx="1524000" cy="3048000"/>
      </dsp:txXfrm>
    </dsp:sp>
    <dsp:sp modelId="{DEE506A1-E63E-4861-9643-9D2BE3812E20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High Sensitivity/High Vulnerability</a:t>
          </a:r>
          <a:endParaRPr lang="en-US" sz="2200" kern="1200" dirty="0"/>
        </a:p>
      </dsp:txBody>
      <dsp:txXfrm>
        <a:off x="3048000" y="0"/>
        <a:ext cx="3048000" cy="1524000"/>
      </dsp:txXfrm>
    </dsp:sp>
    <dsp:sp modelId="{798F1DC9-F131-4036-BF0B-73C04C75F714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Low Sensitivity/Low Vulnerability</a:t>
          </a:r>
          <a:endParaRPr lang="en-US" sz="2200" kern="1200" dirty="0"/>
        </a:p>
      </dsp:txBody>
      <dsp:txXfrm rot="10800000">
        <a:off x="0" y="2539999"/>
        <a:ext cx="3048000" cy="1524000"/>
      </dsp:txXfrm>
    </dsp:sp>
    <dsp:sp modelId="{CCA15F19-8481-49A2-9DF8-705B6A588A7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Low Sensitivity/High Vulnerability</a:t>
          </a:r>
          <a:endParaRPr lang="en-US" sz="2200" kern="1200" dirty="0"/>
        </a:p>
      </dsp:txBody>
      <dsp:txXfrm rot="5400000">
        <a:off x="3810000" y="1777999"/>
        <a:ext cx="1524000" cy="3048000"/>
      </dsp:txXfrm>
    </dsp:sp>
    <dsp:sp modelId="{24D31C77-0C7C-4D0F-9526-248ACE04491B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Conceptual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Model</a:t>
          </a:r>
          <a:endParaRPr lang="en-US" sz="2200" kern="1200" dirty="0"/>
        </a:p>
      </dsp:txBody>
      <dsp:txXfrm>
        <a:off x="2133600" y="1523999"/>
        <a:ext cx="1828800" cy="1016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B03EA7-BCD7-4F48-AEA1-E1167476EC1A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High Sensitivity/Low Vulnerability</a:t>
          </a:r>
          <a:endParaRPr lang="en-US" sz="2200" kern="1200" dirty="0"/>
        </a:p>
      </dsp:txBody>
      <dsp:txXfrm rot="16200000">
        <a:off x="762000" y="-762000"/>
        <a:ext cx="1524000" cy="3048000"/>
      </dsp:txXfrm>
    </dsp:sp>
    <dsp:sp modelId="{DEE506A1-E63E-4861-9643-9D2BE3812E20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High Sensitivity/High Vulnerability</a:t>
          </a:r>
          <a:endParaRPr lang="en-US" sz="2200" kern="1200" dirty="0"/>
        </a:p>
      </dsp:txBody>
      <dsp:txXfrm>
        <a:off x="3048000" y="0"/>
        <a:ext cx="3048000" cy="1524000"/>
      </dsp:txXfrm>
    </dsp:sp>
    <dsp:sp modelId="{798F1DC9-F131-4036-BF0B-73C04C75F714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Low Sensitivity/Low Vulnerability</a:t>
          </a:r>
          <a:endParaRPr lang="en-US" sz="2200" kern="1200" dirty="0"/>
        </a:p>
      </dsp:txBody>
      <dsp:txXfrm rot="10800000">
        <a:off x="0" y="2539999"/>
        <a:ext cx="3048000" cy="1524000"/>
      </dsp:txXfrm>
    </dsp:sp>
    <dsp:sp modelId="{CCA15F19-8481-49A2-9DF8-705B6A588A7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Low Sensitivity/High Vulnerability</a:t>
          </a:r>
          <a:endParaRPr lang="en-US" sz="2200" kern="1200" dirty="0"/>
        </a:p>
      </dsp:txBody>
      <dsp:txXfrm rot="5400000">
        <a:off x="3810000" y="1777999"/>
        <a:ext cx="1524000" cy="3048000"/>
      </dsp:txXfrm>
    </dsp:sp>
    <dsp:sp modelId="{24D31C77-0C7C-4D0F-9526-248ACE04491B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Conceptual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Model</a:t>
          </a:r>
          <a:endParaRPr lang="en-US" sz="2200" kern="1200" dirty="0"/>
        </a:p>
      </dsp:txBody>
      <dsp:txXfrm>
        <a:off x="2133600" y="1523999"/>
        <a:ext cx="18288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36C34-1573-4BEF-8171-D8B21C434691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FF4C1-D0BE-4738-AA1A-FC4AEA0C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034AC-7AB5-47A8-BE79-1A42DF399F33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BA02A-32F7-44B8-992E-5A2446678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A02A-32F7-44B8-992E-5A24466780C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24200" y="64770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USFS Fish and Aquatic Ecology Unit</a:t>
            </a:r>
            <a:endParaRPr lang="en-US" sz="1100" dirty="0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102AB1-5AD7-45ED-8D7D-F91BC8635337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475-C920-442E-8859-F7D68EA87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102AB1-5AD7-45ED-8D7D-F91BC8635337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475-C920-442E-8859-F7D68EA87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475-C920-442E-8859-F7D68EA87E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USFS Fish and Aquatic Ecology Unit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475-C920-442E-8859-F7D68EA87E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USFS Fish and Aquatic Ecology Unit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USDA Forest Service Fish and Aquatic Ecology Unit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7D287-33E6-4AEA-A18B-2976324EC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USDA Forest Service Fish and Aquatic Ecology Unit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9C0B3-F755-440B-AF01-CEB8E4FEA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USFS Fish and Aquatic Ecology Unit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67475-C920-442E-8859-F7D68EA87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166460"/>
            <a:ext cx="609600" cy="6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6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Climate Change Scenarios for Brook Trout Persistence: Issues of Scale</a:t>
            </a:r>
            <a:r>
              <a:rPr lang="en-US" sz="36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20574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endParaRPr lang="en-US" sz="3500" dirty="0" smtClean="0">
              <a:latin typeface="Comic Sans MS" pitchFamily="66" charset="0"/>
            </a:endParaRPr>
          </a:p>
          <a:p>
            <a:pPr eaLnBrk="1" hangingPunct="1"/>
            <a:r>
              <a:rPr lang="en-US" sz="3500" dirty="0" smtClean="0">
                <a:latin typeface="Comic Sans MS" pitchFamily="66" charset="0"/>
              </a:rPr>
              <a:t>Mark </a:t>
            </a:r>
            <a:r>
              <a:rPr lang="en-US" sz="3500" dirty="0" err="1" smtClean="0">
                <a:latin typeface="Comic Sans MS" pitchFamily="66" charset="0"/>
              </a:rPr>
              <a:t>Hudy</a:t>
            </a:r>
            <a:endParaRPr lang="en-US" sz="3500" dirty="0" smtClean="0">
              <a:latin typeface="Comic Sans MS" pitchFamily="66" charset="0"/>
            </a:endParaRPr>
          </a:p>
          <a:p>
            <a:pPr eaLnBrk="1" hangingPunct="1"/>
            <a:r>
              <a:rPr lang="en-US" sz="3500" dirty="0" smtClean="0"/>
              <a:t>October 2010</a:t>
            </a:r>
            <a:endParaRPr lang="en-US" sz="3500" dirty="0" smtClean="0">
              <a:latin typeface="Comic Sans MS" pitchFamily="66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US Forest Service Fish and Aquatic Ecology Unit, Harrisonburg, VA 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5181600"/>
            <a:ext cx="8305800" cy="1371600"/>
            <a:chOff x="152400" y="5486400"/>
            <a:chExt cx="6858000" cy="1219200"/>
          </a:xfrm>
        </p:grpSpPr>
        <p:pic>
          <p:nvPicPr>
            <p:cNvPr id="2052" name="Picture 8" descr="Fish&amp;AquaticEcologyUnit_logo"/>
            <p:cNvPicPr>
              <a:picLocks noChangeAspect="1" noChangeArrowheads="1"/>
            </p:cNvPicPr>
            <p:nvPr/>
          </p:nvPicPr>
          <p:blipFill>
            <a:blip r:embed="rId2" cstate="print"/>
            <a:srcRect l="13921" r="33279" b="-7201"/>
            <a:stretch>
              <a:fillRect/>
            </a:stretch>
          </p:blipFill>
          <p:spPr bwMode="auto">
            <a:xfrm>
              <a:off x="1371600" y="5638800"/>
              <a:ext cx="2209800" cy="9001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3" name="Picture 7" descr="footer_logo_trans_gra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5562600"/>
              <a:ext cx="18288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5486400"/>
              <a:ext cx="922401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9" descr="dgif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8600" y="5486400"/>
              <a:ext cx="921039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7" descr="EBTJ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191000"/>
            <a:ext cx="1600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Directly measure </a:t>
            </a:r>
            <a:r>
              <a:rPr lang="en-US" dirty="0" smtClean="0"/>
              <a:t>variability between air and water temperature </a:t>
            </a:r>
            <a:r>
              <a:rPr lang="en-US" b="1" dirty="0" smtClean="0"/>
              <a:t>during critical summer period (July 1 – September 30).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 classification system for managers using sensitivity and vulnerability metrics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Vulnerability </a:t>
            </a:r>
            <a:endParaRPr lang="en-US" sz="3600" b="1" dirty="0"/>
          </a:p>
        </p:txBody>
      </p:sp>
      <p:sp>
        <p:nvSpPr>
          <p:cNvPr id="9" name="Right Arrow 8"/>
          <p:cNvSpPr/>
          <p:nvPr/>
        </p:nvSpPr>
        <p:spPr>
          <a:xfrm rot="16200000" flipV="1">
            <a:off x="-1120140" y="3787141"/>
            <a:ext cx="4724400" cy="45719"/>
          </a:xfrm>
          <a:prstGeom prst="rightArrow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65257" y="295343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Sensitivity</a:t>
            </a:r>
            <a:endParaRPr lang="en-US" sz="3600" b="1" dirty="0"/>
          </a:p>
        </p:txBody>
      </p:sp>
      <p:sp>
        <p:nvSpPr>
          <p:cNvPr id="12" name="Right Arrow 11"/>
          <p:cNvSpPr/>
          <p:nvPr/>
        </p:nvSpPr>
        <p:spPr>
          <a:xfrm>
            <a:off x="1981200" y="6477000"/>
            <a:ext cx="5638800" cy="76200"/>
          </a:xfrm>
          <a:prstGeom prst="rightArrow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kern="0" dirty="0"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Sensitivity Metric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8077200" cy="41148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600" dirty="0" smtClean="0"/>
              <a:t>The change in the daily maximum water temperature </a:t>
            </a:r>
            <a:r>
              <a:rPr lang="en-US" sz="3600" b="1" dirty="0" smtClean="0"/>
              <a:t>(DMAXW) </a:t>
            </a:r>
            <a:r>
              <a:rPr lang="en-US" sz="3600" dirty="0" smtClean="0"/>
              <a:t>from a 1°C increase in the daily maximum air temperature </a:t>
            </a:r>
            <a:r>
              <a:rPr lang="en-US" sz="3600" b="1" dirty="0" smtClean="0"/>
              <a:t>(DMAXA)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Vulnerability Metrics</a:t>
            </a:r>
          </a:p>
        </p:txBody>
      </p:sp>
      <p:sp>
        <p:nvSpPr>
          <p:cNvPr id="25604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1905000"/>
            <a:ext cx="4038600" cy="4191000"/>
          </a:xfrm>
        </p:spPr>
        <p:txBody>
          <a:bodyPr>
            <a:normAutofit fontScale="25000" lnSpcReduction="20000"/>
          </a:bodyPr>
          <a:lstStyle/>
          <a:p>
            <a:pPr marL="571500" indent="-457200">
              <a:buNone/>
            </a:pPr>
            <a:r>
              <a:rPr lang="en-US" sz="9600" b="1" u="sng" dirty="0" smtClean="0">
                <a:cs typeface="Arial" charset="0"/>
              </a:rPr>
              <a:t>Average Standardized Score (x-mean)/SD</a:t>
            </a:r>
          </a:p>
          <a:p>
            <a:pPr marL="571500" indent="-457200">
              <a:buNone/>
            </a:pPr>
            <a:endParaRPr lang="en-US" sz="9600" b="1" dirty="0" smtClean="0">
              <a:cs typeface="Arial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9600" b="1" dirty="0" smtClean="0">
                <a:latin typeface="Comic Sans MS" pitchFamily="66" charset="0"/>
                <a:cs typeface="Arial" charset="0"/>
              </a:rPr>
              <a:t>Duration</a:t>
            </a:r>
            <a:r>
              <a:rPr lang="en-US" sz="9600" dirty="0" smtClean="0">
                <a:latin typeface="Comic Sans MS" pitchFamily="66" charset="0"/>
                <a:cs typeface="Arial" charset="0"/>
              </a:rPr>
              <a:t> (consecutive days above 21°C)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9600" b="1" dirty="0" smtClean="0">
                <a:cs typeface="Arial" charset="0"/>
              </a:rPr>
              <a:t>Proportion</a:t>
            </a:r>
            <a:r>
              <a:rPr lang="en-US" sz="9600" dirty="0" smtClean="0">
                <a:cs typeface="Arial" charset="0"/>
              </a:rPr>
              <a:t> (frequency of days above </a:t>
            </a:r>
            <a:r>
              <a:rPr lang="en-US" sz="9600" dirty="0" smtClean="0"/>
              <a:t>21</a:t>
            </a:r>
            <a:r>
              <a:rPr lang="en-US" sz="9600" dirty="0" smtClean="0">
                <a:cs typeface="Arial" charset="0"/>
              </a:rPr>
              <a:t>°C)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9600" b="1" dirty="0" smtClean="0">
                <a:cs typeface="Arial" charset="0"/>
              </a:rPr>
              <a:t>Magnitude</a:t>
            </a:r>
            <a:r>
              <a:rPr lang="en-US" sz="9600" dirty="0" smtClean="0">
                <a:cs typeface="Arial" charset="0"/>
              </a:rPr>
              <a:t> </a:t>
            </a:r>
            <a:r>
              <a:rPr lang="en-US" sz="9600" dirty="0" smtClean="0"/>
              <a:t>(average DMAXW of all DMAXW days over 21 °C)</a:t>
            </a:r>
          </a:p>
          <a:p>
            <a:pPr marL="571500" indent="-457200">
              <a:buFont typeface="+mj-lt"/>
              <a:buAutoNum type="arabicPeriod"/>
            </a:pPr>
            <a:endParaRPr lang="en-US" sz="2400" dirty="0" smtClean="0">
              <a:latin typeface="Comic Sans MS" pitchFamily="66" charset="0"/>
              <a:cs typeface="Arial" charset="0"/>
            </a:endParaRP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  <a:cs typeface="Arial" charset="0"/>
              </a:rPr>
              <a:t> </a:t>
            </a:r>
            <a:endParaRPr lang="en-US" dirty="0" smtClean="0">
              <a:latin typeface="Comic Sans MS" pitchFamily="66" charset="0"/>
              <a:cs typeface="Arial" charset="0"/>
            </a:endParaRPr>
          </a:p>
          <a:p>
            <a:pPr>
              <a:buNone/>
            </a:pPr>
            <a:r>
              <a:rPr lang="en-US" sz="2400" b="1" dirty="0" smtClean="0">
                <a:cs typeface="Arial" charset="0"/>
              </a:rPr>
              <a:t> </a:t>
            </a:r>
            <a:endParaRPr lang="en-US" sz="2400" dirty="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99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40" name="Picture 3" descr="IMG_46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-304800"/>
            <a:ext cx="11277600" cy="805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0"/>
            <a:ext cx="7315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Patches of Brook Trout</a:t>
            </a:r>
            <a:br>
              <a:rPr lang="en-US" dirty="0" smtClean="0"/>
            </a:br>
            <a:r>
              <a:rPr lang="en-US" dirty="0" smtClean="0"/>
              <a:t> (n = 2,329) </a:t>
            </a:r>
            <a:endParaRPr lang="en-US" dirty="0"/>
          </a:p>
        </p:txBody>
      </p:sp>
      <p:pic>
        <p:nvPicPr>
          <p:cNvPr id="6" name="Content Placeholder 5" descr="hudy_wildtr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1856" y="1600200"/>
            <a:ext cx="6140288" cy="4525963"/>
          </a:xfrm>
          <a:ln w="476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8" name="Picture 3" descr="IMG_46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-304800"/>
            <a:ext cx="11277600" cy="805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0"/>
            <a:ext cx="7315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8" name="Picture 3" descr="IMG_46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-304800"/>
            <a:ext cx="11277600" cy="805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0"/>
            <a:ext cx="7315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Units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953000" y="6858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800" dirty="0">
              <a:solidFill>
                <a:srgbClr val="777777"/>
              </a:solidFill>
              <a:latin typeface="Verdana" pitchFamily="34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sz="2200" dirty="0" smtClean="0">
                <a:solidFill>
                  <a:srgbClr val="777777"/>
                </a:solidFill>
                <a:latin typeface="Verdana" pitchFamily="34" charset="0"/>
              </a:rPr>
              <a:t>1. NHD</a:t>
            </a:r>
            <a:r>
              <a:rPr lang="en-US" sz="2200" baseline="30000" dirty="0">
                <a:solidFill>
                  <a:srgbClr val="777777"/>
                </a:solidFill>
                <a:latin typeface="Verdana" pitchFamily="34" charset="0"/>
              </a:rPr>
              <a:t>+</a:t>
            </a:r>
            <a:r>
              <a:rPr lang="en-US" sz="2200" dirty="0">
                <a:solidFill>
                  <a:srgbClr val="777777"/>
                </a:solidFill>
                <a:latin typeface="Verdana" pitchFamily="34" charset="0"/>
              </a:rPr>
              <a:t> </a:t>
            </a:r>
            <a:r>
              <a:rPr lang="en-US" sz="2200" dirty="0" smtClean="0">
                <a:solidFill>
                  <a:srgbClr val="777777"/>
                </a:solidFill>
                <a:latin typeface="Verdana" pitchFamily="34" charset="0"/>
              </a:rPr>
              <a:t>catchments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200" dirty="0" smtClean="0">
                <a:solidFill>
                  <a:srgbClr val="777777"/>
                </a:solidFill>
                <a:latin typeface="Verdana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200" dirty="0" smtClean="0">
                <a:solidFill>
                  <a:srgbClr val="777777"/>
                </a:solidFill>
                <a:latin typeface="Verdana" pitchFamily="34" charset="0"/>
              </a:rPr>
              <a:t>2. Classify catchments   by brook trout status</a:t>
            </a:r>
            <a:endParaRPr lang="en-US" sz="2200" dirty="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200" dirty="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200" dirty="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400" dirty="0">
              <a:solidFill>
                <a:srgbClr val="777777"/>
              </a:solidFill>
              <a:latin typeface="Verdana" pitchFamily="34" charset="0"/>
            </a:endParaRPr>
          </a:p>
        </p:txBody>
      </p:sp>
      <p:pic>
        <p:nvPicPr>
          <p:cNvPr id="12291" name="Picture 12" descr="brook-trout-photo-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352800"/>
            <a:ext cx="3810000" cy="254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5029200" y="54864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Comic Sans MS" pitchFamily="66" charset="0"/>
              </a:rPr>
              <a:t>http://www.fisheyeguyphotography.com/pics/trout-small/brook-trout-photo-77.jpg</a:t>
            </a:r>
          </a:p>
        </p:txBody>
      </p:sp>
      <p:pic>
        <p:nvPicPr>
          <p:cNvPr id="12295" name="Picture 9" descr="233catchmen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9250"/>
            <a:ext cx="4402138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04800" y="304800"/>
            <a:ext cx="4419600" cy="5791200"/>
            <a:chOff x="304800" y="304800"/>
            <a:chExt cx="4419600" cy="5791200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304800" y="304800"/>
              <a:ext cx="4419600" cy="5791200"/>
              <a:chOff x="304800" y="304800"/>
              <a:chExt cx="4419600" cy="5791200"/>
            </a:xfrm>
          </p:grpSpPr>
          <p:pic>
            <p:nvPicPr>
              <p:cNvPr id="12301" name="Picture 29" descr="233_BKT_catchments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800" y="304800"/>
                <a:ext cx="4419600" cy="579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Isosceles Triangle 30"/>
              <p:cNvSpPr/>
              <p:nvPr/>
            </p:nvSpPr>
            <p:spPr>
              <a:xfrm>
                <a:off x="3429000" y="3657600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3276600" y="3048000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762000" y="5181600"/>
              <a:ext cx="762000" cy="215444"/>
              <a:chOff x="762000" y="5181600"/>
              <a:chExt cx="762000" cy="215444"/>
            </a:xfrm>
          </p:grpSpPr>
          <p:sp>
            <p:nvSpPr>
              <p:cNvPr id="34" name="Isosceles Triangle 33"/>
              <p:cNvSpPr/>
              <p:nvPr/>
            </p:nvSpPr>
            <p:spPr>
              <a:xfrm>
                <a:off x="762000" y="5181600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00" name="TextBox 34"/>
              <p:cNvSpPr txBox="1">
                <a:spLocks noChangeArrowheads="1"/>
              </p:cNvSpPr>
              <p:nvPr/>
            </p:nvSpPr>
            <p:spPr bwMode="auto">
              <a:xfrm>
                <a:off x="914400" y="5181600"/>
                <a:ext cx="60960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 b="1">
                    <a:latin typeface="Verdana" pitchFamily="34" charset="0"/>
                  </a:rPr>
                  <a:t>Dam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3" descr="brook-trout-photo-4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3581400"/>
            <a:ext cx="3886200" cy="2590800"/>
          </a:xfrm>
          <a:noFill/>
          <a:ln w="38100">
            <a:solidFill>
              <a:schemeClr val="tx1"/>
            </a:solidFill>
          </a:ln>
        </p:spPr>
      </p:pic>
      <p:sp>
        <p:nvSpPr>
          <p:cNvPr id="13317" name="Rectangle 33"/>
          <p:cNvSpPr>
            <a:spLocks noChangeArrowheads="1"/>
          </p:cNvSpPr>
          <p:nvPr/>
        </p:nvSpPr>
        <p:spPr bwMode="auto">
          <a:xfrm>
            <a:off x="4953000" y="19050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80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20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400">
              <a:solidFill>
                <a:srgbClr val="777777"/>
              </a:solidFill>
              <a:latin typeface="Verdana" pitchFamily="34" charset="0"/>
            </a:endParaRPr>
          </a:p>
        </p:txBody>
      </p:sp>
      <p:sp>
        <p:nvSpPr>
          <p:cNvPr id="13318" name="Text Box 45"/>
          <p:cNvSpPr txBox="1">
            <a:spLocks noChangeArrowheads="1"/>
          </p:cNvSpPr>
          <p:nvPr/>
        </p:nvSpPr>
        <p:spPr bwMode="auto">
          <a:xfrm>
            <a:off x="5029200" y="5562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Verdana" pitchFamily="34" charset="0"/>
              </a:rPr>
              <a:t>http://www.fisheyeguyphotography.com/pics/trout-small/brook-trout-photo-49.jpg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953000" y="6858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sz="2200" dirty="0" smtClean="0">
                <a:solidFill>
                  <a:srgbClr val="777777"/>
                </a:solidFill>
                <a:latin typeface="Comic Sans MS" pitchFamily="66" charset="0"/>
              </a:rPr>
              <a:t>3. Dissolve contiguous brook trout catchments into sample units (“Patches”)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200" dirty="0" smtClean="0">
                <a:solidFill>
                  <a:srgbClr val="777777"/>
                </a:solidFill>
                <a:latin typeface="Comic Sans MS" pitchFamily="66" charset="0"/>
              </a:rPr>
              <a:t>4. Directly measure paired air and water temperature at patch </a:t>
            </a:r>
            <a:r>
              <a:rPr lang="en-US" sz="2200" dirty="0" err="1">
                <a:solidFill>
                  <a:srgbClr val="777777"/>
                </a:solidFill>
                <a:latin typeface="Comic Sans MS" pitchFamily="66" charset="0"/>
              </a:rPr>
              <a:t>centroid</a:t>
            </a:r>
            <a:r>
              <a:rPr lang="en-US" sz="2200" dirty="0">
                <a:solidFill>
                  <a:srgbClr val="777777"/>
                </a:solidFill>
                <a:latin typeface="Comic Sans MS" pitchFamily="66" charset="0"/>
              </a:rPr>
              <a:t> and </a:t>
            </a:r>
            <a:r>
              <a:rPr lang="en-US" sz="2200" dirty="0" smtClean="0">
                <a:solidFill>
                  <a:srgbClr val="777777"/>
                </a:solidFill>
                <a:latin typeface="Comic Sans MS" pitchFamily="66" charset="0"/>
              </a:rPr>
              <a:t>pour-points </a:t>
            </a:r>
            <a:endParaRPr lang="en-US" sz="2200" dirty="0">
              <a:solidFill>
                <a:srgbClr val="777777"/>
              </a:solidFill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200" dirty="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200" dirty="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400" dirty="0">
              <a:solidFill>
                <a:srgbClr val="777777"/>
              </a:solidFill>
              <a:latin typeface="Verdana" pitchFamily="34" charset="0"/>
            </a:endParaRPr>
          </a:p>
        </p:txBody>
      </p:sp>
      <p:pic>
        <p:nvPicPr>
          <p:cNvPr id="13320" name="Picture 12" descr="233_BKT_patch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441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5" descr="233_patches_PourPt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44196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8916" name="Picture 3" descr="IMG_46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-304800"/>
            <a:ext cx="11277600" cy="805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0"/>
            <a:ext cx="7315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Thermographs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48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z="2400" dirty="0" smtClean="0">
                <a:latin typeface="Comic Sans MS" pitchFamily="66" charset="0"/>
              </a:rPr>
              <a:t>Temperature data is being collected at </a:t>
            </a:r>
            <a:r>
              <a:rPr lang="en-US" sz="2400" b="1" dirty="0" smtClean="0">
                <a:latin typeface="Comic Sans MS" pitchFamily="66" charset="0"/>
              </a:rPr>
              <a:t>30 minute intervals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/>
              <a:t>with focus on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/>
              <a:t>the</a:t>
            </a:r>
            <a:r>
              <a:rPr lang="en-US" sz="2400" b="1" dirty="0" smtClean="0">
                <a:latin typeface="Comic Sans MS" pitchFamily="66" charset="0"/>
              </a:rPr>
              <a:t> critical summer periods (July-September 30)</a:t>
            </a:r>
          </a:p>
          <a:p>
            <a:r>
              <a:rPr lang="en-US" sz="2400" dirty="0" smtClean="0"/>
              <a:t>This talk </a:t>
            </a:r>
            <a:r>
              <a:rPr lang="en-US" sz="2400" b="1" dirty="0" smtClean="0"/>
              <a:t>focuses on daily maximum water (DMAXW) and daily maximum air (DMAXA)</a:t>
            </a:r>
            <a:endParaRPr lang="en-US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en-US" sz="2800" dirty="0" smtClean="0">
              <a:latin typeface="Comic Sans MS" pitchFamily="66" charset="0"/>
            </a:endParaRPr>
          </a:p>
          <a:p>
            <a:endParaRPr lang="en-US" sz="2400" b="1" dirty="0" smtClean="0">
              <a:latin typeface="Comic Sans MS" pitchFamily="66" charset="0"/>
            </a:endParaRPr>
          </a:p>
          <a:p>
            <a:endParaRPr lang="en-US" sz="2000" b="1" dirty="0" smtClean="0">
              <a:latin typeface="Comic Sans MS" pitchFamily="66" charset="0"/>
            </a:endParaRPr>
          </a:p>
        </p:txBody>
      </p:sp>
      <p:pic>
        <p:nvPicPr>
          <p:cNvPr id="20485" name="Picture 8" descr="U22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95800"/>
            <a:ext cx="3581400" cy="11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838200" y="4267200"/>
            <a:ext cx="472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u="sng" kern="0" dirty="0">
                <a:solidFill>
                  <a:srgbClr val="777777"/>
                </a:solidFill>
                <a:latin typeface="Comic Sans MS" pitchFamily="66" charset="0"/>
              </a:rPr>
              <a:t>Onset HOBO Water Temp Pro v2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777777"/>
                </a:solidFill>
                <a:latin typeface="Comic Sans MS" pitchFamily="66" charset="0"/>
              </a:rPr>
              <a:t>Operation </a:t>
            </a:r>
            <a:r>
              <a:rPr lang="en-US" sz="2000" kern="0" dirty="0">
                <a:solidFill>
                  <a:srgbClr val="777777"/>
                </a:solidFill>
                <a:latin typeface="Comic Sans MS" pitchFamily="66" charset="0"/>
              </a:rPr>
              <a:t>Range: -20 to 70°C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777777"/>
                </a:solidFill>
                <a:latin typeface="Comic Sans MS" pitchFamily="66" charset="0"/>
              </a:rPr>
              <a:t>Accuracy</a:t>
            </a:r>
            <a:r>
              <a:rPr lang="en-US" sz="2000" kern="0" dirty="0">
                <a:solidFill>
                  <a:srgbClr val="777777"/>
                </a:solidFill>
                <a:latin typeface="Comic Sans MS" pitchFamily="66" charset="0"/>
              </a:rPr>
              <a:t>: 0.2°C over 0° to 50°C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777777"/>
                </a:solidFill>
                <a:latin typeface="Comic Sans MS" pitchFamily="66" charset="0"/>
              </a:rPr>
              <a:t>Resolution</a:t>
            </a:r>
            <a:r>
              <a:rPr lang="en-US" sz="2000" kern="0" dirty="0">
                <a:solidFill>
                  <a:srgbClr val="777777"/>
                </a:solidFill>
                <a:latin typeface="Comic Sans MS" pitchFamily="66" charset="0"/>
              </a:rPr>
              <a:t>: 0.02°C at 25°C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000" kern="0" dirty="0">
              <a:solidFill>
                <a:srgbClr val="777777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78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2" name="Picture 3" descr="IMG_46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-304800"/>
            <a:ext cx="11277600" cy="805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0"/>
            <a:ext cx="7315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Sensitivity</a:t>
            </a:r>
            <a:br>
              <a:rPr lang="en-US" dirty="0" smtClean="0">
                <a:latin typeface="Verdana" pitchFamily="34" charset="0"/>
              </a:rPr>
            </a:br>
            <a:r>
              <a:rPr lang="en-US" sz="3100" dirty="0" smtClean="0">
                <a:latin typeface="Verdana" pitchFamily="34" charset="0"/>
              </a:rPr>
              <a:t>(Secondary Data)</a:t>
            </a:r>
            <a:r>
              <a:rPr lang="en-US" dirty="0" smtClean="0">
                <a:latin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</a:rPr>
            </a:br>
            <a:endParaRPr lang="en-US" sz="3100" dirty="0" smtClean="0">
              <a:latin typeface="Verdana" pitchFamily="34" charset="0"/>
            </a:endParaRP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4167"/>
          <a:stretch>
            <a:fillRect/>
          </a:stretch>
        </p:blipFill>
        <p:spPr>
          <a:xfrm>
            <a:off x="990600" y="1600200"/>
            <a:ext cx="6781800" cy="5086350"/>
          </a:xfrm>
        </p:spPr>
      </p:pic>
      <p:sp>
        <p:nvSpPr>
          <p:cNvPr id="8" name="Rectangle 7"/>
          <p:cNvSpPr/>
          <p:nvPr/>
        </p:nvSpPr>
        <p:spPr>
          <a:xfrm>
            <a:off x="1752600" y="1828800"/>
            <a:ext cx="57912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2286000"/>
            <a:ext cx="59436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Sensitivity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3100" dirty="0" smtClean="0">
                <a:latin typeface="Comic Sans MS" pitchFamily="66" charset="0"/>
              </a:rPr>
              <a:t>(</a:t>
            </a:r>
            <a:r>
              <a:rPr lang="en-US" sz="3100" dirty="0" smtClean="0"/>
              <a:t>n = 77 )</a:t>
            </a:r>
            <a:endParaRPr lang="en-US" sz="3100" dirty="0" smtClean="0">
              <a:latin typeface="Comic Sans MS" pitchFamily="66" charset="0"/>
            </a:endParaRP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4167"/>
          <a:stretch>
            <a:fillRect/>
          </a:stretch>
        </p:blipFill>
        <p:spPr>
          <a:xfrm>
            <a:off x="762000" y="1600200"/>
            <a:ext cx="6781800" cy="5086350"/>
          </a:xfrm>
          <a:noFill/>
        </p:spPr>
      </p:pic>
      <p:sp>
        <p:nvSpPr>
          <p:cNvPr id="22532" name="Text Box 12"/>
          <p:cNvSpPr txBox="1">
            <a:spLocks noChangeArrowheads="1"/>
          </p:cNvSpPr>
          <p:nvPr/>
        </p:nvSpPr>
        <p:spPr bwMode="auto">
          <a:xfrm>
            <a:off x="5105400" y="2057400"/>
            <a:ext cx="20574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Verdana" pitchFamily="34" charset="0"/>
              </a:rPr>
              <a:t>DMAXW Mean </a:t>
            </a:r>
            <a:r>
              <a:rPr lang="en-US" sz="1200" dirty="0">
                <a:latin typeface="Verdana" pitchFamily="34" charset="0"/>
                <a:cs typeface="Arial" charset="0"/>
              </a:rPr>
              <a:t>∆ </a:t>
            </a:r>
            <a:r>
              <a:rPr lang="en-US" sz="1200" dirty="0">
                <a:latin typeface="Verdana" pitchFamily="34" charset="0"/>
              </a:rPr>
              <a:t>0.38</a:t>
            </a:r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>
            <a:off x="1447800" y="4191000"/>
            <a:ext cx="6019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2286000"/>
            <a:ext cx="6172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1648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Vulnerability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2400" b="1" u="sng" dirty="0" smtClean="0">
                <a:latin typeface="Comic Sans MS" pitchFamily="66" charset="0"/>
                <a:cs typeface="Arial" charset="0"/>
              </a:rPr>
              <a:t>Duration:</a:t>
            </a:r>
            <a:r>
              <a:rPr lang="en-US" sz="2400" b="1" dirty="0" smtClean="0">
                <a:latin typeface="Comic Sans MS" pitchFamily="66" charset="0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  <a:buNone/>
            </a:pPr>
            <a:endParaRPr lang="en-US" sz="2400" dirty="0" smtClean="0">
              <a:latin typeface="Comic Sans MS" pitchFamily="66" charset="0"/>
              <a:cs typeface="Arial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>
                <a:latin typeface="Comic Sans MS" pitchFamily="66" charset="0"/>
                <a:cs typeface="Arial" charset="0"/>
              </a:rPr>
              <a:t>Mean 11.75 </a:t>
            </a:r>
            <a:r>
              <a:rPr lang="en-US" sz="2400" dirty="0" smtClean="0">
                <a:latin typeface="Comic Sans MS" pitchFamily="66" charset="0"/>
              </a:rPr>
              <a:t>(SD =17.1) range 0 to 56 days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400" b="1" u="sng" dirty="0" smtClean="0">
                <a:cs typeface="Arial" charset="0"/>
              </a:rPr>
              <a:t>Proportion</a:t>
            </a:r>
            <a:r>
              <a:rPr lang="en-US" sz="2400" b="1" u="sng" dirty="0" smtClean="0">
                <a:latin typeface="Comic Sans MS" pitchFamily="66" charset="0"/>
                <a:cs typeface="Arial" charset="0"/>
              </a:rPr>
              <a:t>: </a:t>
            </a:r>
          </a:p>
          <a:p>
            <a:pPr lvl="1">
              <a:lnSpc>
                <a:spcPct val="90000"/>
              </a:lnSpc>
              <a:buNone/>
            </a:pPr>
            <a:endParaRPr lang="en-US" sz="2400" u="sng" dirty="0" smtClean="0">
              <a:latin typeface="Comic Sans MS" pitchFamily="66" charset="0"/>
              <a:cs typeface="Arial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>
                <a:latin typeface="Comic Sans MS" pitchFamily="66" charset="0"/>
                <a:cs typeface="Arial" charset="0"/>
              </a:rPr>
              <a:t>Mean 23% </a:t>
            </a:r>
            <a:r>
              <a:rPr lang="en-US" sz="2400" dirty="0" smtClean="0">
                <a:latin typeface="Comic Sans MS" pitchFamily="66" charset="0"/>
              </a:rPr>
              <a:t>(SD = 29.0 %) range 0.0 to 91.0%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400" b="1" u="sng" dirty="0" smtClean="0">
                <a:latin typeface="Comic Sans MS" pitchFamily="66" charset="0"/>
              </a:rPr>
              <a:t>Magnitude: </a:t>
            </a:r>
          </a:p>
          <a:p>
            <a:pPr lvl="1">
              <a:lnSpc>
                <a:spcPct val="90000"/>
              </a:lnSpc>
              <a:buNone/>
            </a:pPr>
            <a:endParaRPr lang="en-US" sz="2400" b="1" u="sng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>
                <a:latin typeface="Comic Sans MS" pitchFamily="66" charset="0"/>
              </a:rPr>
              <a:t>Mean 0.76 (SD = 0.99) range 0.00 to 3.80 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5" name="Content Placeholder 4" descr="IMG_46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68600"/>
            <a:ext cx="3810000" cy="254000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Vulnerability </a:t>
            </a:r>
            <a:endParaRPr lang="en-US" sz="3600" b="1" dirty="0"/>
          </a:p>
        </p:txBody>
      </p:sp>
      <p:sp>
        <p:nvSpPr>
          <p:cNvPr id="9" name="Right Arrow 8"/>
          <p:cNvSpPr/>
          <p:nvPr/>
        </p:nvSpPr>
        <p:spPr>
          <a:xfrm rot="16200000" flipV="1">
            <a:off x="-1120140" y="3787141"/>
            <a:ext cx="4724400" cy="45719"/>
          </a:xfrm>
          <a:prstGeom prst="rightArrow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65257" y="295343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Sensitivity</a:t>
            </a:r>
            <a:endParaRPr lang="en-US" sz="3600" b="1" dirty="0"/>
          </a:p>
        </p:txBody>
      </p:sp>
      <p:sp>
        <p:nvSpPr>
          <p:cNvPr id="12" name="Right Arrow 11"/>
          <p:cNvSpPr/>
          <p:nvPr/>
        </p:nvSpPr>
        <p:spPr>
          <a:xfrm>
            <a:off x="1981200" y="6477000"/>
            <a:ext cx="5638800" cy="76200"/>
          </a:xfrm>
          <a:prstGeom prst="rightArrow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Sensitivity/Vulnerability Habitat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Classification</a:t>
            </a:r>
            <a:r>
              <a:rPr lang="en-US" sz="4400" b="1" dirty="0" smtClean="0">
                <a:latin typeface="Comic Sans MS" pitchFamily="66" charset="0"/>
              </a:rPr>
              <a:t/>
            </a:r>
            <a:br>
              <a:rPr lang="en-US" sz="4400" b="1" dirty="0" smtClean="0">
                <a:latin typeface="Comic Sans MS" pitchFamily="66" charset="0"/>
              </a:rPr>
            </a:br>
            <a:endParaRPr lang="en-US" sz="4400" b="1" dirty="0" smtClean="0">
              <a:latin typeface="Comic Sans MS" pitchFamily="66" charset="0"/>
            </a:endParaRPr>
          </a:p>
        </p:txBody>
      </p:sp>
      <p:pic>
        <p:nvPicPr>
          <p:cNvPr id="28675" name="Picture 4" descr="figure3-classificati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8000"/>
          <a:stretch>
            <a:fillRect/>
          </a:stretch>
        </p:blipFill>
        <p:spPr>
          <a:xfrm>
            <a:off x="1295400" y="1447800"/>
            <a:ext cx="6781800" cy="5086350"/>
          </a:xfrm>
          <a:noFill/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257800" y="2667000"/>
            <a:ext cx="696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Verdana" pitchFamily="34" charset="0"/>
              </a:rPr>
              <a:t>51.9%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1905000" y="50292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Verdana" pitchFamily="34" charset="0"/>
              </a:rPr>
              <a:t>29.9%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1905000" y="2667000"/>
            <a:ext cx="685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Verdana" pitchFamily="34" charset="0"/>
              </a:rPr>
              <a:t>10.4%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5257800" y="5029200"/>
            <a:ext cx="750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Verdana" pitchFamily="34" charset="0"/>
              </a:rPr>
              <a:t>7.8%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8916" name="Picture 3" descr="IMG_46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-304800"/>
            <a:ext cx="11277600" cy="805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0"/>
            <a:ext cx="7315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 descr="dgi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096000"/>
            <a:ext cx="755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SV_Groups_PourP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988"/>
            <a:ext cx="86868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p102_105_106_SVcur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88" t="29091" r="18824" b="30000"/>
          <a:stretch>
            <a:fillRect/>
          </a:stretch>
        </p:blipFill>
        <p:spPr>
          <a:xfrm>
            <a:off x="685806" y="457200"/>
            <a:ext cx="7616980" cy="5712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Brook Trout Range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1800" dirty="0" smtClean="0">
              <a:latin typeface="Comic Sans MS" pitchFamily="66" charset="0"/>
            </a:endParaRPr>
          </a:p>
          <a:p>
            <a:r>
              <a:rPr lang="en-US" sz="2000" b="1" dirty="0" smtClean="0"/>
              <a:t>29 % </a:t>
            </a:r>
            <a:r>
              <a:rPr lang="en-US" sz="2000" dirty="0" smtClean="0"/>
              <a:t>of brook trout </a:t>
            </a:r>
            <a:r>
              <a:rPr lang="en-US" sz="2000" dirty="0" err="1" smtClean="0"/>
              <a:t>subwatersheds</a:t>
            </a:r>
            <a:r>
              <a:rPr lang="en-US" sz="2000" dirty="0" smtClean="0"/>
              <a:t> have been </a:t>
            </a:r>
            <a:r>
              <a:rPr lang="en-US" sz="2000" b="1" dirty="0" smtClean="0"/>
              <a:t>extirpated</a:t>
            </a:r>
            <a:r>
              <a:rPr lang="en-US" sz="2000" dirty="0" smtClean="0">
                <a:latin typeface="Comic Sans MS" pitchFamily="66" charset="0"/>
              </a:rPr>
              <a:t> (EBTJV 2005)</a:t>
            </a:r>
          </a:p>
          <a:p>
            <a:endParaRPr lang="en-US" sz="2000" dirty="0" smtClean="0"/>
          </a:p>
          <a:p>
            <a:r>
              <a:rPr lang="en-US" sz="2000" dirty="0" smtClean="0">
                <a:latin typeface="Comic Sans MS" pitchFamily="66" charset="0"/>
              </a:rPr>
              <a:t>No known population losses because of climate change</a:t>
            </a:r>
          </a:p>
        </p:txBody>
      </p:sp>
      <p:pic>
        <p:nvPicPr>
          <p:cNvPr id="15" name="Picture 1028" descr="BrookTrout_Predictions_all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3179618" cy="411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7" descr="EBTJ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800600"/>
            <a:ext cx="2122714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Managers Risk a Type I or Type II Error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Investment of $100’s k  in restoration ?</a:t>
            </a:r>
          </a:p>
          <a:p>
            <a:r>
              <a:rPr lang="en-US" sz="2800" dirty="0" smtClean="0"/>
              <a:t>Selection of conservation populations (genetic integrity)</a:t>
            </a:r>
            <a:endParaRPr lang="en-US" sz="2800" dirty="0"/>
          </a:p>
        </p:txBody>
      </p:sp>
      <p:pic>
        <p:nvPicPr>
          <p:cNvPr id="7" name="Content Placeholder 3" descr="Pop102_105_106_SVcurv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0588" t="29091" r="18824" b="30000"/>
          <a:stretch>
            <a:fillRect/>
          </a:stretch>
        </p:blipFill>
        <p:spPr>
          <a:xfrm>
            <a:off x="4648200" y="2609848"/>
            <a:ext cx="3810000" cy="2857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Climate change Scenarios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hudymx.CSMDOMAIN\Desktop\climate change\Patches_50k_gr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3930032" cy="2884469"/>
          </a:xfrm>
          <a:prstGeom prst="rect">
            <a:avLst/>
          </a:prstGeom>
          <a:noFill/>
        </p:spPr>
      </p:pic>
      <p:pic>
        <p:nvPicPr>
          <p:cNvPr id="8" name="Content Placeholder 3" descr="Pop102_105_106_SVcurve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10588" t="29091" r="18824" b="30000"/>
          <a:stretch>
            <a:fillRect/>
          </a:stretch>
        </p:blipFill>
        <p:spPr>
          <a:xfrm>
            <a:off x="4648200" y="2609848"/>
            <a:ext cx="3810000" cy="2857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8382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dirty="0">
                <a:latin typeface="Verdana" pitchFamily="34" charset="0"/>
              </a:rPr>
              <a:t>Acknowledgements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609600" y="18288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777777"/>
                </a:solidFill>
                <a:latin typeface="Verdana" pitchFamily="34" charset="0"/>
              </a:rPr>
              <a:t>VA Department of Game and Inland Fisheries for HOBO funding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800" dirty="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777777"/>
                </a:solidFill>
                <a:latin typeface="Verdana" pitchFamily="34" charset="0"/>
              </a:rPr>
              <a:t>US Forest </a:t>
            </a:r>
            <a:r>
              <a:rPr lang="en-US" sz="1800" dirty="0" smtClean="0">
                <a:solidFill>
                  <a:srgbClr val="777777"/>
                </a:solidFill>
                <a:latin typeface="Verdana" pitchFamily="34" charset="0"/>
              </a:rPr>
              <a:t>Service Northern and Southern Research Station</a:t>
            </a:r>
            <a:endParaRPr lang="en-US" sz="1800" dirty="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800" dirty="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777777"/>
                </a:solidFill>
                <a:latin typeface="Verdana" pitchFamily="34" charset="0"/>
              </a:rPr>
              <a:t>James Madison University, Department of </a:t>
            </a:r>
            <a:r>
              <a:rPr lang="en-US" sz="1800" dirty="0" smtClean="0">
                <a:solidFill>
                  <a:srgbClr val="777777"/>
                </a:solidFill>
                <a:latin typeface="Verdana" pitchFamily="34" charset="0"/>
              </a:rPr>
              <a:t>Biology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rgbClr val="777777"/>
                </a:solidFill>
                <a:latin typeface="Verdana" pitchFamily="34" charset="0"/>
              </a:rPr>
              <a:t>Virginia Tech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rgbClr val="777777"/>
                </a:solidFill>
                <a:latin typeface="Verdana" pitchFamily="34" charset="0"/>
              </a:rPr>
              <a:t>USFWS</a:t>
            </a:r>
            <a:endParaRPr lang="en-US" sz="1800" dirty="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600" dirty="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1400" dirty="0">
              <a:solidFill>
                <a:srgbClr val="777777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1400" dirty="0">
              <a:solidFill>
                <a:srgbClr val="777777"/>
              </a:solidFill>
              <a:latin typeface="Verdana" pitchFamily="34" charset="0"/>
            </a:endParaRPr>
          </a:p>
        </p:txBody>
      </p:sp>
      <p:sp>
        <p:nvSpPr>
          <p:cNvPr id="35845" name="Rectangle 11"/>
          <p:cNvSpPr>
            <a:spLocks noChangeArrowheads="1"/>
          </p:cNvSpPr>
          <p:nvPr/>
        </p:nvSpPr>
        <p:spPr bwMode="auto">
          <a:xfrm>
            <a:off x="4724400" y="17526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US" sz="2000" b="1" u="sng" dirty="0">
              <a:latin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60198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17" descr="EBT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048000"/>
            <a:ext cx="2514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1219200" y="533400"/>
          <a:ext cx="6553200" cy="5997575"/>
        </p:xfrm>
        <a:graphic>
          <a:graphicData uri="http://schemas.openxmlformats.org/presentationml/2006/ole">
            <p:oleObj spid="_x0000_s1026" name="Photo Editor Photo" r:id="rId3" imgW="1685714" imgH="1542857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8" name="Picture 3" descr="IMG_46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-304800"/>
            <a:ext cx="11277600" cy="805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0"/>
            <a:ext cx="73152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Candidate Model Metrics??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Solar Gain Metric</a:t>
            </a: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endParaRPr lang="en-US" sz="3200" dirty="0" smtClean="0">
              <a:latin typeface="Comic Sans MS" pitchFamily="66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>
              <a:latin typeface="Verdana" pitchFamily="34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21336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>
              <a:solidFill>
                <a:srgbClr val="777777"/>
              </a:solidFill>
              <a:latin typeface="Verdana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777777"/>
                </a:solidFill>
                <a:latin typeface="Verdana" pitchFamily="34" charset="0"/>
              </a:rPr>
              <a:t>Latitude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777777"/>
                </a:solidFill>
                <a:latin typeface="Verdana" pitchFamily="34" charset="0"/>
              </a:rPr>
              <a:t>Longitude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777777"/>
                </a:solidFill>
                <a:latin typeface="Verdana" pitchFamily="34" charset="0"/>
              </a:rPr>
              <a:t>Elevation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777777"/>
                </a:solidFill>
                <a:latin typeface="Verdana" pitchFamily="34" charset="0"/>
              </a:rPr>
              <a:t>Aspect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777777"/>
                </a:solidFill>
                <a:latin typeface="Verdana" pitchFamily="34" charset="0"/>
              </a:rPr>
              <a:t>% Canopy Cover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777777"/>
                </a:solidFill>
                <a:latin typeface="Verdana" pitchFamily="34" charset="0"/>
              </a:rPr>
              <a:t>Hill Shading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>
              <a:solidFill>
                <a:srgbClr val="777777"/>
              </a:solidFill>
              <a:latin typeface="Verdana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505200" y="5715000"/>
            <a:ext cx="533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>
                <a:solidFill>
                  <a:schemeClr val="bg1"/>
                </a:solidFill>
                <a:latin typeface="Verdana" pitchFamily="34" charset="0"/>
              </a:rPr>
              <a:t>http://www.tnaqua.org/newsroom/HighRes/BrookTrout_exhibit.jpg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3581400" y="5334000"/>
            <a:ext cx="4419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mic Sans MS" pitchFamily="66" charset="0"/>
              </a:rPr>
              <a:t>http://www.tnaqua.org/newsroom/HighRes/BrookTrout_exhibit.jpg</a:t>
            </a:r>
          </a:p>
        </p:txBody>
      </p:sp>
      <p:pic>
        <p:nvPicPr>
          <p:cNvPr id="8" name="Content Placeholder 5" descr="Solar_Canopy_Crit_S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371600"/>
            <a:ext cx="5401056" cy="440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Predictive Scale Appropriate Models: CART??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Solar gain</a:t>
            </a:r>
          </a:p>
          <a:p>
            <a:pPr lvl="1"/>
            <a:r>
              <a:rPr lang="en-US" dirty="0" smtClean="0"/>
              <a:t>Hill shading </a:t>
            </a:r>
          </a:p>
          <a:p>
            <a:pPr lvl="1"/>
            <a:r>
              <a:rPr lang="en-US" dirty="0" smtClean="0"/>
              <a:t>Aspect</a:t>
            </a:r>
          </a:p>
          <a:p>
            <a:pPr lvl="1"/>
            <a:r>
              <a:rPr lang="en-US" dirty="0" smtClean="0"/>
              <a:t>Lat/long</a:t>
            </a:r>
          </a:p>
          <a:p>
            <a:pPr lvl="1"/>
            <a:r>
              <a:rPr lang="en-US" dirty="0" smtClean="0"/>
              <a:t>Canopy cover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Elevation</a:t>
            </a:r>
          </a:p>
          <a:p>
            <a:r>
              <a:rPr lang="en-US" dirty="0" smtClean="0"/>
              <a:t>Patch area</a:t>
            </a:r>
          </a:p>
          <a:p>
            <a:r>
              <a:rPr lang="en-US" dirty="0" smtClean="0"/>
              <a:t>groundwater</a:t>
            </a:r>
          </a:p>
          <a:p>
            <a:r>
              <a:rPr lang="en-US" dirty="0" smtClean="0"/>
              <a:t>???????</a:t>
            </a:r>
          </a:p>
          <a:p>
            <a:endParaRPr lang="en-US" dirty="0"/>
          </a:p>
        </p:txBody>
      </p:sp>
      <p:pic>
        <p:nvPicPr>
          <p:cNvPr id="5" name="Content Placeholder 4" descr="figure3-classific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8000"/>
          <a:stretch>
            <a:fillRect/>
          </a:stretch>
        </p:blipFill>
        <p:spPr>
          <a:xfrm>
            <a:off x="4191000" y="2286000"/>
            <a:ext cx="4665870" cy="3219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kern="0" dirty="0"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Sensitivity Metric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3962400" cy="41148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The change in the daily maximum water temperature </a:t>
            </a:r>
            <a:r>
              <a:rPr lang="en-US" sz="2400" b="1" dirty="0" smtClean="0"/>
              <a:t>(DMAXW) </a:t>
            </a:r>
            <a:r>
              <a:rPr lang="en-US" sz="2400" dirty="0" smtClean="0"/>
              <a:t>from a 1°C increase in the daily maximum air temperature </a:t>
            </a:r>
            <a:r>
              <a:rPr lang="en-US" sz="2400" b="1" dirty="0" smtClean="0"/>
              <a:t>(DMAXA)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92D050"/>
                </a:solidFill>
              </a:rPr>
              <a:t>High Sensitivity </a:t>
            </a:r>
            <a:r>
              <a:rPr lang="en-US" dirty="0" smtClean="0">
                <a:solidFill>
                  <a:srgbClr val="92D050"/>
                </a:solidFill>
              </a:rPr>
              <a:t>(HS) </a:t>
            </a:r>
            <a:r>
              <a:rPr lang="en-US" dirty="0" smtClean="0"/>
              <a:t>= patch median &gt; 0.38°C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Low Sensitivity </a:t>
            </a:r>
            <a:r>
              <a:rPr lang="en-US" dirty="0" smtClean="0">
                <a:solidFill>
                  <a:srgbClr val="FF0000"/>
                </a:solidFill>
              </a:rPr>
              <a:t>(LS) </a:t>
            </a:r>
            <a:r>
              <a:rPr lang="en-US" dirty="0" smtClean="0"/>
              <a:t>= patch median &lt; 0.38°C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Vulnerability Metrics</a:t>
            </a:r>
          </a:p>
        </p:txBody>
      </p:sp>
      <p:sp>
        <p:nvSpPr>
          <p:cNvPr id="25604" name="Rectangle 19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25000" lnSpcReduction="20000"/>
          </a:bodyPr>
          <a:lstStyle/>
          <a:p>
            <a:pPr marL="571500" indent="-457200">
              <a:buNone/>
            </a:pPr>
            <a:r>
              <a:rPr lang="en-US" sz="9600" b="1" u="sng" dirty="0" smtClean="0">
                <a:cs typeface="Arial" charset="0"/>
              </a:rPr>
              <a:t>Average Standardized Score (x-mean)/SD</a:t>
            </a:r>
          </a:p>
          <a:p>
            <a:pPr marL="571500" indent="-457200">
              <a:buNone/>
            </a:pPr>
            <a:endParaRPr lang="en-US" sz="9600" b="1" dirty="0" smtClean="0">
              <a:cs typeface="Arial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9600" b="1" dirty="0" smtClean="0">
                <a:latin typeface="Comic Sans MS" pitchFamily="66" charset="0"/>
                <a:cs typeface="Arial" charset="0"/>
              </a:rPr>
              <a:t>Duration</a:t>
            </a:r>
            <a:r>
              <a:rPr lang="en-US" sz="9600" dirty="0" smtClean="0">
                <a:latin typeface="Comic Sans MS" pitchFamily="66" charset="0"/>
                <a:cs typeface="Arial" charset="0"/>
              </a:rPr>
              <a:t> (consecutive days above 21°C)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9600" b="1" dirty="0" smtClean="0">
                <a:cs typeface="Arial" charset="0"/>
              </a:rPr>
              <a:t>Proportion</a:t>
            </a:r>
            <a:r>
              <a:rPr lang="en-US" sz="9600" dirty="0" smtClean="0">
                <a:cs typeface="Arial" charset="0"/>
              </a:rPr>
              <a:t> (frequency of days above </a:t>
            </a:r>
            <a:r>
              <a:rPr lang="en-US" sz="9600" dirty="0" smtClean="0"/>
              <a:t>21</a:t>
            </a:r>
            <a:r>
              <a:rPr lang="en-US" sz="9600" dirty="0" smtClean="0">
                <a:cs typeface="Arial" charset="0"/>
              </a:rPr>
              <a:t>°C)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9600" b="1" dirty="0" smtClean="0">
                <a:cs typeface="Arial" charset="0"/>
              </a:rPr>
              <a:t>Magnitude</a:t>
            </a:r>
            <a:r>
              <a:rPr lang="en-US" sz="9600" dirty="0" smtClean="0">
                <a:cs typeface="Arial" charset="0"/>
              </a:rPr>
              <a:t> </a:t>
            </a:r>
            <a:r>
              <a:rPr lang="en-US" sz="9600" dirty="0" smtClean="0"/>
              <a:t>(average DMAXW of all DMAXW days over 21 °C)</a:t>
            </a:r>
          </a:p>
          <a:p>
            <a:pPr marL="571500" indent="-457200">
              <a:buFont typeface="+mj-lt"/>
              <a:buAutoNum type="arabicPeriod"/>
            </a:pPr>
            <a:endParaRPr lang="en-US" sz="2400" dirty="0" smtClean="0">
              <a:latin typeface="Comic Sans MS" pitchFamily="66" charset="0"/>
              <a:cs typeface="Arial" charset="0"/>
            </a:endParaRP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  <a:cs typeface="Arial" charset="0"/>
              </a:rPr>
              <a:t> </a:t>
            </a:r>
            <a:endParaRPr lang="en-US" dirty="0" smtClean="0">
              <a:latin typeface="Comic Sans MS" pitchFamily="66" charset="0"/>
              <a:cs typeface="Arial" charset="0"/>
            </a:endParaRPr>
          </a:p>
          <a:p>
            <a:pPr>
              <a:buNone/>
            </a:pPr>
            <a:r>
              <a:rPr lang="en-US" sz="2400" b="1" dirty="0" smtClean="0">
                <a:cs typeface="Arial" charset="0"/>
              </a:rPr>
              <a:t> </a:t>
            </a:r>
            <a:endParaRPr lang="en-US" sz="2400" dirty="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High Vulnerability </a:t>
            </a:r>
            <a:r>
              <a:rPr lang="en-US" dirty="0" smtClean="0">
                <a:solidFill>
                  <a:srgbClr val="FF0000"/>
                </a:solidFill>
              </a:rPr>
              <a:t>(HS) </a:t>
            </a:r>
            <a:r>
              <a:rPr lang="en-US" dirty="0" smtClean="0"/>
              <a:t>= any value of DMAXW over 21</a:t>
            </a:r>
            <a:r>
              <a:rPr lang="en-US" dirty="0" smtClean="0">
                <a:cs typeface="Arial" charset="0"/>
              </a:rPr>
              <a:t>°C </a:t>
            </a:r>
          </a:p>
          <a:p>
            <a:r>
              <a:rPr lang="en-US" u="sng" dirty="0" smtClean="0">
                <a:solidFill>
                  <a:srgbClr val="92D050"/>
                </a:solidFill>
                <a:cs typeface="Arial" charset="0"/>
              </a:rPr>
              <a:t>Low Vulnerability </a:t>
            </a:r>
            <a:r>
              <a:rPr lang="en-US" dirty="0" smtClean="0">
                <a:solidFill>
                  <a:srgbClr val="92D050"/>
                </a:solidFill>
                <a:cs typeface="Arial" charset="0"/>
              </a:rPr>
              <a:t>(LS) </a:t>
            </a:r>
            <a:r>
              <a:rPr lang="en-US" dirty="0" smtClean="0">
                <a:cs typeface="Arial" charset="0"/>
              </a:rPr>
              <a:t>= all values of DMAXW under </a:t>
            </a:r>
            <a:r>
              <a:rPr lang="en-US" dirty="0" smtClean="0"/>
              <a:t>21</a:t>
            </a:r>
            <a:r>
              <a:rPr lang="en-US" dirty="0" smtClean="0">
                <a:cs typeface="Arial" charset="0"/>
              </a:rPr>
              <a:t>°C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u="sng" dirty="0" smtClean="0"/>
              <a:t>Case Study: </a:t>
            </a:r>
            <a:r>
              <a:rPr lang="en-US" dirty="0" smtClean="0"/>
              <a:t>Virginia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1800" dirty="0" smtClean="0">
              <a:latin typeface="Comic Sans MS" pitchFamily="66" charset="0"/>
            </a:endParaRPr>
          </a:p>
        </p:txBody>
      </p:sp>
      <p:pic>
        <p:nvPicPr>
          <p:cNvPr id="410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498122"/>
            <a:ext cx="6235700" cy="4941498"/>
          </a:xfrm>
          <a:ln w="38100">
            <a:solidFill>
              <a:schemeClr val="tx1"/>
            </a:solidFill>
          </a:ln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4495800" y="5410200"/>
            <a:ext cx="1698625" cy="760413"/>
            <a:chOff x="0" y="-9"/>
            <a:chExt cx="2675" cy="1198"/>
          </a:xfrm>
        </p:grpSpPr>
        <p:sp>
          <p:nvSpPr>
            <p:cNvPr id="4104" name="AutoShape 9"/>
            <p:cNvSpPr>
              <a:spLocks noChangeAspect="1" noChangeArrowheads="1"/>
            </p:cNvSpPr>
            <p:nvPr/>
          </p:nvSpPr>
          <p:spPr bwMode="auto">
            <a:xfrm>
              <a:off x="0" y="-9"/>
              <a:ext cx="2295" cy="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4105" name="Rectangle 10"/>
            <p:cNvSpPr>
              <a:spLocks noChangeArrowheads="1"/>
            </p:cNvSpPr>
            <p:nvPr/>
          </p:nvSpPr>
          <p:spPr bwMode="auto">
            <a:xfrm>
              <a:off x="0" y="-9"/>
              <a:ext cx="26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Verdana" pitchFamily="34" charset="0"/>
                </a:rPr>
                <a:t>Brook Trout Habitat</a:t>
              </a:r>
              <a:endParaRPr lang="en-US" dirty="0">
                <a:latin typeface="Verdana" pitchFamily="34" charset="0"/>
              </a:endParaRPr>
            </a:p>
          </p:txBody>
        </p:sp>
        <p:sp>
          <p:nvSpPr>
            <p:cNvPr id="4106" name="Rectangle 11"/>
            <p:cNvSpPr>
              <a:spLocks noChangeArrowheads="1"/>
            </p:cNvSpPr>
            <p:nvPr/>
          </p:nvSpPr>
          <p:spPr bwMode="auto">
            <a:xfrm>
              <a:off x="421" y="414"/>
              <a:ext cx="492" cy="244"/>
            </a:xfrm>
            <a:prstGeom prst="rect">
              <a:avLst/>
            </a:prstGeom>
            <a:solidFill>
              <a:srgbClr val="9C9C9C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4107" name="Rectangle 12"/>
            <p:cNvSpPr>
              <a:spLocks noChangeArrowheads="1"/>
            </p:cNvSpPr>
            <p:nvPr/>
          </p:nvSpPr>
          <p:spPr bwMode="auto">
            <a:xfrm>
              <a:off x="421" y="414"/>
              <a:ext cx="492" cy="244"/>
            </a:xfrm>
            <a:prstGeom prst="rect">
              <a:avLst/>
            </a:prstGeom>
            <a:noFill/>
            <a:ln w="9525">
              <a:solidFill>
                <a:srgbClr val="6E6E6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4108" name="Rectangle 13"/>
            <p:cNvSpPr>
              <a:spLocks noChangeArrowheads="1"/>
            </p:cNvSpPr>
            <p:nvPr/>
          </p:nvSpPr>
          <p:spPr bwMode="auto">
            <a:xfrm>
              <a:off x="1003" y="444"/>
              <a:ext cx="93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Verdana" pitchFamily="34" charset="0"/>
                </a:rPr>
                <a:t>Extirpated</a:t>
              </a:r>
              <a:endParaRPr lang="en-US" dirty="0">
                <a:latin typeface="Verdana" pitchFamily="34" charset="0"/>
              </a:endParaRPr>
            </a:p>
          </p:txBody>
        </p:sp>
        <p:sp>
          <p:nvSpPr>
            <p:cNvPr id="4109" name="Rectangle 14"/>
            <p:cNvSpPr>
              <a:spLocks noChangeArrowheads="1"/>
            </p:cNvSpPr>
            <p:nvPr/>
          </p:nvSpPr>
          <p:spPr bwMode="auto">
            <a:xfrm>
              <a:off x="421" y="745"/>
              <a:ext cx="492" cy="246"/>
            </a:xfrm>
            <a:prstGeom prst="rect">
              <a:avLst/>
            </a:prstGeom>
            <a:solidFill>
              <a:srgbClr val="4CE6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4110" name="Rectangle 15"/>
            <p:cNvSpPr>
              <a:spLocks noChangeArrowheads="1"/>
            </p:cNvSpPr>
            <p:nvPr/>
          </p:nvSpPr>
          <p:spPr bwMode="auto">
            <a:xfrm>
              <a:off x="421" y="745"/>
              <a:ext cx="492" cy="246"/>
            </a:xfrm>
            <a:prstGeom prst="rect">
              <a:avLst/>
            </a:prstGeom>
            <a:noFill/>
            <a:ln w="9525">
              <a:solidFill>
                <a:srgbClr val="6E6E6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4111" name="Rectangle 16"/>
            <p:cNvSpPr>
              <a:spLocks noChangeArrowheads="1"/>
            </p:cNvSpPr>
            <p:nvPr/>
          </p:nvSpPr>
          <p:spPr bwMode="auto">
            <a:xfrm>
              <a:off x="1003" y="774"/>
              <a:ext cx="53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Verdana" pitchFamily="34" charset="0"/>
                </a:rPr>
                <a:t>Intact</a:t>
              </a:r>
              <a:endParaRPr lang="en-US" dirty="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Comic Sans MS" pitchFamily="66" charset="0"/>
              </a:rPr>
              <a:t>Under various climate change scenarios, brook trout are </a:t>
            </a:r>
            <a:r>
              <a:rPr lang="en-US" sz="2800" u="sng" dirty="0" smtClean="0">
                <a:latin typeface="Comic Sans MS" pitchFamily="66" charset="0"/>
              </a:rPr>
              <a:t>predicted to be extirpated</a:t>
            </a:r>
            <a:r>
              <a:rPr lang="en-US" sz="2800" dirty="0" smtClean="0">
                <a:latin typeface="Comic Sans MS" pitchFamily="66" charset="0"/>
              </a:rPr>
              <a:t> from parts of the historic range ( i.e. Virginia)</a:t>
            </a: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dirty="0" smtClean="0">
              <a:latin typeface="Comic Sans MS" pitchFamily="66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u="sng" dirty="0" smtClean="0">
                <a:latin typeface="Comic Sans MS" pitchFamily="66" charset="0"/>
              </a:rPr>
              <a:t>Flebbe et al. 2006.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Spatial Modeling to Project Southern Appalachian Trout Distribution in a Warmer Climate</a:t>
            </a:r>
            <a:r>
              <a:rPr lang="en-US" dirty="0" smtClean="0">
                <a:latin typeface="Comic Sans MS" pitchFamily="66" charset="0"/>
              </a:rPr>
              <a:t>. TAFS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u="sng" dirty="0" smtClean="0">
                <a:latin typeface="Comic Sans MS" pitchFamily="66" charset="0"/>
              </a:rPr>
              <a:t>Clark et al. 2001.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Predicting Climate Change Effects on Appalachian Trout: Combining GIS and Individual –Based Modeling. </a:t>
            </a:r>
            <a:r>
              <a:rPr lang="en-US" dirty="0" smtClean="0">
                <a:latin typeface="Comic Sans MS" pitchFamily="66" charset="0"/>
              </a:rPr>
              <a:t>Ecological Applications.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u="sng" dirty="0" err="1" smtClean="0">
                <a:latin typeface="Comic Sans MS" pitchFamily="66" charset="0"/>
              </a:rPr>
              <a:t>Meisner</a:t>
            </a:r>
            <a:r>
              <a:rPr lang="en-US" u="sng" dirty="0" smtClean="0">
                <a:latin typeface="Comic Sans MS" pitchFamily="66" charset="0"/>
              </a:rPr>
              <a:t>. 1990.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Effect of Climatic Warming on the southern margins of the Native Brook Trout </a:t>
            </a:r>
            <a:r>
              <a:rPr lang="en-US" dirty="0" smtClean="0">
                <a:latin typeface="Comic Sans MS" pitchFamily="66" charset="0"/>
              </a:rPr>
              <a:t>. CJAS</a:t>
            </a:r>
          </a:p>
          <a:p>
            <a:pPr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038600" cy="3200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6096000" y="5334000"/>
            <a:ext cx="1698625" cy="760413"/>
            <a:chOff x="0" y="-9"/>
            <a:chExt cx="2675" cy="1198"/>
          </a:xfrm>
        </p:grpSpPr>
        <p:sp>
          <p:nvSpPr>
            <p:cNvPr id="5128" name="AutoShape 9"/>
            <p:cNvSpPr>
              <a:spLocks noChangeAspect="1" noChangeArrowheads="1"/>
            </p:cNvSpPr>
            <p:nvPr/>
          </p:nvSpPr>
          <p:spPr bwMode="auto">
            <a:xfrm>
              <a:off x="0" y="-9"/>
              <a:ext cx="2295" cy="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129" name="Rectangle 10"/>
            <p:cNvSpPr>
              <a:spLocks noChangeArrowheads="1"/>
            </p:cNvSpPr>
            <p:nvPr/>
          </p:nvSpPr>
          <p:spPr bwMode="auto">
            <a:xfrm>
              <a:off x="0" y="-9"/>
              <a:ext cx="26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Verdana" pitchFamily="34" charset="0"/>
                </a:rPr>
                <a:t>Brook Trout Habitat</a:t>
              </a:r>
              <a:endParaRPr lang="en-US">
                <a:latin typeface="Verdana" pitchFamily="34" charset="0"/>
              </a:endParaRPr>
            </a:p>
          </p:txBody>
        </p:sp>
        <p:sp>
          <p:nvSpPr>
            <p:cNvPr id="5130" name="Rectangle 11"/>
            <p:cNvSpPr>
              <a:spLocks noChangeArrowheads="1"/>
            </p:cNvSpPr>
            <p:nvPr/>
          </p:nvSpPr>
          <p:spPr bwMode="auto">
            <a:xfrm>
              <a:off x="421" y="414"/>
              <a:ext cx="492" cy="244"/>
            </a:xfrm>
            <a:prstGeom prst="rect">
              <a:avLst/>
            </a:prstGeom>
            <a:solidFill>
              <a:srgbClr val="9C9C9C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131" name="Rectangle 12"/>
            <p:cNvSpPr>
              <a:spLocks noChangeArrowheads="1"/>
            </p:cNvSpPr>
            <p:nvPr/>
          </p:nvSpPr>
          <p:spPr bwMode="auto">
            <a:xfrm>
              <a:off x="421" y="414"/>
              <a:ext cx="492" cy="244"/>
            </a:xfrm>
            <a:prstGeom prst="rect">
              <a:avLst/>
            </a:prstGeom>
            <a:noFill/>
            <a:ln w="9525">
              <a:solidFill>
                <a:srgbClr val="6E6E6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132" name="Rectangle 13"/>
            <p:cNvSpPr>
              <a:spLocks noChangeArrowheads="1"/>
            </p:cNvSpPr>
            <p:nvPr/>
          </p:nvSpPr>
          <p:spPr bwMode="auto">
            <a:xfrm>
              <a:off x="1003" y="444"/>
              <a:ext cx="93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Verdana" pitchFamily="34" charset="0"/>
                </a:rPr>
                <a:t>Extirpated</a:t>
              </a:r>
              <a:endParaRPr lang="en-US">
                <a:latin typeface="Verdana" pitchFamily="34" charset="0"/>
              </a:endParaRPr>
            </a:p>
          </p:txBody>
        </p:sp>
        <p:sp>
          <p:nvSpPr>
            <p:cNvPr id="5133" name="Rectangle 14"/>
            <p:cNvSpPr>
              <a:spLocks noChangeArrowheads="1"/>
            </p:cNvSpPr>
            <p:nvPr/>
          </p:nvSpPr>
          <p:spPr bwMode="auto">
            <a:xfrm>
              <a:off x="421" y="745"/>
              <a:ext cx="492" cy="246"/>
            </a:xfrm>
            <a:prstGeom prst="rect">
              <a:avLst/>
            </a:prstGeom>
            <a:solidFill>
              <a:srgbClr val="4CE6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134" name="Rectangle 15"/>
            <p:cNvSpPr>
              <a:spLocks noChangeArrowheads="1"/>
            </p:cNvSpPr>
            <p:nvPr/>
          </p:nvSpPr>
          <p:spPr bwMode="auto">
            <a:xfrm>
              <a:off x="421" y="745"/>
              <a:ext cx="492" cy="246"/>
            </a:xfrm>
            <a:prstGeom prst="rect">
              <a:avLst/>
            </a:prstGeom>
            <a:noFill/>
            <a:ln w="9525">
              <a:solidFill>
                <a:srgbClr val="6E6E6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5135" name="Rectangle 16"/>
            <p:cNvSpPr>
              <a:spLocks noChangeArrowheads="1"/>
            </p:cNvSpPr>
            <p:nvPr/>
          </p:nvSpPr>
          <p:spPr bwMode="auto">
            <a:xfrm>
              <a:off x="1003" y="774"/>
              <a:ext cx="53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Verdana" pitchFamily="34" charset="0"/>
                </a:rPr>
                <a:t>Intact</a:t>
              </a:r>
              <a:endParaRPr lang="en-US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Secondary Data </a:t>
            </a:r>
            <a:r>
              <a:rPr lang="en-US" dirty="0" smtClean="0"/>
              <a:t>Used in Regional Models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000" b="1" u="sng" dirty="0" smtClean="0">
                <a:latin typeface="Comic Sans MS" pitchFamily="66" charset="0"/>
              </a:rPr>
              <a:t>Air Temperature:</a:t>
            </a:r>
          </a:p>
          <a:p>
            <a:endParaRPr lang="en-US" sz="2000" b="1" u="sng" dirty="0" smtClean="0">
              <a:latin typeface="Comic Sans MS" pitchFamily="66" charset="0"/>
            </a:endParaRPr>
          </a:p>
          <a:p>
            <a:pPr lvl="1"/>
            <a:r>
              <a:rPr lang="en-US" sz="1600" dirty="0" smtClean="0">
                <a:latin typeface="Comic Sans MS" pitchFamily="66" charset="0"/>
              </a:rPr>
              <a:t>Mean annual maximum air temperature (</a:t>
            </a:r>
            <a:r>
              <a:rPr lang="en-US" sz="1600" b="1" dirty="0" smtClean="0">
                <a:latin typeface="Comic Sans MS" pitchFamily="66" charset="0"/>
              </a:rPr>
              <a:t>PRISM</a:t>
            </a:r>
            <a:r>
              <a:rPr lang="en-US" sz="1600" dirty="0" smtClean="0">
                <a:latin typeface="Comic Sans MS" pitchFamily="66" charset="0"/>
              </a:rPr>
              <a:t>; 800 m grid)</a:t>
            </a:r>
          </a:p>
          <a:p>
            <a:pPr lvl="1"/>
            <a:endParaRPr lang="en-US" sz="1600" dirty="0" smtClean="0">
              <a:latin typeface="Comic Sans MS" pitchFamily="66" charset="0"/>
            </a:endParaRPr>
          </a:p>
          <a:p>
            <a:pPr lvl="1"/>
            <a:r>
              <a:rPr lang="en-US" sz="1600" dirty="0" smtClean="0">
                <a:latin typeface="Comic Sans MS" pitchFamily="66" charset="0"/>
              </a:rPr>
              <a:t>Air Temperature from Elevation or Elevation/Latitude models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>
                <a:latin typeface="Comic Sans MS" pitchFamily="66" charset="0"/>
              </a:rPr>
              <a:t>Models from local weather stations ( i.e. </a:t>
            </a:r>
            <a:r>
              <a:rPr lang="en-US" sz="1600" dirty="0" smtClean="0"/>
              <a:t>airports, NOAA)</a:t>
            </a:r>
            <a:endParaRPr lang="en-US" sz="16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b="1" u="sng" dirty="0" smtClean="0">
                <a:latin typeface="Comic Sans MS" pitchFamily="66" charset="0"/>
              </a:rPr>
              <a:t>Water Temperature:</a:t>
            </a:r>
          </a:p>
          <a:p>
            <a:pPr lvl="1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lvl="1"/>
            <a:r>
              <a:rPr lang="en-US" sz="1600" dirty="0" smtClean="0"/>
              <a:t>Usually no direct measurements </a:t>
            </a:r>
            <a:endParaRPr lang="en-US" sz="1600" dirty="0" smtClean="0">
              <a:latin typeface="Comic Sans MS" pitchFamily="66" charset="0"/>
            </a:endParaRPr>
          </a:p>
          <a:p>
            <a:pPr lvl="1"/>
            <a:r>
              <a:rPr lang="en-US" sz="1600" dirty="0" smtClean="0">
                <a:latin typeface="Comic Sans MS" pitchFamily="66" charset="0"/>
              </a:rPr>
              <a:t>Assume a </a:t>
            </a:r>
            <a:r>
              <a:rPr lang="en-US" sz="1600" b="1" dirty="0" smtClean="0">
                <a:latin typeface="Comic Sans MS" pitchFamily="66" charset="0"/>
              </a:rPr>
              <a:t>steady relationship</a:t>
            </a:r>
            <a:r>
              <a:rPr lang="en-US" sz="1600" dirty="0" smtClean="0">
                <a:latin typeface="Comic Sans MS" pitchFamily="66" charset="0"/>
              </a:rPr>
              <a:t> between air and water temperatures </a:t>
            </a:r>
            <a:r>
              <a:rPr lang="en-US" sz="1600" b="1" dirty="0" smtClean="0">
                <a:latin typeface="Comic Sans MS" pitchFamily="66" charset="0"/>
              </a:rPr>
              <a:t>(i.e. 1</a:t>
            </a:r>
            <a:r>
              <a:rPr lang="en-US" sz="1600" b="1" dirty="0" smtClean="0">
                <a:latin typeface="Comic Sans MS" pitchFamily="66" charset="0"/>
                <a:cs typeface="Arial" charset="0"/>
              </a:rPr>
              <a:t>°C air temp rise = 0.8°C water temp rise)</a:t>
            </a:r>
          </a:p>
          <a:p>
            <a:endParaRPr lang="en-US" sz="2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Focus on </a:t>
            </a:r>
            <a:r>
              <a:rPr lang="en-US" sz="2000" b="1" dirty="0" smtClean="0">
                <a:latin typeface="Comic Sans MS" pitchFamily="66" charset="0"/>
              </a:rPr>
              <a:t>elevation</a:t>
            </a:r>
            <a:r>
              <a:rPr lang="en-US" sz="2000" dirty="0" smtClean="0">
                <a:latin typeface="Comic Sans MS" pitchFamily="66" charset="0"/>
              </a:rPr>
              <a:t> and </a:t>
            </a:r>
            <a:r>
              <a:rPr lang="en-US" sz="2000" b="1" dirty="0" smtClean="0">
                <a:latin typeface="Comic Sans MS" pitchFamily="66" charset="0"/>
              </a:rPr>
              <a:t>latitude</a:t>
            </a:r>
            <a:r>
              <a:rPr lang="en-US" sz="2000" dirty="0" smtClean="0">
                <a:latin typeface="Comic Sans MS" pitchFamily="66" charset="0"/>
              </a:rPr>
              <a:t> as driving metrics in temperature relationships: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lvl="1">
              <a:buFontTx/>
              <a:buNone/>
            </a:pPr>
            <a:r>
              <a:rPr lang="en-US" sz="1800" dirty="0" smtClean="0">
                <a:latin typeface="Comic Sans MS" pitchFamily="66" charset="0"/>
                <a:sym typeface="Wingdings" pitchFamily="2" charset="2"/>
              </a:rPr>
              <a:t>  </a:t>
            </a:r>
            <a:r>
              <a:rPr lang="en-US" sz="1800" b="1" dirty="0" smtClean="0">
                <a:latin typeface="Comic Sans MS" pitchFamily="66" charset="0"/>
              </a:rPr>
              <a:t>∆188m</a:t>
            </a:r>
            <a:r>
              <a:rPr lang="en-US" sz="1800" dirty="0" smtClean="0">
                <a:latin typeface="Comic Sans MS" pitchFamily="66" charset="0"/>
              </a:rPr>
              <a:t> elevation </a:t>
            </a:r>
            <a:r>
              <a:rPr lang="en-US" sz="18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800" b="1" dirty="0" smtClean="0">
                <a:latin typeface="Comic Sans MS" pitchFamily="66" charset="0"/>
              </a:rPr>
              <a:t>1</a:t>
            </a:r>
            <a:r>
              <a:rPr lang="en-US" sz="1800" b="1" dirty="0" smtClean="0">
                <a:latin typeface="Comic Sans MS" pitchFamily="66" charset="0"/>
                <a:cs typeface="Arial" charset="0"/>
              </a:rPr>
              <a:t>°C air </a:t>
            </a:r>
            <a:r>
              <a:rPr lang="en-US" sz="1800" dirty="0" smtClean="0">
                <a:latin typeface="Comic Sans MS" pitchFamily="66" charset="0"/>
                <a:cs typeface="Arial" charset="0"/>
              </a:rPr>
              <a:t>temp rise = </a:t>
            </a:r>
            <a:r>
              <a:rPr lang="en-US" sz="1800" b="1" dirty="0" smtClean="0">
                <a:latin typeface="Comic Sans MS" pitchFamily="66" charset="0"/>
                <a:cs typeface="Arial" charset="0"/>
              </a:rPr>
              <a:t>1°C water </a:t>
            </a:r>
            <a:r>
              <a:rPr lang="en-US" sz="1800" dirty="0" smtClean="0">
                <a:latin typeface="Comic Sans MS" pitchFamily="66" charset="0"/>
                <a:cs typeface="Arial" charset="0"/>
              </a:rPr>
              <a:t>temp rise (Flebbe et al. 2006)</a:t>
            </a:r>
            <a:endParaRPr lang="en-US" sz="18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example_linear_with_toler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7632691" cy="601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p102_105_106_SVcurves_no_lege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7885419" cy="5844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6" name="Picture 3" descr="IMG_46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-304800"/>
            <a:ext cx="11277600" cy="805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0"/>
            <a:ext cx="7315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778</Words>
  <Application>Microsoft Office PowerPoint</Application>
  <PresentationFormat>On-screen Show (4:3)</PresentationFormat>
  <Paragraphs>177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Photo Editor Photo</vt:lpstr>
      <vt:lpstr>Climate Change Scenarios for Brook Trout Persistence: Issues of Scale </vt:lpstr>
      <vt:lpstr>Slide 2</vt:lpstr>
      <vt:lpstr>Brook Trout Range</vt:lpstr>
      <vt:lpstr>Case Study: Virginia</vt:lpstr>
      <vt:lpstr>Under various climate change scenarios, brook trout are predicted to be extirpated from parts of the historic range ( i.e. Virginia) </vt:lpstr>
      <vt:lpstr>Secondary Data Used in Regional Models</vt:lpstr>
      <vt:lpstr>Slide 7</vt:lpstr>
      <vt:lpstr>Slide 8</vt:lpstr>
      <vt:lpstr>Slide 9</vt:lpstr>
      <vt:lpstr>OBJECTIVES</vt:lpstr>
      <vt:lpstr>Slide 11</vt:lpstr>
      <vt:lpstr>Sensitivity Metric</vt:lpstr>
      <vt:lpstr>Vulnerability Metrics</vt:lpstr>
      <vt:lpstr>Slide 14</vt:lpstr>
      <vt:lpstr>Patches of Brook Trout  (n = 2,329) </vt:lpstr>
      <vt:lpstr>Slide 16</vt:lpstr>
      <vt:lpstr>Slide 17</vt:lpstr>
      <vt:lpstr>Slide 18</vt:lpstr>
      <vt:lpstr>Slide 19</vt:lpstr>
      <vt:lpstr>Thermographs</vt:lpstr>
      <vt:lpstr>Slide 21</vt:lpstr>
      <vt:lpstr> Sensitivity (Secondary Data) </vt:lpstr>
      <vt:lpstr>Sensitivity (n = 77 )</vt:lpstr>
      <vt:lpstr>Vulnerability</vt:lpstr>
      <vt:lpstr>Slide 25</vt:lpstr>
      <vt:lpstr>Sensitivity/Vulnerability Habitat Classification </vt:lpstr>
      <vt:lpstr>Slide 27</vt:lpstr>
      <vt:lpstr>Slide 28</vt:lpstr>
      <vt:lpstr>Slide 29</vt:lpstr>
      <vt:lpstr>Can Managers Risk a Type I or Type II Error</vt:lpstr>
      <vt:lpstr> Climate change Scenarios</vt:lpstr>
      <vt:lpstr>Slide 32</vt:lpstr>
      <vt:lpstr>Slide 33</vt:lpstr>
      <vt:lpstr>Slide 34</vt:lpstr>
      <vt:lpstr>Solar Gain Metric </vt:lpstr>
      <vt:lpstr>Predictive Scale Appropriate Models: CART??</vt:lpstr>
      <vt:lpstr>Sensitivity Metric</vt:lpstr>
      <vt:lpstr>Vulnerability Metrics</vt:lpstr>
    </vt:vector>
  </TitlesOfParts>
  <Company>James Madison University - Home Use ONLY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hudymx</dc:creator>
  <cp:lastModifiedBy>Mark Hudy</cp:lastModifiedBy>
  <cp:revision>95</cp:revision>
  <dcterms:created xsi:type="dcterms:W3CDTF">2010-08-30T17:30:55Z</dcterms:created>
  <dcterms:modified xsi:type="dcterms:W3CDTF">2010-10-26T11:46:11Z</dcterms:modified>
</cp:coreProperties>
</file>