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5" r:id="rId4"/>
    <p:sldId id="257" r:id="rId5"/>
    <p:sldId id="266" r:id="rId6"/>
    <p:sldId id="264" r:id="rId7"/>
    <p:sldId id="261" r:id="rId8"/>
    <p:sldId id="259" r:id="rId9"/>
    <p:sldId id="263" r:id="rId10"/>
    <p:sldId id="260" r:id="rId11"/>
    <p:sldId id="269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6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0C26-0E91-427F-91EB-B283D116AEA0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99C25D97-2270-48AA-B26C-660F77C75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342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0C26-0E91-427F-91EB-B283D116AEA0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25D97-2270-48AA-B26C-660F77C75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4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0C26-0E91-427F-91EB-B283D116AEA0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25D97-2270-48AA-B26C-660F77C75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632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0C26-0E91-427F-91EB-B283D116AEA0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25D97-2270-48AA-B26C-660F77C75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669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51E50C26-0E91-427F-91EB-B283D116AEA0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99C25D97-2270-48AA-B26C-660F77C75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41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0C26-0E91-427F-91EB-B283D116AEA0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25D97-2270-48AA-B26C-660F77C75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361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0C26-0E91-427F-91EB-B283D116AEA0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25D97-2270-48AA-B26C-660F77C75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24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0C26-0E91-427F-91EB-B283D116AEA0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25D97-2270-48AA-B26C-660F77C75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91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0C26-0E91-427F-91EB-B283D116AEA0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25D97-2270-48AA-B26C-660F77C75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00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0C26-0E91-427F-91EB-B283D116AEA0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25D97-2270-48AA-B26C-660F77C75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246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0C26-0E91-427F-91EB-B283D116AEA0}" type="datetimeFigureOut">
              <a:rPr lang="en-US" smtClean="0"/>
              <a:t>4/15/2014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25D97-2270-48AA-B26C-660F77C75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89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51E50C26-0E91-427F-91EB-B283D116AEA0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99C25D97-2270-48AA-B26C-660F77C75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283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GeoNode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Uploading Data</a:t>
            </a:r>
          </a:p>
          <a:p>
            <a:pPr algn="r"/>
            <a:r>
              <a:rPr lang="en-US" dirty="0" smtClean="0"/>
              <a:t>Matthew Hanson</a:t>
            </a:r>
          </a:p>
          <a:p>
            <a:pPr algn="r"/>
            <a:r>
              <a:rPr lang="en-US" dirty="0" smtClean="0"/>
              <a:t>mhanson@ags.io</a:t>
            </a:r>
          </a:p>
        </p:txBody>
      </p:sp>
    </p:spTree>
    <p:extLst>
      <p:ext uri="{BB962C8B-B14F-4D97-AF65-F5344CB8AC3E}">
        <p14:creationId xmlns:p14="http://schemas.microsoft.com/office/powerpoint/2010/main" val="128067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241561"/>
            <a:ext cx="10058400" cy="1609344"/>
          </a:xfrm>
        </p:spPr>
        <p:txBody>
          <a:bodyPr/>
          <a:lstStyle/>
          <a:p>
            <a:r>
              <a:rPr lang="en-US" dirty="0" smtClean="0"/>
              <a:t>Upload Success!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830286"/>
            <a:ext cx="10058400" cy="3341913"/>
          </a:xfrm>
        </p:spPr>
        <p:txBody>
          <a:bodyPr/>
          <a:lstStyle/>
          <a:p>
            <a:r>
              <a:rPr lang="en-US" dirty="0" smtClean="0"/>
              <a:t>If successfully uploaded, the message above will be displayed</a:t>
            </a:r>
          </a:p>
          <a:p>
            <a:pPr lvl="1"/>
            <a:r>
              <a:rPr lang="en-US" dirty="0" smtClean="0"/>
              <a:t>Layer Info</a:t>
            </a:r>
          </a:p>
          <a:p>
            <a:pPr lvl="2"/>
            <a:r>
              <a:rPr lang="en-US" dirty="0" smtClean="0"/>
              <a:t>main layer viewing page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Edit Metadata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Fill in metadata…..very important!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Spatial data without metadata is of limited use (when, where, why, contact?)</a:t>
            </a:r>
            <a:endParaRPr lang="en-US" dirty="0" smtClean="0">
              <a:solidFill>
                <a:srgbClr val="7030A0"/>
              </a:solidFill>
            </a:endParaRPr>
          </a:p>
          <a:p>
            <a:pPr lvl="1"/>
            <a:r>
              <a:rPr lang="en-US" dirty="0" smtClean="0"/>
              <a:t>Manage Styles</a:t>
            </a:r>
          </a:p>
          <a:p>
            <a:pPr lvl="2"/>
            <a:r>
              <a:rPr lang="en-US" dirty="0" smtClean="0"/>
              <a:t>Edit, or create new, styles for the layer</a:t>
            </a:r>
          </a:p>
          <a:p>
            <a:pPr lvl="2"/>
            <a:r>
              <a:rPr lang="en-US" dirty="0" smtClean="0"/>
              <a:t>All styles available with this layer to users</a:t>
            </a:r>
          </a:p>
        </p:txBody>
      </p:sp>
      <p:pic>
        <p:nvPicPr>
          <p:cNvPr id="2050" name="Picture 2" descr="afteruplo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148" y="1721303"/>
            <a:ext cx="60198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071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layer (or map) has own Info page</a:t>
            </a:r>
          </a:p>
          <a:p>
            <a:r>
              <a:rPr lang="en-US" dirty="0" smtClean="0"/>
              <a:t>View data (zoom/pan)</a:t>
            </a:r>
          </a:p>
          <a:p>
            <a:r>
              <a:rPr lang="en-US" dirty="0" smtClean="0"/>
              <a:t>Feature Info (e.g. polygon attributes)</a:t>
            </a:r>
          </a:p>
          <a:p>
            <a:r>
              <a:rPr lang="en-US" dirty="0" smtClean="0"/>
              <a:t>Download data</a:t>
            </a:r>
          </a:p>
          <a:p>
            <a:pPr lvl="1"/>
            <a:r>
              <a:rPr lang="en-US" dirty="0" smtClean="0"/>
              <a:t>Variety of formats (e.g., </a:t>
            </a:r>
            <a:r>
              <a:rPr lang="en-US" dirty="0" err="1" smtClean="0"/>
              <a:t>tif</a:t>
            </a:r>
            <a:r>
              <a:rPr lang="en-US" dirty="0" smtClean="0"/>
              <a:t>, </a:t>
            </a:r>
            <a:r>
              <a:rPr lang="en-US" dirty="0" err="1" smtClean="0"/>
              <a:t>shapefile</a:t>
            </a:r>
            <a:r>
              <a:rPr lang="en-US" dirty="0" smtClean="0"/>
              <a:t>, jpg, </a:t>
            </a:r>
            <a:r>
              <a:rPr lang="en-US" dirty="0" err="1" smtClean="0"/>
              <a:t>kml</a:t>
            </a:r>
            <a:r>
              <a:rPr lang="en-US" dirty="0" smtClean="0"/>
              <a:t>)</a:t>
            </a:r>
          </a:p>
          <a:p>
            <a:r>
              <a:rPr lang="en-US" dirty="0" smtClean="0"/>
              <a:t>Download metadata</a:t>
            </a:r>
          </a:p>
          <a:p>
            <a:pPr lvl="1"/>
            <a:r>
              <a:rPr lang="en-US" dirty="0" smtClean="0"/>
              <a:t>Varity of formats (e.g., DIF, ATOM, ISO)</a:t>
            </a:r>
          </a:p>
          <a:p>
            <a:r>
              <a:rPr lang="en-US" dirty="0" smtClean="0"/>
              <a:t>Replace or remove data</a:t>
            </a:r>
          </a:p>
          <a:p>
            <a:r>
              <a:rPr lang="en-US" dirty="0" smtClean="0"/>
              <a:t>Social features</a:t>
            </a:r>
          </a:p>
          <a:p>
            <a:pPr lvl="1"/>
            <a:r>
              <a:rPr lang="en-US" dirty="0" smtClean="0"/>
              <a:t>Comment, rate, share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91101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layers may have multiple styles</a:t>
            </a:r>
          </a:p>
          <a:p>
            <a:pPr lvl="1"/>
            <a:r>
              <a:rPr lang="en-US" dirty="0" smtClean="0"/>
              <a:t>Add new or duplicate</a:t>
            </a:r>
          </a:p>
          <a:p>
            <a:pPr lvl="1"/>
            <a:r>
              <a:rPr lang="en-US" dirty="0" smtClean="0"/>
              <a:t>Use Style Manager to select available styles</a:t>
            </a:r>
          </a:p>
          <a:p>
            <a:endParaRPr lang="en-US" dirty="0"/>
          </a:p>
          <a:p>
            <a:r>
              <a:rPr lang="en-US" dirty="0" smtClean="0"/>
              <a:t>Style information stored in .</a:t>
            </a:r>
            <a:r>
              <a:rPr lang="en-US" dirty="0" err="1" smtClean="0"/>
              <a:t>sld</a:t>
            </a:r>
            <a:r>
              <a:rPr lang="en-US" dirty="0" smtClean="0"/>
              <a:t> files</a:t>
            </a:r>
          </a:p>
          <a:p>
            <a:pPr lvl="1"/>
            <a:r>
              <a:rPr lang="en-US" dirty="0" smtClean="0"/>
              <a:t>Include .</a:t>
            </a:r>
            <a:r>
              <a:rPr lang="en-US" dirty="0" err="1" smtClean="0"/>
              <a:t>sld</a:t>
            </a:r>
            <a:r>
              <a:rPr lang="en-US" dirty="0" smtClean="0"/>
              <a:t> file during upload</a:t>
            </a:r>
          </a:p>
          <a:p>
            <a:pPr lvl="1"/>
            <a:r>
              <a:rPr lang="en-US" dirty="0" smtClean="0"/>
              <a:t>Use GUI to edit rules</a:t>
            </a:r>
          </a:p>
          <a:p>
            <a:pPr lvl="1"/>
            <a:endParaRPr lang="en-US" dirty="0"/>
          </a:p>
          <a:p>
            <a:r>
              <a:rPr lang="en-US" dirty="0" smtClean="0"/>
              <a:t>Vector styling full featured</a:t>
            </a:r>
          </a:p>
          <a:p>
            <a:r>
              <a:rPr lang="en-US" dirty="0" smtClean="0"/>
              <a:t>Complex raster styles more difficult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0361" y="1458005"/>
            <a:ext cx="3495675" cy="280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095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GeoNode</a:t>
            </a:r>
            <a:r>
              <a:rPr lang="en-US" dirty="0" smtClean="0"/>
              <a:t>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GeoNode</a:t>
            </a:r>
            <a:r>
              <a:rPr lang="en-US" dirty="0" smtClean="0"/>
              <a:t> made up of several components</a:t>
            </a:r>
          </a:p>
          <a:p>
            <a:pPr lvl="1"/>
            <a:r>
              <a:rPr lang="en-US" dirty="0" smtClean="0"/>
              <a:t>Web Framework – </a:t>
            </a:r>
            <a:r>
              <a:rPr lang="en-US" dirty="0" err="1" smtClean="0"/>
              <a:t>Django</a:t>
            </a:r>
            <a:endParaRPr lang="en-US" dirty="0" smtClean="0"/>
          </a:p>
          <a:p>
            <a:pPr lvl="1"/>
            <a:r>
              <a:rPr lang="en-US" dirty="0" smtClean="0"/>
              <a:t>OGC Server – </a:t>
            </a:r>
            <a:r>
              <a:rPr lang="en-US" dirty="0" err="1" smtClean="0"/>
              <a:t>GeoServer</a:t>
            </a:r>
            <a:endParaRPr lang="en-US" dirty="0" smtClean="0"/>
          </a:p>
          <a:p>
            <a:pPr lvl="1"/>
            <a:r>
              <a:rPr lang="en-US" dirty="0" smtClean="0"/>
              <a:t>Database – </a:t>
            </a:r>
            <a:r>
              <a:rPr lang="en-US" dirty="0" err="1" smtClean="0"/>
              <a:t>PostGIS</a:t>
            </a:r>
            <a:endParaRPr lang="en-US" dirty="0" smtClean="0"/>
          </a:p>
          <a:p>
            <a:r>
              <a:rPr lang="en-US" dirty="0" smtClean="0"/>
              <a:t>A library, for geospatial data</a:t>
            </a:r>
          </a:p>
          <a:p>
            <a:pPr lvl="1"/>
            <a:r>
              <a:rPr lang="en-US" dirty="0" smtClean="0"/>
              <a:t>View/upload/edit through website</a:t>
            </a:r>
          </a:p>
          <a:p>
            <a:pPr lvl="1"/>
            <a:r>
              <a:rPr lang="en-US" dirty="0" smtClean="0"/>
              <a:t>Use services from external clients</a:t>
            </a:r>
          </a:p>
          <a:p>
            <a:pPr lvl="2"/>
            <a:r>
              <a:rPr lang="en-US" dirty="0" smtClean="0"/>
              <a:t>Quantum GIS (QGIS) – connect to Web Mapping Service (WMS)</a:t>
            </a:r>
          </a:p>
        </p:txBody>
      </p:sp>
    </p:spTree>
    <p:extLst>
      <p:ext uri="{BB962C8B-B14F-4D97-AF65-F5344CB8AC3E}">
        <p14:creationId xmlns:p14="http://schemas.microsoft.com/office/powerpoint/2010/main" val="2769549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Geospatial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Projections </a:t>
            </a:r>
            <a:r>
              <a:rPr lang="en-US" dirty="0"/>
              <a:t>identified by EPSG code (most common)</a:t>
            </a:r>
          </a:p>
          <a:p>
            <a:pPr lvl="1"/>
            <a:r>
              <a:rPr lang="en-US" dirty="0"/>
              <a:t>epsg.io – website reference for all </a:t>
            </a:r>
            <a:r>
              <a:rPr lang="en-US" dirty="0" smtClean="0"/>
              <a:t>projections</a:t>
            </a:r>
          </a:p>
          <a:p>
            <a:r>
              <a:rPr lang="en-US" dirty="0" smtClean="0"/>
              <a:t>Common Projections</a:t>
            </a:r>
          </a:p>
          <a:p>
            <a:pPr lvl="1"/>
            <a:r>
              <a:rPr lang="en-US" dirty="0" smtClean="0"/>
              <a:t>EPSG:4326 – Geographic</a:t>
            </a:r>
            <a:r>
              <a:rPr lang="en-US" dirty="0"/>
              <a:t> </a:t>
            </a:r>
            <a:r>
              <a:rPr lang="en-US" dirty="0" smtClean="0"/>
              <a:t>or ‘WGS-84’</a:t>
            </a:r>
          </a:p>
          <a:p>
            <a:pPr lvl="2"/>
            <a:r>
              <a:rPr lang="en-US" dirty="0" smtClean="0"/>
              <a:t>units in degrees</a:t>
            </a:r>
          </a:p>
          <a:p>
            <a:pPr lvl="1"/>
            <a:r>
              <a:rPr lang="en-US" dirty="0" smtClean="0"/>
              <a:t>EPSG:3857 – Web </a:t>
            </a:r>
            <a:r>
              <a:rPr lang="en-US" dirty="0" err="1" smtClean="0"/>
              <a:t>Macator</a:t>
            </a:r>
            <a:r>
              <a:rPr lang="en-US" dirty="0" smtClean="0"/>
              <a:t> or “Google” projection</a:t>
            </a:r>
          </a:p>
          <a:p>
            <a:pPr lvl="2"/>
            <a:r>
              <a:rPr lang="en-US" dirty="0" smtClean="0"/>
              <a:t>used for viewing (google maps, </a:t>
            </a:r>
            <a:r>
              <a:rPr lang="en-US" dirty="0" err="1" smtClean="0"/>
              <a:t>openlayers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Equal area projections useful for analysis</a:t>
            </a:r>
          </a:p>
          <a:p>
            <a:pPr lvl="1"/>
            <a:r>
              <a:rPr lang="en-US" dirty="0" smtClean="0"/>
              <a:t>EPSG:42303 – Albers North America</a:t>
            </a:r>
          </a:p>
          <a:p>
            <a:pPr lvl="2"/>
            <a:r>
              <a:rPr lang="en-US" dirty="0" smtClean="0"/>
              <a:t>Units in meters</a:t>
            </a:r>
          </a:p>
          <a:p>
            <a:pPr lvl="1"/>
            <a:r>
              <a:rPr lang="en-US" dirty="0" smtClean="0"/>
              <a:t>UTM – Universal Transverse Mercator</a:t>
            </a:r>
          </a:p>
          <a:p>
            <a:pPr lvl="2"/>
            <a:r>
              <a:rPr lang="en-US" dirty="0" smtClean="0"/>
              <a:t>Smaller areas called zones (each one different EPSG code)</a:t>
            </a:r>
          </a:p>
          <a:p>
            <a:pPr lvl="2"/>
            <a:r>
              <a:rPr lang="en-US" dirty="0" smtClean="0"/>
              <a:t>Units in meters</a:t>
            </a:r>
          </a:p>
          <a:p>
            <a:r>
              <a:rPr lang="en-US" dirty="0" smtClean="0"/>
              <a:t>For uploads the projection doesn’t really matter…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0942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vs Maps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Layers</a:t>
            </a:r>
          </a:p>
          <a:p>
            <a:pPr lvl="1"/>
            <a:r>
              <a:rPr lang="en-US" dirty="0" smtClean="0"/>
              <a:t>Collection of data</a:t>
            </a:r>
          </a:p>
          <a:p>
            <a:pPr lvl="2"/>
            <a:r>
              <a:rPr lang="en-US" dirty="0" smtClean="0"/>
              <a:t>Vector</a:t>
            </a:r>
          </a:p>
          <a:p>
            <a:pPr lvl="3"/>
            <a:r>
              <a:rPr lang="en-US" dirty="0"/>
              <a:t>C</a:t>
            </a:r>
            <a:r>
              <a:rPr lang="en-US" dirty="0" smtClean="0"/>
              <a:t>ollection of one geometry type (e.g., polygon, </a:t>
            </a:r>
            <a:r>
              <a:rPr lang="en-US" dirty="0" err="1" smtClean="0"/>
              <a:t>linestring</a:t>
            </a:r>
            <a:r>
              <a:rPr lang="en-US" dirty="0" smtClean="0"/>
              <a:t>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Raster</a:t>
            </a:r>
          </a:p>
          <a:p>
            <a:pPr lvl="3"/>
            <a:r>
              <a:rPr lang="en-US" dirty="0" smtClean="0"/>
              <a:t>Collection of raster bands (e.g., colors)</a:t>
            </a:r>
          </a:p>
          <a:p>
            <a:pPr lvl="1"/>
            <a:r>
              <a:rPr lang="en-US" dirty="0" smtClean="0"/>
              <a:t>Metadata</a:t>
            </a:r>
          </a:p>
          <a:p>
            <a:pPr lvl="2"/>
            <a:r>
              <a:rPr lang="en-US" dirty="0" smtClean="0"/>
              <a:t>Abstract, source, temporal and spatial extent, point of contact</a:t>
            </a:r>
          </a:p>
          <a:p>
            <a:r>
              <a:rPr lang="en-US" dirty="0" smtClean="0"/>
              <a:t>Maps</a:t>
            </a:r>
          </a:p>
          <a:p>
            <a:pPr lvl="1"/>
            <a:r>
              <a:rPr lang="en-US" dirty="0" smtClean="0"/>
              <a:t>Collection of multiple layers of data</a:t>
            </a:r>
          </a:p>
        </p:txBody>
      </p:sp>
    </p:spTree>
    <p:extLst>
      <p:ext uri="{BB962C8B-B14F-4D97-AF65-F5344CB8AC3E}">
        <p14:creationId xmlns:p14="http://schemas.microsoft.com/office/powerpoint/2010/main" val="342080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68945"/>
            <a:ext cx="10058400" cy="1609344"/>
          </a:xfrm>
        </p:spPr>
        <p:txBody>
          <a:bodyPr/>
          <a:lstStyle/>
          <a:p>
            <a:r>
              <a:rPr lang="en-US" dirty="0" smtClean="0"/>
              <a:t>Conservation Design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543" y="1577737"/>
            <a:ext cx="6281057" cy="5107325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503791" y="2093976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Front page</a:t>
            </a:r>
          </a:p>
          <a:p>
            <a:pPr lvl="1"/>
            <a:r>
              <a:rPr lang="en-US" dirty="0" smtClean="0"/>
              <a:t>Recent layers and maps</a:t>
            </a:r>
          </a:p>
          <a:p>
            <a:pPr lvl="1"/>
            <a:r>
              <a:rPr lang="en-US" dirty="0" smtClean="0"/>
              <a:t>Links to main pages</a:t>
            </a:r>
          </a:p>
          <a:p>
            <a:pPr lvl="2"/>
            <a:r>
              <a:rPr lang="en-US" dirty="0" smtClean="0"/>
              <a:t>Upload Layers</a:t>
            </a:r>
          </a:p>
          <a:p>
            <a:pPr lvl="2"/>
            <a:r>
              <a:rPr lang="en-US" dirty="0" smtClean="0"/>
              <a:t>Create Maps</a:t>
            </a:r>
            <a:endParaRPr lang="en-US" dirty="0"/>
          </a:p>
          <a:p>
            <a:pPr lvl="2"/>
            <a:r>
              <a:rPr lang="en-US" dirty="0" smtClean="0"/>
              <a:t>Explore (Browse)</a:t>
            </a:r>
          </a:p>
          <a:p>
            <a:pPr lvl="2"/>
            <a:r>
              <a:rPr lang="en-US" dirty="0" smtClean="0"/>
              <a:t>Search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Future options</a:t>
            </a:r>
          </a:p>
          <a:p>
            <a:pPr lvl="1"/>
            <a:r>
              <a:rPr lang="en-US" dirty="0" smtClean="0"/>
              <a:t>News/blog</a:t>
            </a:r>
          </a:p>
          <a:p>
            <a:pPr lvl="1"/>
            <a:r>
              <a:rPr lang="en-US" dirty="0" smtClean="0"/>
              <a:t>Featured apps or data</a:t>
            </a:r>
          </a:p>
        </p:txBody>
      </p:sp>
    </p:spTree>
    <p:extLst>
      <p:ext uri="{BB962C8B-B14F-4D97-AF65-F5344CB8AC3E}">
        <p14:creationId xmlns:p14="http://schemas.microsoft.com/office/powerpoint/2010/main" val="45557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37390"/>
            <a:ext cx="10058400" cy="1609344"/>
          </a:xfrm>
        </p:spPr>
        <p:txBody>
          <a:bodyPr/>
          <a:lstStyle/>
          <a:p>
            <a:r>
              <a:rPr lang="en-US" dirty="0" smtClean="0"/>
              <a:t>Upload Layers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600" y="1333077"/>
            <a:ext cx="7908912" cy="453156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514677" y="1746734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Upload multiple files</a:t>
            </a:r>
          </a:p>
          <a:p>
            <a:pPr lvl="1"/>
            <a:r>
              <a:rPr lang="en-US" dirty="0" smtClean="0"/>
              <a:t>Any combo of raster/vector</a:t>
            </a:r>
          </a:p>
          <a:p>
            <a:pPr lvl="1"/>
            <a:r>
              <a:rPr lang="en-US" dirty="0" smtClean="0"/>
              <a:t>Drag and Drop</a:t>
            </a:r>
          </a:p>
          <a:p>
            <a:pPr lvl="1"/>
            <a:r>
              <a:rPr lang="en-US" dirty="0" smtClean="0"/>
              <a:t>File Dialog</a:t>
            </a:r>
          </a:p>
          <a:p>
            <a:pPr lvl="1"/>
            <a:r>
              <a:rPr lang="en-US" dirty="0" smtClean="0"/>
              <a:t>Batch permissions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Other batch options</a:t>
            </a:r>
          </a:p>
          <a:p>
            <a:pPr lvl="1"/>
            <a:r>
              <a:rPr lang="en-US" dirty="0" err="1" smtClean="0"/>
              <a:t>GeoServer</a:t>
            </a:r>
            <a:endParaRPr lang="en-US" dirty="0" smtClean="0"/>
          </a:p>
          <a:p>
            <a:pPr lvl="1"/>
            <a:r>
              <a:rPr lang="en-US" dirty="0" err="1" smtClean="0"/>
              <a:t>PostGIS</a:t>
            </a:r>
            <a:endParaRPr lang="en-US" dirty="0" smtClean="0"/>
          </a:p>
          <a:p>
            <a:pPr lvl="1"/>
            <a:r>
              <a:rPr lang="en-US" dirty="0" err="1" smtClean="0"/>
              <a:t>GeoNode</a:t>
            </a:r>
            <a:r>
              <a:rPr lang="en-US" dirty="0" smtClean="0"/>
              <a:t> command line</a:t>
            </a:r>
          </a:p>
        </p:txBody>
      </p:sp>
    </p:spTree>
    <p:extLst>
      <p:ext uri="{BB962C8B-B14F-4D97-AF65-F5344CB8AC3E}">
        <p14:creationId xmlns:p14="http://schemas.microsoft.com/office/powerpoint/2010/main" val="207710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and Raster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Vector Uploads</a:t>
            </a:r>
          </a:p>
          <a:p>
            <a:pPr lvl="1"/>
            <a:r>
              <a:rPr lang="en-US" dirty="0" smtClean="0"/>
              <a:t>ESRI </a:t>
            </a:r>
            <a:r>
              <a:rPr lang="en-US" dirty="0" err="1" smtClean="0"/>
              <a:t>Shapefiles</a:t>
            </a:r>
            <a:endParaRPr lang="en-US" dirty="0"/>
          </a:p>
          <a:p>
            <a:pPr lvl="1"/>
            <a:r>
              <a:rPr lang="en-US" dirty="0" smtClean="0"/>
              <a:t>files</a:t>
            </a:r>
          </a:p>
          <a:p>
            <a:pPr lvl="2"/>
            <a:r>
              <a:rPr lang="en-US" dirty="0" smtClean="0"/>
              <a:t>.</a:t>
            </a:r>
            <a:r>
              <a:rPr lang="en-US" dirty="0" err="1" smtClean="0"/>
              <a:t>shp</a:t>
            </a:r>
            <a:r>
              <a:rPr lang="en-US" dirty="0" smtClean="0"/>
              <a:t> - geometry</a:t>
            </a:r>
            <a:endParaRPr lang="en-US" dirty="0"/>
          </a:p>
          <a:p>
            <a:pPr lvl="2"/>
            <a:r>
              <a:rPr lang="en-US" dirty="0" smtClean="0"/>
              <a:t>.</a:t>
            </a:r>
            <a:r>
              <a:rPr lang="en-US" dirty="0" err="1" smtClean="0"/>
              <a:t>shx</a:t>
            </a:r>
            <a:r>
              <a:rPr lang="en-US" dirty="0" smtClean="0"/>
              <a:t> – index</a:t>
            </a:r>
          </a:p>
          <a:p>
            <a:pPr lvl="2"/>
            <a:r>
              <a:rPr lang="en-US" dirty="0" smtClean="0"/>
              <a:t>.dbf – attributes</a:t>
            </a:r>
          </a:p>
          <a:p>
            <a:pPr lvl="2"/>
            <a:r>
              <a:rPr lang="en-US" dirty="0" smtClean="0"/>
              <a:t>.</a:t>
            </a:r>
            <a:r>
              <a:rPr lang="en-US" dirty="0" err="1" smtClean="0"/>
              <a:t>prj</a:t>
            </a:r>
            <a:r>
              <a:rPr lang="en-US" dirty="0" smtClean="0"/>
              <a:t> – projection</a:t>
            </a:r>
          </a:p>
          <a:p>
            <a:pPr lvl="2"/>
            <a:r>
              <a:rPr lang="en-US" dirty="0" smtClean="0"/>
              <a:t>.</a:t>
            </a:r>
            <a:r>
              <a:rPr lang="en-US" dirty="0" err="1" smtClean="0"/>
              <a:t>sld</a:t>
            </a:r>
            <a:r>
              <a:rPr lang="en-US" dirty="0" smtClean="0"/>
              <a:t> – style (optional)</a:t>
            </a:r>
          </a:p>
          <a:p>
            <a:pPr lvl="2"/>
            <a:r>
              <a:rPr lang="en-US" dirty="0" smtClean="0"/>
              <a:t>.xml – metadata (optional)</a:t>
            </a:r>
          </a:p>
          <a:p>
            <a:pPr lvl="1"/>
            <a:r>
              <a:rPr lang="en-US" dirty="0" smtClean="0"/>
              <a:t>Zip file containing all of above</a:t>
            </a:r>
          </a:p>
          <a:p>
            <a:r>
              <a:rPr lang="en-US" dirty="0" smtClean="0"/>
              <a:t>Raster Uploads</a:t>
            </a:r>
          </a:p>
          <a:p>
            <a:pPr lvl="1"/>
            <a:r>
              <a:rPr lang="en-US" dirty="0" err="1" smtClean="0"/>
              <a:t>GeoTiff</a:t>
            </a:r>
            <a:endParaRPr lang="en-US" dirty="0"/>
          </a:p>
          <a:p>
            <a:pPr lvl="2"/>
            <a:r>
              <a:rPr lang="en-US" dirty="0"/>
              <a:t>May contain multiple </a:t>
            </a:r>
            <a:r>
              <a:rPr lang="en-US" dirty="0" smtClean="0"/>
              <a:t>bands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89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Layer Permissions</a:t>
            </a:r>
          </a:p>
          <a:p>
            <a:pPr lvl="1"/>
            <a:r>
              <a:rPr lang="en-US" dirty="0" smtClean="0"/>
              <a:t>Set when uploading</a:t>
            </a:r>
          </a:p>
          <a:p>
            <a:pPr lvl="1"/>
            <a:r>
              <a:rPr lang="en-US" dirty="0" smtClean="0"/>
              <a:t>Change from layer info page (must be logged in)</a:t>
            </a:r>
          </a:p>
          <a:p>
            <a:pPr lvl="2"/>
            <a:r>
              <a:rPr lang="en-US" dirty="0" smtClean="0"/>
              <a:t>Edit Layer -&gt; Edit Permissions</a:t>
            </a:r>
          </a:p>
          <a:p>
            <a:pPr lvl="1"/>
            <a:r>
              <a:rPr lang="en-US" dirty="0" smtClean="0"/>
              <a:t>“Anyone” – means anonymous access allowed</a:t>
            </a:r>
          </a:p>
          <a:p>
            <a:r>
              <a:rPr lang="en-US" dirty="0" smtClean="0"/>
              <a:t>Map Permissions</a:t>
            </a:r>
          </a:p>
          <a:p>
            <a:pPr lvl="1"/>
            <a:r>
              <a:rPr lang="en-US" dirty="0" smtClean="0"/>
              <a:t>Set when creating</a:t>
            </a:r>
          </a:p>
          <a:p>
            <a:pPr lvl="1"/>
            <a:r>
              <a:rPr lang="en-US" dirty="0" smtClean="0"/>
              <a:t>Change from map info page (must be logged in)</a:t>
            </a:r>
          </a:p>
          <a:p>
            <a:pPr lvl="2"/>
            <a:r>
              <a:rPr lang="en-US" dirty="0" smtClean="0"/>
              <a:t>Edit Map -&gt; Edit Map Permissions</a:t>
            </a:r>
          </a:p>
          <a:p>
            <a:r>
              <a:rPr lang="en-US" dirty="0" smtClean="0"/>
              <a:t>Groups</a:t>
            </a:r>
          </a:p>
          <a:p>
            <a:pPr lvl="1"/>
            <a:r>
              <a:rPr lang="en-US" dirty="0" smtClean="0"/>
              <a:t>Not in current version (2.0)</a:t>
            </a:r>
          </a:p>
          <a:p>
            <a:pPr lvl="1"/>
            <a:r>
              <a:rPr lang="en-US" dirty="0" smtClean="0"/>
              <a:t>Feature added in 2.1</a:t>
            </a:r>
          </a:p>
          <a:p>
            <a:pPr lvl="1"/>
            <a:endParaRPr lang="en-US" dirty="0"/>
          </a:p>
        </p:txBody>
      </p:sp>
      <p:pic>
        <p:nvPicPr>
          <p:cNvPr id="1026" name="Picture 2" descr="uploadpermissi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5863" y="2244185"/>
            <a:ext cx="3220815" cy="3805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486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Ready to Upload</a:t>
            </a:r>
            <a:endParaRPr lang="en-US" dirty="0"/>
          </a:p>
        </p:txBody>
      </p:sp>
      <p:pic>
        <p:nvPicPr>
          <p:cNvPr id="4099" name="Picture 3" descr="uploadformfil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849" y="1922689"/>
            <a:ext cx="6334125" cy="408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V="1">
            <a:off x="1533200" y="5038724"/>
            <a:ext cx="4295420" cy="768464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upload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8620" y="4409565"/>
            <a:ext cx="6048375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100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897</TotalTime>
  <Words>540</Words>
  <Application>Microsoft Office PowerPoint</Application>
  <PresentationFormat>Widescreen</PresentationFormat>
  <Paragraphs>122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Rockwell</vt:lpstr>
      <vt:lpstr>Rockwell Condensed</vt:lpstr>
      <vt:lpstr>Wingdings</vt:lpstr>
      <vt:lpstr>Wood Type</vt:lpstr>
      <vt:lpstr>GeoNode</vt:lpstr>
      <vt:lpstr>GeoNode Overview</vt:lpstr>
      <vt:lpstr>Geospatial Data</vt:lpstr>
      <vt:lpstr>Layers vs Maps</vt:lpstr>
      <vt:lpstr>Conservation Design</vt:lpstr>
      <vt:lpstr>Upload Layers</vt:lpstr>
      <vt:lpstr>Vector and Raster</vt:lpstr>
      <vt:lpstr>Permissions</vt:lpstr>
      <vt:lpstr>Ready to Upload</vt:lpstr>
      <vt:lpstr>Upload Success!</vt:lpstr>
      <vt:lpstr>Layer Info</vt:lpstr>
      <vt:lpstr>Styles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GeoNode</dc:title>
  <dc:creator>Matthew Hanson</dc:creator>
  <cp:lastModifiedBy>Matthew Hanson</cp:lastModifiedBy>
  <cp:revision>49</cp:revision>
  <dcterms:created xsi:type="dcterms:W3CDTF">2014-04-14T02:57:36Z</dcterms:created>
  <dcterms:modified xsi:type="dcterms:W3CDTF">2014-04-16T03:10:20Z</dcterms:modified>
</cp:coreProperties>
</file>