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80" r:id="rId3"/>
    <p:sldId id="270" r:id="rId4"/>
    <p:sldId id="277" r:id="rId5"/>
    <p:sldId id="273" r:id="rId6"/>
    <p:sldId id="278" r:id="rId7"/>
    <p:sldId id="276" r:id="rId8"/>
    <p:sldId id="274" r:id="rId9"/>
    <p:sldId id="275" r:id="rId10"/>
    <p:sldId id="272" r:id="rId11"/>
    <p:sldId id="281" r:id="rId12"/>
    <p:sldId id="279" r:id="rId13"/>
    <p:sldId id="282" r:id="rId14"/>
    <p:sldId id="283" r:id="rId15"/>
    <p:sldId id="284" r:id="rId16"/>
    <p:sldId id="285" r:id="rId17"/>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93023" autoAdjust="0"/>
  </p:normalViewPr>
  <p:slideViewPr>
    <p:cSldViewPr>
      <p:cViewPr varScale="1">
        <p:scale>
          <a:sx n="80" d="100"/>
          <a:sy n="80" d="100"/>
        </p:scale>
        <p:origin x="1517"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cottcraig\Documents\Scott%20Craig\MEFRO\Fish%20passage\Projects\Scott%20Brook\Scott_Brook_Profile%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1715649403852E-2"/>
          <c:y val="0.15748352520487602"/>
          <c:w val="0.86928937007874019"/>
          <c:h val="0.74465660542432199"/>
        </c:manualLayout>
      </c:layout>
      <c:scatterChart>
        <c:scatterStyle val="lineMarker"/>
        <c:varyColors val="0"/>
        <c:ser>
          <c:idx val="0"/>
          <c:order val="0"/>
          <c:tx>
            <c:strRef>
              <c:f>'Road Profile'!$I$27</c:f>
              <c:strCache>
                <c:ptCount val="1"/>
                <c:pt idx="0">
                  <c:v>Relative Elevation (ft)</c:v>
                </c:pt>
              </c:strCache>
            </c:strRef>
          </c:tx>
          <c:spPr>
            <a:ln w="28575">
              <a:noFill/>
            </a:ln>
          </c:spPr>
          <c:marker>
            <c:spPr>
              <a:solidFill>
                <a:srgbClr val="FF0000"/>
              </a:solidFill>
            </c:spPr>
          </c:marker>
          <c:xVal>
            <c:numRef>
              <c:f>'Road Profile'!$H$28:$H$32</c:f>
              <c:numCache>
                <c:formatCode>General</c:formatCode>
                <c:ptCount val="5"/>
                <c:pt idx="0">
                  <c:v>0</c:v>
                </c:pt>
                <c:pt idx="1">
                  <c:v>0</c:v>
                </c:pt>
                <c:pt idx="2">
                  <c:v>25</c:v>
                </c:pt>
                <c:pt idx="3">
                  <c:v>50</c:v>
                </c:pt>
                <c:pt idx="4">
                  <c:v>50</c:v>
                </c:pt>
              </c:numCache>
            </c:numRef>
          </c:xVal>
          <c:yVal>
            <c:numRef>
              <c:f>'Road Profile'!$I$28:$I$32</c:f>
              <c:numCache>
                <c:formatCode>0.0</c:formatCode>
                <c:ptCount val="5"/>
                <c:pt idx="0">
                  <c:v>89.61</c:v>
                </c:pt>
                <c:pt idx="1">
                  <c:v>96.89</c:v>
                </c:pt>
                <c:pt idx="2">
                  <c:v>100</c:v>
                </c:pt>
                <c:pt idx="3">
                  <c:v>90.429999999999993</c:v>
                </c:pt>
                <c:pt idx="4">
                  <c:v>96.71</c:v>
                </c:pt>
              </c:numCache>
            </c:numRef>
          </c:yVal>
          <c:smooth val="0"/>
          <c:extLst>
            <c:ext xmlns:c16="http://schemas.microsoft.com/office/drawing/2014/chart" uri="{C3380CC4-5D6E-409C-BE32-E72D297353CC}">
              <c16:uniqueId val="{00000000-FADF-40A8-A70C-71A7EFF679CB}"/>
            </c:ext>
          </c:extLst>
        </c:ser>
        <c:ser>
          <c:idx val="1"/>
          <c:order val="1"/>
          <c:tx>
            <c:strRef>
              <c:f>'Road Profile'!$J$27</c:f>
              <c:strCache>
                <c:ptCount val="1"/>
                <c:pt idx="0">
                  <c:v>Water Level</c:v>
                </c:pt>
              </c:strCache>
            </c:strRef>
          </c:tx>
          <c:spPr>
            <a:ln w="28575">
              <a:noFill/>
            </a:ln>
          </c:spPr>
          <c:marker>
            <c:spPr>
              <a:solidFill>
                <a:srgbClr val="00B0F0"/>
              </a:solidFill>
            </c:spPr>
          </c:marker>
          <c:xVal>
            <c:numRef>
              <c:f>'Road Profile'!$H$28:$H$32</c:f>
              <c:numCache>
                <c:formatCode>General</c:formatCode>
                <c:ptCount val="5"/>
                <c:pt idx="0">
                  <c:v>0</c:v>
                </c:pt>
                <c:pt idx="1">
                  <c:v>0</c:v>
                </c:pt>
                <c:pt idx="2">
                  <c:v>25</c:v>
                </c:pt>
                <c:pt idx="3">
                  <c:v>50</c:v>
                </c:pt>
                <c:pt idx="4">
                  <c:v>50</c:v>
                </c:pt>
              </c:numCache>
            </c:numRef>
          </c:xVal>
          <c:yVal>
            <c:numRef>
              <c:f>'Road Profile'!$J$28:$J$32</c:f>
              <c:numCache>
                <c:formatCode>General</c:formatCode>
                <c:ptCount val="5"/>
                <c:pt idx="0" formatCode="0.0">
                  <c:v>92.81</c:v>
                </c:pt>
                <c:pt idx="3" formatCode="0.0">
                  <c:v>92.72999999999999</c:v>
                </c:pt>
              </c:numCache>
            </c:numRef>
          </c:yVal>
          <c:smooth val="0"/>
          <c:extLst>
            <c:ext xmlns:c16="http://schemas.microsoft.com/office/drawing/2014/chart" uri="{C3380CC4-5D6E-409C-BE32-E72D297353CC}">
              <c16:uniqueId val="{00000001-FADF-40A8-A70C-71A7EFF679CB}"/>
            </c:ext>
          </c:extLst>
        </c:ser>
        <c:dLbls>
          <c:showLegendKey val="0"/>
          <c:showVal val="0"/>
          <c:showCatName val="0"/>
          <c:showSerName val="0"/>
          <c:showPercent val="0"/>
          <c:showBubbleSize val="0"/>
        </c:dLbls>
        <c:axId val="76160000"/>
        <c:axId val="79516800"/>
      </c:scatterChart>
      <c:valAx>
        <c:axId val="76160000"/>
        <c:scaling>
          <c:orientation val="minMax"/>
          <c:max val="50"/>
        </c:scaling>
        <c:delete val="0"/>
        <c:axPos val="b"/>
        <c:numFmt formatCode="General" sourceLinked="1"/>
        <c:majorTickMark val="out"/>
        <c:minorTickMark val="none"/>
        <c:tickLblPos val="nextTo"/>
        <c:crossAx val="79516800"/>
        <c:crosses val="autoZero"/>
        <c:crossBetween val="midCat"/>
      </c:valAx>
      <c:valAx>
        <c:axId val="79516800"/>
        <c:scaling>
          <c:orientation val="minMax"/>
          <c:max val="100"/>
          <c:min val="88"/>
        </c:scaling>
        <c:delete val="0"/>
        <c:axPos val="l"/>
        <c:majorGridlines/>
        <c:numFmt formatCode="0" sourceLinked="0"/>
        <c:majorTickMark val="out"/>
        <c:minorTickMark val="none"/>
        <c:tickLblPos val="nextTo"/>
        <c:crossAx val="76160000"/>
        <c:crosses val="autoZero"/>
        <c:crossBetween val="midCat"/>
        <c:majorUnit val="1"/>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0.06716</cdr:x>
      <cdr:y>0.35334</cdr:y>
    </cdr:from>
    <cdr:to>
      <cdr:x>0.93938</cdr:x>
      <cdr:y>0.3626</cdr:y>
    </cdr:to>
    <cdr:cxnSp macro="">
      <cdr:nvCxnSpPr>
        <cdr:cNvPr id="3" name="Straight Connector 2">
          <a:extLst xmlns:a="http://schemas.openxmlformats.org/drawingml/2006/main">
            <a:ext uri="{FF2B5EF4-FFF2-40B4-BE49-F238E27FC236}">
              <a16:creationId xmlns:a16="http://schemas.microsoft.com/office/drawing/2014/main" id="{5C9B8AC5-44D5-4B57-B5C1-1F30BF3A8D62}"/>
            </a:ext>
          </a:extLst>
        </cdr:cNvPr>
        <cdr:cNvCxnSpPr/>
      </cdr:nvCxnSpPr>
      <cdr:spPr bwMode="auto">
        <a:xfrm xmlns:a="http://schemas.openxmlformats.org/drawingml/2006/main">
          <a:off x="364053" y="990600"/>
          <a:ext cx="4727763" cy="25961"/>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0.06576</cdr:x>
      <cdr:y>0.59796</cdr:y>
    </cdr:from>
    <cdr:to>
      <cdr:x>0.93798</cdr:x>
      <cdr:y>0.60722</cdr:y>
    </cdr:to>
    <cdr:cxnSp macro="">
      <cdr:nvCxnSpPr>
        <cdr:cNvPr id="5" name="Straight Connector 4">
          <a:extLst xmlns:a="http://schemas.openxmlformats.org/drawingml/2006/main">
            <a:ext uri="{FF2B5EF4-FFF2-40B4-BE49-F238E27FC236}">
              <a16:creationId xmlns:a16="http://schemas.microsoft.com/office/drawing/2014/main" id="{83705D2B-E07D-4771-BDCD-D0A3BD40F1FD}"/>
            </a:ext>
          </a:extLst>
        </cdr:cNvPr>
        <cdr:cNvCxnSpPr/>
      </cdr:nvCxnSpPr>
      <cdr:spPr bwMode="auto">
        <a:xfrm xmlns:a="http://schemas.openxmlformats.org/drawingml/2006/main">
          <a:off x="356433" y="1676400"/>
          <a:ext cx="4727763" cy="25960"/>
        </a:xfrm>
        <a:prstGeom xmlns:a="http://schemas.openxmlformats.org/drawingml/2006/main" prst="line">
          <a:avLst/>
        </a:prstGeom>
        <a:solidFill xmlns:a="http://schemas.openxmlformats.org/drawingml/2006/main">
          <a:srgbClr val="FFFFFF"/>
        </a:solidFill>
        <a:ln xmlns:a="http://schemas.openxmlformats.org/drawingml/2006/main" w="12700" cap="flat" cmpd="sng" algn="ctr">
          <a:solidFill>
            <a:srgbClr val="00B0F0"/>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0.31764</cdr:x>
      <cdr:y>0.2718</cdr:y>
    </cdr:from>
    <cdr:to>
      <cdr:x>0.51764</cdr:x>
      <cdr:y>0.60513</cdr:y>
    </cdr:to>
    <cdr:sp macro="" textlink="">
      <cdr:nvSpPr>
        <cdr:cNvPr id="6" name="TextBox 5"/>
        <cdr:cNvSpPr txBox="1"/>
      </cdr:nvSpPr>
      <cdr:spPr>
        <a:xfrm xmlns:a="http://schemas.openxmlformats.org/drawingml/2006/main">
          <a:off x="1721739" y="762000"/>
          <a:ext cx="1084076" cy="9344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Top of Culvert</a:t>
          </a:r>
        </a:p>
      </cdr:txBody>
    </cdr:sp>
  </cdr:relSizeAnchor>
  <cdr:relSizeAnchor xmlns:cdr="http://schemas.openxmlformats.org/drawingml/2006/chartDrawing">
    <cdr:from>
      <cdr:x>0.10694</cdr:x>
      <cdr:y>0.5</cdr:y>
    </cdr:from>
    <cdr:to>
      <cdr:x>0.30694</cdr:x>
      <cdr:y>0.83333</cdr:y>
    </cdr:to>
    <cdr:sp macro="" textlink="">
      <cdr:nvSpPr>
        <cdr:cNvPr id="7" name="TextBox 1"/>
        <cdr:cNvSpPr txBox="1"/>
      </cdr:nvSpPr>
      <cdr:spPr>
        <a:xfrm xmlns:a="http://schemas.openxmlformats.org/drawingml/2006/main">
          <a:off x="488950" y="13716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Water level on Jan 21, 2014 (high water)</a:t>
          </a:r>
        </a:p>
      </cdr:txBody>
    </cdr:sp>
  </cdr:relSizeAnchor>
  <cdr:relSizeAnchor xmlns:cdr="http://schemas.openxmlformats.org/drawingml/2006/chartDrawing">
    <cdr:from>
      <cdr:x>0.07146</cdr:x>
      <cdr:y>0.83767</cdr:y>
    </cdr:from>
    <cdr:to>
      <cdr:x>0.91591</cdr:x>
      <cdr:y>0.95688</cdr:y>
    </cdr:to>
    <cdr:sp macro="" textlink="">
      <cdr:nvSpPr>
        <cdr:cNvPr id="8" name="TextBox 1"/>
        <cdr:cNvSpPr txBox="1"/>
      </cdr:nvSpPr>
      <cdr:spPr>
        <a:xfrm xmlns:a="http://schemas.openxmlformats.org/drawingml/2006/main">
          <a:off x="387351" y="2348435"/>
          <a:ext cx="4577239" cy="334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a:t>Thalweg</a:t>
          </a:r>
          <a:r>
            <a:rPr lang="en-US" sz="1100" baseline="0" dirty="0"/>
            <a:t> at Inlet                                                                </a:t>
          </a:r>
          <a:r>
            <a:rPr lang="en-US" sz="1100" baseline="0" dirty="0" err="1"/>
            <a:t>Thalweg</a:t>
          </a:r>
          <a:r>
            <a:rPr lang="en-US" sz="1100" baseline="0" dirty="0"/>
            <a:t> at Outlet</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39377-ED39-4C4C-B1A4-B9E9B7068F68}" type="datetimeFigureOut">
              <a:rPr lang="en-US" smtClean="0"/>
              <a:t>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58714-B7C2-4BC2-A597-378048967732}" type="slidenum">
              <a:rPr lang="en-US" smtClean="0"/>
              <a:t>‹#›</a:t>
            </a:fld>
            <a:endParaRPr lang="en-US"/>
          </a:p>
        </p:txBody>
      </p:sp>
    </p:spTree>
    <p:extLst>
      <p:ext uri="{BB962C8B-B14F-4D97-AF65-F5344CB8AC3E}">
        <p14:creationId xmlns:p14="http://schemas.microsoft.com/office/powerpoint/2010/main" val="8905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D421993-E3C5-46DA-A354-B0351545B38E}" type="datetimeFigureOut">
              <a:rPr lang="en-US" smtClean="0"/>
              <a:t>2/3/2020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3C2DE45-3C39-4B59-A89A-D42FC574F0B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421993-E3C5-46DA-A354-B0351545B38E}"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2DE45-3C39-4B59-A89A-D42FC574F0B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421993-E3C5-46DA-A354-B0351545B38E}"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2DE45-3C39-4B59-A89A-D42FC574F0B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421993-E3C5-46DA-A354-B0351545B38E}"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2DE45-3C39-4B59-A89A-D42FC574F0B8}"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421993-E3C5-46DA-A354-B0351545B38E}"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2DE45-3C39-4B59-A89A-D42FC574F0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421993-E3C5-46DA-A354-B0351545B38E}"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2DE45-3C39-4B59-A89A-D42FC574F0B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421993-E3C5-46DA-A354-B0351545B38E}"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2DE45-3C39-4B59-A89A-D42FC574F0B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21993-E3C5-46DA-A354-B0351545B38E}"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2DE45-3C39-4B59-A89A-D42FC574F0B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21993-E3C5-46DA-A354-B0351545B38E}"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2DE45-3C39-4B59-A89A-D42FC574F0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421993-E3C5-46DA-A354-B0351545B38E}"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2DE45-3C39-4B59-A89A-D42FC574F0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421993-E3C5-46DA-A354-B0351545B38E}"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2DE45-3C39-4B59-A89A-D42FC574F0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D421993-E3C5-46DA-A354-B0351545B38E}" type="datetimeFigureOut">
              <a:rPr lang="en-US" smtClean="0"/>
              <a:t>2/3/2020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3C2DE45-3C39-4B59-A89A-D42FC574F0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6777318" cy="1731982"/>
          </a:xfrm>
        </p:spPr>
        <p:txBody>
          <a:bodyPr/>
          <a:lstStyle/>
          <a:p>
            <a:r>
              <a:rPr lang="en-US" dirty="0"/>
              <a:t>Scott Brook</a:t>
            </a:r>
            <a:br>
              <a:rPr lang="en-US" sz="3200" dirty="0"/>
            </a:br>
            <a:r>
              <a:rPr lang="en-US" sz="3200" dirty="0"/>
              <a:t>Final Report Summary</a:t>
            </a:r>
          </a:p>
        </p:txBody>
      </p:sp>
      <p:sp>
        <p:nvSpPr>
          <p:cNvPr id="3" name="Subtitle 2"/>
          <p:cNvSpPr>
            <a:spLocks noGrp="1"/>
          </p:cNvSpPr>
          <p:nvPr>
            <p:ph type="subTitle" idx="1"/>
          </p:nvPr>
        </p:nvSpPr>
        <p:spPr/>
        <p:txBody>
          <a:bodyPr>
            <a:normAutofit fontScale="77500" lnSpcReduction="20000"/>
          </a:bodyPr>
          <a:lstStyle/>
          <a:p>
            <a:r>
              <a:rPr lang="en-US" dirty="0"/>
              <a:t>Maine Fishery Resources Office</a:t>
            </a:r>
          </a:p>
          <a:p>
            <a:r>
              <a:rPr lang="en-US" dirty="0"/>
              <a:t>USFWS</a:t>
            </a:r>
          </a:p>
          <a:p>
            <a:endParaRPr lang="en-US" dirty="0"/>
          </a:p>
          <a:p>
            <a:r>
              <a:rPr lang="en-US" dirty="0"/>
              <a:t>EBTJV/NFHAP Scott Brook Fish Passage Restoration. Grand Lake Stream, Maine </a:t>
            </a:r>
          </a:p>
          <a:p>
            <a:r>
              <a:rPr lang="en-US" dirty="0"/>
              <a:t>Project Location: TWP 21 ED Washington County, Maine</a:t>
            </a:r>
          </a:p>
        </p:txBody>
      </p:sp>
      <p:sp>
        <p:nvSpPr>
          <p:cNvPr id="5" name="Oval 4"/>
          <p:cNvSpPr/>
          <p:nvPr/>
        </p:nvSpPr>
        <p:spPr>
          <a:xfrm>
            <a:off x="5728970" y="5486399"/>
            <a:ext cx="2743200" cy="1062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rook Trout"/>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flipH="1">
            <a:off x="5919470" y="5486400"/>
            <a:ext cx="2362200" cy="1062037"/>
          </a:xfrm>
          <a:prstGeom prst="rect">
            <a:avLst/>
          </a:prstGeom>
          <a:noFill/>
          <a:ln w="9525">
            <a:noFill/>
            <a:miter lim="800000"/>
            <a:headEnd/>
            <a:tailEnd/>
          </a:ln>
        </p:spPr>
      </p:pic>
      <p:sp>
        <p:nvSpPr>
          <p:cNvPr id="6" name="Rectangle 5"/>
          <p:cNvSpPr/>
          <p:nvPr/>
        </p:nvSpPr>
        <p:spPr>
          <a:xfrm>
            <a:off x="304800" y="5770452"/>
            <a:ext cx="4572000" cy="830997"/>
          </a:xfrm>
          <a:prstGeom prst="rect">
            <a:avLst/>
          </a:prstGeom>
        </p:spPr>
        <p:txBody>
          <a:bodyPr>
            <a:spAutoFit/>
          </a:bodyPr>
          <a:lstStyle/>
          <a:p>
            <a:r>
              <a:rPr lang="en-US" sz="1200" dirty="0"/>
              <a:t>scott_craig@fws.gov</a:t>
            </a:r>
          </a:p>
          <a:p>
            <a:r>
              <a:rPr lang="en-US" sz="1200" dirty="0"/>
              <a:t>306 Hatchery Road</a:t>
            </a:r>
          </a:p>
          <a:p>
            <a:r>
              <a:rPr lang="en-US" sz="1200" dirty="0"/>
              <a:t>East Orland, Maine 04431</a:t>
            </a:r>
          </a:p>
          <a:p>
            <a:r>
              <a:rPr lang="en-US" sz="1200" dirty="0"/>
              <a:t>Office: 207 469-6701 ext. 226  Cell: 207 240-3172  Fax: 469-6725</a:t>
            </a:r>
          </a:p>
        </p:txBody>
      </p:sp>
      <p:pic>
        <p:nvPicPr>
          <p:cNvPr id="7" name="Picture 15" descr="FWSCOLO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00570" y="1373249"/>
            <a:ext cx="622300" cy="746760"/>
          </a:xfrm>
          <a:prstGeom prst="rect">
            <a:avLst/>
          </a:prstGeom>
          <a:noFill/>
          <a:ln w="9525">
            <a:noFill/>
            <a:miter lim="800000"/>
            <a:headEnd/>
            <a:tailEnd/>
          </a:ln>
        </p:spPr>
      </p:pic>
      <p:pic>
        <p:nvPicPr>
          <p:cNvPr id="8" name="Picture 7" descr="Maine Clear2"/>
          <p:cNvPicPr/>
          <p:nvPr/>
        </p:nvPicPr>
        <p:blipFill>
          <a:blip r:embed="rId4" cstate="print"/>
          <a:srcRect/>
          <a:stretch>
            <a:fillRect/>
          </a:stretch>
        </p:blipFill>
        <p:spPr bwMode="auto">
          <a:xfrm>
            <a:off x="990600" y="381000"/>
            <a:ext cx="1583279" cy="2456938"/>
          </a:xfrm>
          <a:prstGeom prst="rect">
            <a:avLst/>
          </a:prstGeom>
          <a:noFill/>
        </p:spPr>
      </p:pic>
      <p:sp>
        <p:nvSpPr>
          <p:cNvPr id="9" name="5-Point Star 8"/>
          <p:cNvSpPr/>
          <p:nvPr/>
        </p:nvSpPr>
        <p:spPr>
          <a:xfrm>
            <a:off x="2133600" y="1594229"/>
            <a:ext cx="275161"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31050" y="272534"/>
            <a:ext cx="1851789" cy="369332"/>
          </a:xfrm>
          <a:prstGeom prst="rect">
            <a:avLst/>
          </a:prstGeom>
          <a:noFill/>
        </p:spPr>
        <p:txBody>
          <a:bodyPr wrap="none" rtlCol="0">
            <a:spAutoFit/>
          </a:bodyPr>
          <a:lstStyle/>
          <a:p>
            <a:r>
              <a:rPr lang="en-US" dirty="0"/>
              <a:t>January 27, 2014</a:t>
            </a:r>
          </a:p>
        </p:txBody>
      </p:sp>
    </p:spTree>
    <p:extLst>
      <p:ext uri="{BB962C8B-B14F-4D97-AF65-F5344CB8AC3E}">
        <p14:creationId xmlns:p14="http://schemas.microsoft.com/office/powerpoint/2010/main" val="225574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0"/>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381000"/>
            <a:ext cx="9144000" cy="6096000"/>
          </a:xfrm>
          <a:prstGeom prst="rect">
            <a:avLst/>
          </a:prstGeom>
          <a:noFill/>
          <a:ln>
            <a:noFill/>
          </a:ln>
        </p:spPr>
      </p:pic>
      <p:sp>
        <p:nvSpPr>
          <p:cNvPr id="3" name="TextBox 2"/>
          <p:cNvSpPr txBox="1"/>
          <p:nvPr/>
        </p:nvSpPr>
        <p:spPr>
          <a:xfrm>
            <a:off x="2057400" y="6477000"/>
            <a:ext cx="5257800" cy="381000"/>
          </a:xfrm>
          <a:prstGeom prst="rect">
            <a:avLst/>
          </a:prstGeom>
          <a:noFill/>
        </p:spPr>
        <p:txBody>
          <a:bodyPr wrap="square" rtlCol="0">
            <a:spAutoFit/>
          </a:bodyPr>
          <a:lstStyle/>
          <a:p>
            <a:r>
              <a:rPr lang="en-US" dirty="0"/>
              <a:t>Outlet, Looking Downstream from Road</a:t>
            </a:r>
          </a:p>
        </p:txBody>
      </p:sp>
      <p:sp>
        <p:nvSpPr>
          <p:cNvPr id="4" name="Right Arrow 3"/>
          <p:cNvSpPr/>
          <p:nvPr/>
        </p:nvSpPr>
        <p:spPr>
          <a:xfrm rot="14704222">
            <a:off x="4261195" y="3686338"/>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descr="FWSCOLO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
        <p:nvSpPr>
          <p:cNvPr id="6" name="Rectangle 5"/>
          <p:cNvSpPr/>
          <p:nvPr/>
        </p:nvSpPr>
        <p:spPr>
          <a:xfrm>
            <a:off x="7239000" y="4876800"/>
            <a:ext cx="1794081" cy="369332"/>
          </a:xfrm>
          <a:prstGeom prst="rect">
            <a:avLst/>
          </a:prstGeom>
        </p:spPr>
        <p:txBody>
          <a:bodyPr wrap="none">
            <a:spAutoFit/>
          </a:bodyPr>
          <a:lstStyle/>
          <a:p>
            <a:r>
              <a:rPr lang="en-US" dirty="0"/>
              <a:t>January 21,2014</a:t>
            </a:r>
          </a:p>
        </p:txBody>
      </p:sp>
    </p:spTree>
    <p:extLst>
      <p:ext uri="{BB962C8B-B14F-4D97-AF65-F5344CB8AC3E}">
        <p14:creationId xmlns:p14="http://schemas.microsoft.com/office/powerpoint/2010/main" val="172344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70901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3947"/>
            <a:ext cx="9220200" cy="691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solidFill>
                  <a:srgbClr val="FFFF00"/>
                </a:solidFill>
              </a:rPr>
              <a:t>Pre Project</a:t>
            </a:r>
          </a:p>
        </p:txBody>
      </p:sp>
      <p:sp>
        <p:nvSpPr>
          <p:cNvPr id="4" name="Right Arrow 3"/>
          <p:cNvSpPr/>
          <p:nvPr/>
        </p:nvSpPr>
        <p:spPr>
          <a:xfrm rot="16200000">
            <a:off x="4495800" y="4448338"/>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descr="FWSCOLO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
        <p:nvSpPr>
          <p:cNvPr id="3" name="TextBox 2"/>
          <p:cNvSpPr txBox="1"/>
          <p:nvPr/>
        </p:nvSpPr>
        <p:spPr>
          <a:xfrm>
            <a:off x="5867400" y="3962400"/>
            <a:ext cx="1165704" cy="369332"/>
          </a:xfrm>
          <a:prstGeom prst="rect">
            <a:avLst/>
          </a:prstGeom>
          <a:noFill/>
        </p:spPr>
        <p:txBody>
          <a:bodyPr wrap="none" rtlCol="0">
            <a:spAutoFit/>
          </a:bodyPr>
          <a:lstStyle/>
          <a:p>
            <a:r>
              <a:rPr lang="en-US" dirty="0">
                <a:solidFill>
                  <a:schemeClr val="bg1"/>
                </a:solidFill>
              </a:rPr>
              <a:t>June 2013</a:t>
            </a:r>
          </a:p>
        </p:txBody>
      </p:sp>
    </p:spTree>
    <p:extLst>
      <p:ext uri="{BB962C8B-B14F-4D97-AF65-F5344CB8AC3E}">
        <p14:creationId xmlns:p14="http://schemas.microsoft.com/office/powerpoint/2010/main" val="76474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Project</a:t>
            </a:r>
          </a:p>
        </p:txBody>
      </p:sp>
      <p:graphicFrame>
        <p:nvGraphicFramePr>
          <p:cNvPr id="7" name="Chart 6"/>
          <p:cNvGraphicFramePr>
            <a:graphicFrameLocks/>
          </p:cNvGraphicFramePr>
          <p:nvPr>
            <p:extLst>
              <p:ext uri="{D42A27DB-BD31-4B8C-83A1-F6EECF244321}">
                <p14:modId xmlns:p14="http://schemas.microsoft.com/office/powerpoint/2010/main" val="3667994163"/>
              </p:ext>
            </p:extLst>
          </p:nvPr>
        </p:nvGraphicFramePr>
        <p:xfrm>
          <a:off x="453765" y="3733375"/>
          <a:ext cx="5420379" cy="2803525"/>
        </p:xfrm>
        <a:graphic>
          <a:graphicData uri="http://schemas.openxmlformats.org/drawingml/2006/chart">
            <c:chart xmlns:c="http://schemas.openxmlformats.org/drawingml/2006/chart" xmlns:r="http://schemas.openxmlformats.org/officeDocument/2006/relationships" r:id="rId2"/>
          </a:graphicData>
        </a:graphic>
      </p:graphicFrame>
      <p:sp>
        <p:nvSpPr>
          <p:cNvPr id="8" name="Freeform 7"/>
          <p:cNvSpPr/>
          <p:nvPr/>
        </p:nvSpPr>
        <p:spPr bwMode="auto">
          <a:xfrm>
            <a:off x="768350" y="5844554"/>
            <a:ext cx="4791210" cy="124447"/>
          </a:xfrm>
          <a:custGeom>
            <a:avLst/>
            <a:gdLst>
              <a:gd name="connsiteX0" fmla="*/ 0 w 3994150"/>
              <a:gd name="connsiteY0" fmla="*/ 114300 h 114300"/>
              <a:gd name="connsiteX1" fmla="*/ 31750 w 3994150"/>
              <a:gd name="connsiteY1" fmla="*/ 107950 h 114300"/>
              <a:gd name="connsiteX2" fmla="*/ 114300 w 3994150"/>
              <a:gd name="connsiteY2" fmla="*/ 101600 h 114300"/>
              <a:gd name="connsiteX3" fmla="*/ 152400 w 3994150"/>
              <a:gd name="connsiteY3" fmla="*/ 88900 h 114300"/>
              <a:gd name="connsiteX4" fmla="*/ 222250 w 3994150"/>
              <a:gd name="connsiteY4" fmla="*/ 95250 h 114300"/>
              <a:gd name="connsiteX5" fmla="*/ 260350 w 3994150"/>
              <a:gd name="connsiteY5" fmla="*/ 107950 h 114300"/>
              <a:gd name="connsiteX6" fmla="*/ 330200 w 3994150"/>
              <a:gd name="connsiteY6" fmla="*/ 101600 h 114300"/>
              <a:gd name="connsiteX7" fmla="*/ 349250 w 3994150"/>
              <a:gd name="connsiteY7" fmla="*/ 95250 h 114300"/>
              <a:gd name="connsiteX8" fmla="*/ 393700 w 3994150"/>
              <a:gd name="connsiteY8" fmla="*/ 82550 h 114300"/>
              <a:gd name="connsiteX9" fmla="*/ 717550 w 3994150"/>
              <a:gd name="connsiteY9" fmla="*/ 82550 h 114300"/>
              <a:gd name="connsiteX10" fmla="*/ 755650 w 3994150"/>
              <a:gd name="connsiteY10" fmla="*/ 69850 h 114300"/>
              <a:gd name="connsiteX11" fmla="*/ 774700 w 3994150"/>
              <a:gd name="connsiteY11" fmla="*/ 63500 h 114300"/>
              <a:gd name="connsiteX12" fmla="*/ 819150 w 3994150"/>
              <a:gd name="connsiteY12" fmla="*/ 88900 h 114300"/>
              <a:gd name="connsiteX13" fmla="*/ 882650 w 3994150"/>
              <a:gd name="connsiteY13" fmla="*/ 107950 h 114300"/>
              <a:gd name="connsiteX14" fmla="*/ 958850 w 3994150"/>
              <a:gd name="connsiteY14" fmla="*/ 101600 h 114300"/>
              <a:gd name="connsiteX15" fmla="*/ 984250 w 3994150"/>
              <a:gd name="connsiteY15" fmla="*/ 95250 h 114300"/>
              <a:gd name="connsiteX16" fmla="*/ 1016000 w 3994150"/>
              <a:gd name="connsiteY16" fmla="*/ 88900 h 114300"/>
              <a:gd name="connsiteX17" fmla="*/ 1041400 w 3994150"/>
              <a:gd name="connsiteY17" fmla="*/ 82550 h 114300"/>
              <a:gd name="connsiteX18" fmla="*/ 1092200 w 3994150"/>
              <a:gd name="connsiteY18" fmla="*/ 76200 h 114300"/>
              <a:gd name="connsiteX19" fmla="*/ 1123950 w 3994150"/>
              <a:gd name="connsiteY19" fmla="*/ 69850 h 114300"/>
              <a:gd name="connsiteX20" fmla="*/ 1168400 w 3994150"/>
              <a:gd name="connsiteY20" fmla="*/ 63500 h 114300"/>
              <a:gd name="connsiteX21" fmla="*/ 1238250 w 3994150"/>
              <a:gd name="connsiteY21" fmla="*/ 44450 h 114300"/>
              <a:gd name="connsiteX22" fmla="*/ 1263650 w 3994150"/>
              <a:gd name="connsiteY22" fmla="*/ 38100 h 114300"/>
              <a:gd name="connsiteX23" fmla="*/ 1371600 w 3994150"/>
              <a:gd name="connsiteY23" fmla="*/ 50800 h 114300"/>
              <a:gd name="connsiteX24" fmla="*/ 1416050 w 3994150"/>
              <a:gd name="connsiteY24" fmla="*/ 76200 h 114300"/>
              <a:gd name="connsiteX25" fmla="*/ 1441450 w 3994150"/>
              <a:gd name="connsiteY25" fmla="*/ 82550 h 114300"/>
              <a:gd name="connsiteX26" fmla="*/ 1473200 w 3994150"/>
              <a:gd name="connsiteY26" fmla="*/ 95250 h 114300"/>
              <a:gd name="connsiteX27" fmla="*/ 1593850 w 3994150"/>
              <a:gd name="connsiteY27" fmla="*/ 88900 h 114300"/>
              <a:gd name="connsiteX28" fmla="*/ 1651000 w 3994150"/>
              <a:gd name="connsiteY28" fmla="*/ 50800 h 114300"/>
              <a:gd name="connsiteX29" fmla="*/ 1689100 w 3994150"/>
              <a:gd name="connsiteY29" fmla="*/ 38100 h 114300"/>
              <a:gd name="connsiteX30" fmla="*/ 1758950 w 3994150"/>
              <a:gd name="connsiteY30" fmla="*/ 25400 h 114300"/>
              <a:gd name="connsiteX31" fmla="*/ 1778000 w 3994150"/>
              <a:gd name="connsiteY31" fmla="*/ 19050 h 114300"/>
              <a:gd name="connsiteX32" fmla="*/ 2114550 w 3994150"/>
              <a:gd name="connsiteY32" fmla="*/ 6350 h 114300"/>
              <a:gd name="connsiteX33" fmla="*/ 2387600 w 3994150"/>
              <a:gd name="connsiteY33" fmla="*/ 12700 h 114300"/>
              <a:gd name="connsiteX34" fmla="*/ 2419350 w 3994150"/>
              <a:gd name="connsiteY34" fmla="*/ 19050 h 114300"/>
              <a:gd name="connsiteX35" fmla="*/ 2457450 w 3994150"/>
              <a:gd name="connsiteY35" fmla="*/ 31750 h 114300"/>
              <a:gd name="connsiteX36" fmla="*/ 2476500 w 3994150"/>
              <a:gd name="connsiteY36" fmla="*/ 44450 h 114300"/>
              <a:gd name="connsiteX37" fmla="*/ 2489200 w 3994150"/>
              <a:gd name="connsiteY37" fmla="*/ 63500 h 114300"/>
              <a:gd name="connsiteX38" fmla="*/ 2508250 w 3994150"/>
              <a:gd name="connsiteY38" fmla="*/ 69850 h 114300"/>
              <a:gd name="connsiteX39" fmla="*/ 2565400 w 3994150"/>
              <a:gd name="connsiteY39" fmla="*/ 63500 h 114300"/>
              <a:gd name="connsiteX40" fmla="*/ 2597150 w 3994150"/>
              <a:gd name="connsiteY40" fmla="*/ 50800 h 114300"/>
              <a:gd name="connsiteX41" fmla="*/ 2622550 w 3994150"/>
              <a:gd name="connsiteY41" fmla="*/ 44450 h 114300"/>
              <a:gd name="connsiteX42" fmla="*/ 2679700 w 3994150"/>
              <a:gd name="connsiteY42" fmla="*/ 25400 h 114300"/>
              <a:gd name="connsiteX43" fmla="*/ 2889250 w 3994150"/>
              <a:gd name="connsiteY43" fmla="*/ 31750 h 114300"/>
              <a:gd name="connsiteX44" fmla="*/ 2921000 w 3994150"/>
              <a:gd name="connsiteY44" fmla="*/ 38100 h 114300"/>
              <a:gd name="connsiteX45" fmla="*/ 3105150 w 3994150"/>
              <a:gd name="connsiteY45" fmla="*/ 25400 h 114300"/>
              <a:gd name="connsiteX46" fmla="*/ 3225800 w 3994150"/>
              <a:gd name="connsiteY46" fmla="*/ 31750 h 114300"/>
              <a:gd name="connsiteX47" fmla="*/ 3276600 w 3994150"/>
              <a:gd name="connsiteY47" fmla="*/ 57150 h 114300"/>
              <a:gd name="connsiteX48" fmla="*/ 3333750 w 3994150"/>
              <a:gd name="connsiteY48" fmla="*/ 69850 h 114300"/>
              <a:gd name="connsiteX49" fmla="*/ 3352800 w 3994150"/>
              <a:gd name="connsiteY49" fmla="*/ 76200 h 114300"/>
              <a:gd name="connsiteX50" fmla="*/ 3403600 w 3994150"/>
              <a:gd name="connsiteY50" fmla="*/ 69850 h 114300"/>
              <a:gd name="connsiteX51" fmla="*/ 3454400 w 3994150"/>
              <a:gd name="connsiteY51" fmla="*/ 50800 h 114300"/>
              <a:gd name="connsiteX52" fmla="*/ 3543300 w 3994150"/>
              <a:gd name="connsiteY52" fmla="*/ 12700 h 114300"/>
              <a:gd name="connsiteX53" fmla="*/ 3613150 w 3994150"/>
              <a:gd name="connsiteY53" fmla="*/ 0 h 114300"/>
              <a:gd name="connsiteX54" fmla="*/ 3949700 w 3994150"/>
              <a:gd name="connsiteY54" fmla="*/ 6350 h 114300"/>
              <a:gd name="connsiteX55" fmla="*/ 3987800 w 3994150"/>
              <a:gd name="connsiteY55" fmla="*/ 25400 h 114300"/>
              <a:gd name="connsiteX56" fmla="*/ 3994150 w 3994150"/>
              <a:gd name="connsiteY56" fmla="*/ 190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994150" h="114300">
                <a:moveTo>
                  <a:pt x="0" y="114300"/>
                </a:moveTo>
                <a:cubicBezTo>
                  <a:pt x="10583" y="112183"/>
                  <a:pt x="21023" y="109142"/>
                  <a:pt x="31750" y="107950"/>
                </a:cubicBezTo>
                <a:cubicBezTo>
                  <a:pt x="59179" y="104902"/>
                  <a:pt x="87040" y="105904"/>
                  <a:pt x="114300" y="101600"/>
                </a:cubicBezTo>
                <a:cubicBezTo>
                  <a:pt x="127523" y="99512"/>
                  <a:pt x="152400" y="88900"/>
                  <a:pt x="152400" y="88900"/>
                </a:cubicBezTo>
                <a:cubicBezTo>
                  <a:pt x="175683" y="91017"/>
                  <a:pt x="199226" y="91187"/>
                  <a:pt x="222250" y="95250"/>
                </a:cubicBezTo>
                <a:cubicBezTo>
                  <a:pt x="235433" y="97576"/>
                  <a:pt x="260350" y="107950"/>
                  <a:pt x="260350" y="107950"/>
                </a:cubicBezTo>
                <a:cubicBezTo>
                  <a:pt x="283633" y="105833"/>
                  <a:pt x="307056" y="104906"/>
                  <a:pt x="330200" y="101600"/>
                </a:cubicBezTo>
                <a:cubicBezTo>
                  <a:pt x="336826" y="100653"/>
                  <a:pt x="342814" y="97089"/>
                  <a:pt x="349250" y="95250"/>
                </a:cubicBezTo>
                <a:cubicBezTo>
                  <a:pt x="405064" y="79303"/>
                  <a:pt x="348025" y="97775"/>
                  <a:pt x="393700" y="82550"/>
                </a:cubicBezTo>
                <a:cubicBezTo>
                  <a:pt x="529576" y="89701"/>
                  <a:pt x="562349" y="94803"/>
                  <a:pt x="717550" y="82550"/>
                </a:cubicBezTo>
                <a:cubicBezTo>
                  <a:pt x="730895" y="81496"/>
                  <a:pt x="742950" y="74083"/>
                  <a:pt x="755650" y="69850"/>
                </a:cubicBezTo>
                <a:lnTo>
                  <a:pt x="774700" y="63500"/>
                </a:lnTo>
                <a:cubicBezTo>
                  <a:pt x="844464" y="80941"/>
                  <a:pt x="757244" y="54508"/>
                  <a:pt x="819150" y="88900"/>
                </a:cubicBezTo>
                <a:cubicBezTo>
                  <a:pt x="831799" y="95927"/>
                  <a:pt x="866252" y="103851"/>
                  <a:pt x="882650" y="107950"/>
                </a:cubicBezTo>
                <a:cubicBezTo>
                  <a:pt x="908050" y="105833"/>
                  <a:pt x="933559" y="104761"/>
                  <a:pt x="958850" y="101600"/>
                </a:cubicBezTo>
                <a:cubicBezTo>
                  <a:pt x="967510" y="100518"/>
                  <a:pt x="975731" y="97143"/>
                  <a:pt x="984250" y="95250"/>
                </a:cubicBezTo>
                <a:cubicBezTo>
                  <a:pt x="994786" y="92909"/>
                  <a:pt x="1005464" y="91241"/>
                  <a:pt x="1016000" y="88900"/>
                </a:cubicBezTo>
                <a:cubicBezTo>
                  <a:pt x="1024519" y="87007"/>
                  <a:pt x="1032792" y="83985"/>
                  <a:pt x="1041400" y="82550"/>
                </a:cubicBezTo>
                <a:cubicBezTo>
                  <a:pt x="1058233" y="79745"/>
                  <a:pt x="1075333" y="78795"/>
                  <a:pt x="1092200" y="76200"/>
                </a:cubicBezTo>
                <a:cubicBezTo>
                  <a:pt x="1102867" y="74559"/>
                  <a:pt x="1113304" y="71624"/>
                  <a:pt x="1123950" y="69850"/>
                </a:cubicBezTo>
                <a:cubicBezTo>
                  <a:pt x="1138713" y="67389"/>
                  <a:pt x="1153724" y="66435"/>
                  <a:pt x="1168400" y="63500"/>
                </a:cubicBezTo>
                <a:cubicBezTo>
                  <a:pt x="1243859" y="48408"/>
                  <a:pt x="1195675" y="56614"/>
                  <a:pt x="1238250" y="44450"/>
                </a:cubicBezTo>
                <a:cubicBezTo>
                  <a:pt x="1246641" y="42052"/>
                  <a:pt x="1255183" y="40217"/>
                  <a:pt x="1263650" y="38100"/>
                </a:cubicBezTo>
                <a:cubicBezTo>
                  <a:pt x="1271118" y="38674"/>
                  <a:pt x="1345921" y="39795"/>
                  <a:pt x="1371600" y="50800"/>
                </a:cubicBezTo>
                <a:cubicBezTo>
                  <a:pt x="1457575" y="87646"/>
                  <a:pt x="1310583" y="36650"/>
                  <a:pt x="1416050" y="76200"/>
                </a:cubicBezTo>
                <a:cubicBezTo>
                  <a:pt x="1424222" y="79264"/>
                  <a:pt x="1433171" y="79790"/>
                  <a:pt x="1441450" y="82550"/>
                </a:cubicBezTo>
                <a:cubicBezTo>
                  <a:pt x="1452264" y="86155"/>
                  <a:pt x="1462617" y="91017"/>
                  <a:pt x="1473200" y="95250"/>
                </a:cubicBezTo>
                <a:cubicBezTo>
                  <a:pt x="1513417" y="93133"/>
                  <a:pt x="1554360" y="96798"/>
                  <a:pt x="1593850" y="88900"/>
                </a:cubicBezTo>
                <a:cubicBezTo>
                  <a:pt x="1641475" y="79375"/>
                  <a:pt x="1617663" y="61912"/>
                  <a:pt x="1651000" y="50800"/>
                </a:cubicBezTo>
                <a:cubicBezTo>
                  <a:pt x="1663700" y="46567"/>
                  <a:pt x="1675895" y="40301"/>
                  <a:pt x="1689100" y="38100"/>
                </a:cubicBezTo>
                <a:cubicBezTo>
                  <a:pt x="1706084" y="35269"/>
                  <a:pt x="1741200" y="29838"/>
                  <a:pt x="1758950" y="25400"/>
                </a:cubicBezTo>
                <a:cubicBezTo>
                  <a:pt x="1765444" y="23777"/>
                  <a:pt x="1771365" y="19935"/>
                  <a:pt x="1778000" y="19050"/>
                </a:cubicBezTo>
                <a:cubicBezTo>
                  <a:pt x="1866033" y="7312"/>
                  <a:pt x="2083058" y="7118"/>
                  <a:pt x="2114550" y="6350"/>
                </a:cubicBezTo>
                <a:lnTo>
                  <a:pt x="2387600" y="12700"/>
                </a:lnTo>
                <a:cubicBezTo>
                  <a:pt x="2398384" y="13149"/>
                  <a:pt x="2408937" y="16210"/>
                  <a:pt x="2419350" y="19050"/>
                </a:cubicBezTo>
                <a:cubicBezTo>
                  <a:pt x="2432265" y="22572"/>
                  <a:pt x="2457450" y="31750"/>
                  <a:pt x="2457450" y="31750"/>
                </a:cubicBezTo>
                <a:cubicBezTo>
                  <a:pt x="2463800" y="35983"/>
                  <a:pt x="2471104" y="39054"/>
                  <a:pt x="2476500" y="44450"/>
                </a:cubicBezTo>
                <a:cubicBezTo>
                  <a:pt x="2481896" y="49846"/>
                  <a:pt x="2483241" y="58732"/>
                  <a:pt x="2489200" y="63500"/>
                </a:cubicBezTo>
                <a:cubicBezTo>
                  <a:pt x="2494427" y="67681"/>
                  <a:pt x="2501900" y="67733"/>
                  <a:pt x="2508250" y="69850"/>
                </a:cubicBezTo>
                <a:cubicBezTo>
                  <a:pt x="2527300" y="67733"/>
                  <a:pt x="2546658" y="67516"/>
                  <a:pt x="2565400" y="63500"/>
                </a:cubicBezTo>
                <a:cubicBezTo>
                  <a:pt x="2576546" y="61112"/>
                  <a:pt x="2586336" y="54405"/>
                  <a:pt x="2597150" y="50800"/>
                </a:cubicBezTo>
                <a:cubicBezTo>
                  <a:pt x="2605429" y="48040"/>
                  <a:pt x="2614378" y="47514"/>
                  <a:pt x="2622550" y="44450"/>
                </a:cubicBezTo>
                <a:cubicBezTo>
                  <a:pt x="2682642" y="21916"/>
                  <a:pt x="2610120" y="39316"/>
                  <a:pt x="2679700" y="25400"/>
                </a:cubicBezTo>
                <a:cubicBezTo>
                  <a:pt x="2749550" y="27517"/>
                  <a:pt x="2819465" y="28077"/>
                  <a:pt x="2889250" y="31750"/>
                </a:cubicBezTo>
                <a:cubicBezTo>
                  <a:pt x="2900028" y="32317"/>
                  <a:pt x="2910212" y="38417"/>
                  <a:pt x="2921000" y="38100"/>
                </a:cubicBezTo>
                <a:cubicBezTo>
                  <a:pt x="2982503" y="36291"/>
                  <a:pt x="3105150" y="25400"/>
                  <a:pt x="3105150" y="25400"/>
                </a:cubicBezTo>
                <a:cubicBezTo>
                  <a:pt x="3145367" y="27517"/>
                  <a:pt x="3186201" y="24417"/>
                  <a:pt x="3225800" y="31750"/>
                </a:cubicBezTo>
                <a:cubicBezTo>
                  <a:pt x="3244416" y="35197"/>
                  <a:pt x="3259667" y="48683"/>
                  <a:pt x="3276600" y="57150"/>
                </a:cubicBezTo>
                <a:cubicBezTo>
                  <a:pt x="3292232" y="64966"/>
                  <a:pt x="3319117" y="67411"/>
                  <a:pt x="3333750" y="69850"/>
                </a:cubicBezTo>
                <a:cubicBezTo>
                  <a:pt x="3340100" y="71967"/>
                  <a:pt x="3346107" y="76200"/>
                  <a:pt x="3352800" y="76200"/>
                </a:cubicBezTo>
                <a:cubicBezTo>
                  <a:pt x="3369865" y="76200"/>
                  <a:pt x="3386810" y="72903"/>
                  <a:pt x="3403600" y="69850"/>
                </a:cubicBezTo>
                <a:cubicBezTo>
                  <a:pt x="3413036" y="68134"/>
                  <a:pt x="3451222" y="51956"/>
                  <a:pt x="3454400" y="50800"/>
                </a:cubicBezTo>
                <a:cubicBezTo>
                  <a:pt x="3522918" y="25884"/>
                  <a:pt x="3462908" y="52896"/>
                  <a:pt x="3543300" y="12700"/>
                </a:cubicBezTo>
                <a:cubicBezTo>
                  <a:pt x="3547738" y="10481"/>
                  <a:pt x="3612047" y="184"/>
                  <a:pt x="3613150" y="0"/>
                </a:cubicBezTo>
                <a:lnTo>
                  <a:pt x="3949700" y="6350"/>
                </a:lnTo>
                <a:cubicBezTo>
                  <a:pt x="3981462" y="7484"/>
                  <a:pt x="3956942" y="17686"/>
                  <a:pt x="3987800" y="25400"/>
                </a:cubicBezTo>
                <a:cubicBezTo>
                  <a:pt x="3990704" y="26126"/>
                  <a:pt x="3992033" y="21167"/>
                  <a:pt x="3994150" y="19050"/>
                </a:cubicBezTo>
              </a:path>
            </a:pathLst>
          </a:custGeom>
          <a:noFill/>
          <a:ln w="9525" cap="flat" cmpd="sng" algn="ctr">
            <a:solidFill>
              <a:srgbClr val="000000"/>
            </a:solidFill>
            <a:prstDash val="solid"/>
            <a:round/>
            <a:headEnd type="none" w="med" len="med"/>
            <a:tailEnd type="none" w="med" len="med"/>
          </a:ln>
          <a:effectLst/>
        </p:spPr>
        <p:txBody>
          <a:bodyPr rot="0" spcFirstLastPara="0" vert="horz" wrap="square" lIns="18288"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en-US" sz="1100"/>
          </a:p>
        </p:txBody>
      </p:sp>
      <p:cxnSp>
        <p:nvCxnSpPr>
          <p:cNvPr id="9" name="Straight Arrow Connector 8"/>
          <p:cNvCxnSpPr/>
          <p:nvPr/>
        </p:nvCxnSpPr>
        <p:spPr bwMode="auto">
          <a:xfrm flipV="1">
            <a:off x="2247900" y="5644587"/>
            <a:ext cx="781282" cy="564"/>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10" name="TextBox 13"/>
          <p:cNvSpPr txBox="1"/>
          <p:nvPr/>
        </p:nvSpPr>
        <p:spPr>
          <a:xfrm>
            <a:off x="2209800" y="3912030"/>
            <a:ext cx="228600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t>Road</a:t>
            </a:r>
            <a:r>
              <a:rPr lang="en-US" sz="1100" baseline="0" dirty="0"/>
              <a:t> Elevation in Middle</a:t>
            </a:r>
            <a:endParaRPr lang="en-US" sz="1100" dirty="0"/>
          </a:p>
        </p:txBody>
      </p:sp>
      <p:sp>
        <p:nvSpPr>
          <p:cNvPr id="12" name="TextBox 11"/>
          <p:cNvSpPr txBox="1"/>
          <p:nvPr/>
        </p:nvSpPr>
        <p:spPr>
          <a:xfrm>
            <a:off x="2297371" y="6553200"/>
            <a:ext cx="1733167" cy="276999"/>
          </a:xfrm>
          <a:prstGeom prst="rect">
            <a:avLst/>
          </a:prstGeom>
          <a:noFill/>
        </p:spPr>
        <p:txBody>
          <a:bodyPr wrap="none" rtlCol="0">
            <a:spAutoFit/>
          </a:bodyPr>
          <a:lstStyle/>
          <a:p>
            <a:r>
              <a:rPr lang="en-US" sz="1200" dirty="0"/>
              <a:t>Distance from Inlet (</a:t>
            </a:r>
            <a:r>
              <a:rPr lang="en-US" sz="1200" dirty="0" err="1"/>
              <a:t>ft</a:t>
            </a:r>
            <a:r>
              <a:rPr lang="en-US" sz="1200" dirty="0"/>
              <a:t>)</a:t>
            </a:r>
          </a:p>
        </p:txBody>
      </p:sp>
      <p:sp>
        <p:nvSpPr>
          <p:cNvPr id="13" name="TextBox 12"/>
          <p:cNvSpPr txBox="1"/>
          <p:nvPr/>
        </p:nvSpPr>
        <p:spPr>
          <a:xfrm rot="16200000">
            <a:off x="-616618" y="5112418"/>
            <a:ext cx="1662635" cy="276999"/>
          </a:xfrm>
          <a:prstGeom prst="rect">
            <a:avLst/>
          </a:prstGeom>
          <a:noFill/>
        </p:spPr>
        <p:txBody>
          <a:bodyPr wrap="none" rtlCol="0">
            <a:spAutoFit/>
          </a:bodyPr>
          <a:lstStyle/>
          <a:p>
            <a:r>
              <a:rPr lang="en-US" sz="1200" dirty="0"/>
              <a:t>Relative Elevation (</a:t>
            </a:r>
            <a:r>
              <a:rPr lang="en-US" sz="1200" dirty="0" err="1"/>
              <a:t>ft</a:t>
            </a:r>
            <a:r>
              <a:rPr lang="en-US" sz="1200" dirty="0"/>
              <a:t>)</a:t>
            </a:r>
          </a:p>
        </p:txBody>
      </p:sp>
      <p:graphicFrame>
        <p:nvGraphicFramePr>
          <p:cNvPr id="14" name="Table 13"/>
          <p:cNvGraphicFramePr>
            <a:graphicFrameLocks noGrp="1"/>
          </p:cNvGraphicFramePr>
          <p:nvPr>
            <p:extLst>
              <p:ext uri="{D42A27DB-BD31-4B8C-83A1-F6EECF244321}">
                <p14:modId xmlns:p14="http://schemas.microsoft.com/office/powerpoint/2010/main" val="3676706188"/>
              </p:ext>
            </p:extLst>
          </p:nvPr>
        </p:nvGraphicFramePr>
        <p:xfrm>
          <a:off x="4953000" y="2133600"/>
          <a:ext cx="3784600" cy="1631950"/>
        </p:xfrm>
        <a:graphic>
          <a:graphicData uri="http://schemas.openxmlformats.org/drawingml/2006/table">
            <a:tbl>
              <a:tblPr/>
              <a:tblGrid>
                <a:gridCol w="12065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tblGrid>
              <a:tr h="615950">
                <a:tc>
                  <a:txBody>
                    <a:bodyPr/>
                    <a:lstStyle/>
                    <a:p>
                      <a:pPr algn="l" fontAlgn="b"/>
                      <a:r>
                        <a:rPr lang="en-US" sz="1200" b="1" i="0" u="none" strike="noStrike" dirty="0">
                          <a:effectLst/>
                          <a:latin typeface="Times New Roman"/>
                        </a:rPr>
                        <a:t>Sample 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Times New Roman"/>
                        </a:rPr>
                        <a:t>Dist. (</a:t>
                      </a:r>
                      <a:r>
                        <a:rPr lang="en-US" sz="1200" b="1" i="0" u="none" strike="noStrike" dirty="0" err="1">
                          <a:effectLst/>
                          <a:latin typeface="Times New Roman"/>
                        </a:rPr>
                        <a:t>ft</a:t>
                      </a:r>
                      <a:r>
                        <a:rPr lang="en-US" sz="1200" b="1" i="0" u="none" strike="noStrike" dirty="0">
                          <a:effectLst/>
                          <a:latin typeface="Times New Roman"/>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Times New Roman"/>
                        </a:rPr>
                        <a:t>Relative Elevation (ft)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Times New Roman"/>
                        </a:rPr>
                        <a:t>Water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Times New Roman"/>
                        </a:rPr>
                        <a:t>Stadia (ft)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Times New Roman"/>
                        </a:rPr>
                        <a:t>Water Depth (ft)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200">
                <a:tc>
                  <a:txBody>
                    <a:bodyPr/>
                    <a:lstStyle/>
                    <a:p>
                      <a:pPr algn="l" fontAlgn="b"/>
                      <a:r>
                        <a:rPr lang="en-US" sz="1200" b="0" i="0" u="none" strike="noStrike">
                          <a:effectLst/>
                          <a:latin typeface="Times New Roman"/>
                        </a:rPr>
                        <a:t>Inlet Thalweg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Times New Roman"/>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Times New Roman"/>
                        </a:rPr>
                        <a:t>89.6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200">
                <a:tc>
                  <a:txBody>
                    <a:bodyPr/>
                    <a:lstStyle/>
                    <a:p>
                      <a:pPr algn="l" fontAlgn="b"/>
                      <a:r>
                        <a:rPr lang="en-US" sz="1200" b="0" i="0" u="none" strike="noStrike">
                          <a:effectLst/>
                          <a:latin typeface="Times New Roman"/>
                        </a:rPr>
                        <a:t>Inlet Top Culvert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Times New Roman"/>
                        </a:rPr>
                        <a:t>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3200">
                <a:tc>
                  <a:txBody>
                    <a:bodyPr/>
                    <a:lstStyle/>
                    <a:p>
                      <a:pPr algn="l" fontAlgn="b"/>
                      <a:r>
                        <a:rPr lang="en-US" sz="1200" b="0" i="0" u="none" strike="noStrike" dirty="0">
                          <a:effectLst/>
                          <a:latin typeface="Times New Roman"/>
                        </a:rPr>
                        <a:t>Middle Road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200">
                <a:tc>
                  <a:txBody>
                    <a:bodyPr/>
                    <a:lstStyle/>
                    <a:p>
                      <a:pPr algn="l" fontAlgn="b"/>
                      <a:r>
                        <a:rPr lang="en-US" sz="1200" b="0" i="0" u="none" strike="noStrike">
                          <a:effectLst/>
                          <a:latin typeface="Times New Roman"/>
                        </a:rPr>
                        <a:t>Outlet Thalweg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90.4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Times New Roman"/>
                        </a:rPr>
                        <a:t>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Times New Roman"/>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3200">
                <a:tc>
                  <a:txBody>
                    <a:bodyPr/>
                    <a:lstStyle/>
                    <a:p>
                      <a:pPr algn="l" fontAlgn="b"/>
                      <a:r>
                        <a:rPr lang="en-US" sz="1200" b="0" i="0" u="none" strike="noStrike">
                          <a:effectLst/>
                          <a:latin typeface="Times New Roman"/>
                        </a:rPr>
                        <a:t>Outlet Top Culvert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Times New Roman"/>
                        </a:rPr>
                        <a:t>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Times New Roman"/>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effectLst/>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 name="Right Brace 14"/>
          <p:cNvSpPr/>
          <p:nvPr/>
        </p:nvSpPr>
        <p:spPr>
          <a:xfrm>
            <a:off x="5559560" y="4173640"/>
            <a:ext cx="231640" cy="550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791200" y="4310520"/>
            <a:ext cx="1300356" cy="276999"/>
          </a:xfrm>
          <a:prstGeom prst="rect">
            <a:avLst/>
          </a:prstGeom>
          <a:noFill/>
        </p:spPr>
        <p:txBody>
          <a:bodyPr wrap="none" rtlCol="0">
            <a:spAutoFit/>
          </a:bodyPr>
          <a:lstStyle/>
          <a:p>
            <a:r>
              <a:rPr lang="en-US" sz="1200" dirty="0"/>
              <a:t>3 feet of road fill</a:t>
            </a:r>
          </a:p>
        </p:txBody>
      </p:sp>
      <p:sp>
        <p:nvSpPr>
          <p:cNvPr id="17" name="Right Brace 16"/>
          <p:cNvSpPr/>
          <p:nvPr/>
        </p:nvSpPr>
        <p:spPr>
          <a:xfrm>
            <a:off x="5596140" y="4800600"/>
            <a:ext cx="231640" cy="10909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867400" y="5207568"/>
            <a:ext cx="1795684" cy="276999"/>
          </a:xfrm>
          <a:prstGeom prst="rect">
            <a:avLst/>
          </a:prstGeom>
          <a:noFill/>
        </p:spPr>
        <p:txBody>
          <a:bodyPr wrap="none" rtlCol="0">
            <a:spAutoFit/>
          </a:bodyPr>
          <a:lstStyle/>
          <a:p>
            <a:r>
              <a:rPr lang="en-US" sz="1200" dirty="0"/>
              <a:t>7 feet of water capacity!</a:t>
            </a:r>
          </a:p>
        </p:txBody>
      </p:sp>
      <p:pic>
        <p:nvPicPr>
          <p:cNvPr id="19" name="Picture 12" descr="brook Trout"/>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84219" y="838200"/>
            <a:ext cx="2362200" cy="1062037"/>
          </a:xfrm>
          <a:prstGeom prst="rect">
            <a:avLst/>
          </a:prstGeom>
          <a:noFill/>
          <a:ln w="9525">
            <a:noFill/>
            <a:miter lim="800000"/>
            <a:headEnd/>
            <a:tailEnd/>
          </a:ln>
        </p:spPr>
      </p:pic>
      <p:pic>
        <p:nvPicPr>
          <p:cNvPr id="20" name="Picture 15" descr="FWSCOLO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Tree>
    <p:extLst>
      <p:ext uri="{BB962C8B-B14F-4D97-AF65-F5344CB8AC3E}">
        <p14:creationId xmlns:p14="http://schemas.microsoft.com/office/powerpoint/2010/main" val="331873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56263" cy="1054250"/>
          </a:xfrm>
        </p:spPr>
        <p:txBody>
          <a:bodyPr/>
          <a:lstStyle/>
          <a:p>
            <a:r>
              <a:rPr lang="en-US" dirty="0"/>
              <a:t>Post Project Determinations</a:t>
            </a:r>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5409" r="26193" b="41615"/>
          <a:stretch/>
        </p:blipFill>
        <p:spPr bwMode="auto">
          <a:xfrm>
            <a:off x="304800" y="2430780"/>
            <a:ext cx="5257800" cy="3604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67000" y="1992868"/>
            <a:ext cx="1577676" cy="369332"/>
          </a:xfrm>
          <a:prstGeom prst="rect">
            <a:avLst/>
          </a:prstGeom>
          <a:noFill/>
        </p:spPr>
        <p:txBody>
          <a:bodyPr wrap="none" rtlCol="0">
            <a:spAutoFit/>
          </a:bodyPr>
          <a:lstStyle/>
          <a:p>
            <a:r>
              <a:rPr lang="en-US" dirty="0"/>
              <a:t>Fish Crossing</a:t>
            </a:r>
          </a:p>
        </p:txBody>
      </p:sp>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5261" t="31999" r="31375" b="46400"/>
          <a:stretch/>
        </p:blipFill>
        <p:spPr bwMode="auto">
          <a:xfrm>
            <a:off x="5791200" y="2971800"/>
            <a:ext cx="2987040"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638800" y="3733800"/>
            <a:ext cx="3124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5" descr="FWSCOLO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Tree>
    <p:extLst>
      <p:ext uri="{BB962C8B-B14F-4D97-AF65-F5344CB8AC3E}">
        <p14:creationId xmlns:p14="http://schemas.microsoft.com/office/powerpoint/2010/main" val="129699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Discharge Estimates</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2667000"/>
            <a:ext cx="51625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2057400"/>
            <a:ext cx="8686800" cy="461665"/>
          </a:xfrm>
          <a:prstGeom prst="rect">
            <a:avLst/>
          </a:prstGeom>
        </p:spPr>
        <p:txBody>
          <a:bodyPr wrap="square">
            <a:spAutoFit/>
          </a:bodyPr>
          <a:lstStyle/>
          <a:p>
            <a:r>
              <a:rPr lang="en-US" sz="1200" dirty="0" err="1"/>
              <a:t>Hodgkins</a:t>
            </a:r>
            <a:r>
              <a:rPr lang="en-US" sz="1200" dirty="0"/>
              <a:t>, G.A., 1999, Estimating the magnitude of peak flows for streams in Maine for selected recurrence intervals: U.S. Geological Survey Water-Resources Investigations Report 99-4008, 45 p.</a:t>
            </a:r>
          </a:p>
        </p:txBody>
      </p:sp>
      <p:sp>
        <p:nvSpPr>
          <p:cNvPr id="4" name="TextBox 3"/>
          <p:cNvSpPr txBox="1"/>
          <p:nvPr/>
        </p:nvSpPr>
        <p:spPr>
          <a:xfrm>
            <a:off x="152400" y="2925375"/>
            <a:ext cx="1487908" cy="276999"/>
          </a:xfrm>
          <a:prstGeom prst="rect">
            <a:avLst/>
          </a:prstGeom>
          <a:noFill/>
        </p:spPr>
        <p:txBody>
          <a:bodyPr wrap="none" rtlCol="0">
            <a:spAutoFit/>
          </a:bodyPr>
          <a:lstStyle/>
          <a:p>
            <a:r>
              <a:rPr lang="en-US" sz="1200" dirty="0"/>
              <a:t>3.1 mi</a:t>
            </a:r>
            <a:r>
              <a:rPr lang="en-US" sz="1200" baseline="30000" dirty="0"/>
              <a:t>2</a:t>
            </a:r>
            <a:r>
              <a:rPr lang="en-US" sz="1200" dirty="0"/>
              <a:t>= 8.029 km</a:t>
            </a:r>
            <a:r>
              <a:rPr lang="en-US" sz="1200" baseline="30000" dirty="0"/>
              <a:t>2</a:t>
            </a:r>
          </a:p>
        </p:txBody>
      </p:sp>
      <p:sp>
        <p:nvSpPr>
          <p:cNvPr id="5" name="TextBox 4"/>
          <p:cNvSpPr txBox="1"/>
          <p:nvPr/>
        </p:nvSpPr>
        <p:spPr>
          <a:xfrm>
            <a:off x="1066800" y="4038600"/>
            <a:ext cx="242374" cy="369332"/>
          </a:xfrm>
          <a:prstGeom prst="rect">
            <a:avLst/>
          </a:prstGeom>
          <a:noFill/>
        </p:spPr>
        <p:txBody>
          <a:bodyPr wrap="none" rtlCol="0">
            <a:spAutoFit/>
          </a:bodyPr>
          <a:lstStyle/>
          <a:p>
            <a:r>
              <a:rPr lang="en-US" dirty="0"/>
              <a:t> </a:t>
            </a:r>
          </a:p>
        </p:txBody>
      </p:sp>
      <p:sp>
        <p:nvSpPr>
          <p:cNvPr id="6" name="Rectangle 5"/>
          <p:cNvSpPr/>
          <p:nvPr/>
        </p:nvSpPr>
        <p:spPr>
          <a:xfrm>
            <a:off x="289560" y="3576935"/>
            <a:ext cx="8686800" cy="276999"/>
          </a:xfrm>
          <a:prstGeom prst="rect">
            <a:avLst/>
          </a:prstGeom>
        </p:spPr>
        <p:txBody>
          <a:bodyPr wrap="square">
            <a:spAutoFit/>
          </a:bodyPr>
          <a:lstStyle/>
          <a:p>
            <a:r>
              <a:rPr lang="en-US" sz="1200" dirty="0"/>
              <a:t>Dudley, R. W. (2004). Hydraulic-Geometry Relations for Rivers in Coastal and Central Maine. Scientific Investigations Report </a:t>
            </a:r>
          </a:p>
        </p:txBody>
      </p:sp>
      <p:sp>
        <p:nvSpPr>
          <p:cNvPr id="7" name="TextBox 6"/>
          <p:cNvSpPr txBox="1"/>
          <p:nvPr/>
        </p:nvSpPr>
        <p:spPr>
          <a:xfrm>
            <a:off x="2202180" y="3853934"/>
            <a:ext cx="4105611" cy="369332"/>
          </a:xfrm>
          <a:prstGeom prst="rect">
            <a:avLst/>
          </a:prstGeom>
          <a:noFill/>
        </p:spPr>
        <p:txBody>
          <a:bodyPr wrap="none" rtlCol="0">
            <a:spAutoFit/>
          </a:bodyPr>
          <a:lstStyle/>
          <a:p>
            <a:r>
              <a:rPr lang="en-US" dirty="0"/>
              <a:t>Projected </a:t>
            </a:r>
            <a:r>
              <a:rPr lang="en-US" dirty="0" err="1"/>
              <a:t>Bankfull</a:t>
            </a:r>
            <a:r>
              <a:rPr lang="en-US" dirty="0"/>
              <a:t> Discharge = 17 CFS</a:t>
            </a:r>
          </a:p>
        </p:txBody>
      </p:sp>
      <p:sp>
        <p:nvSpPr>
          <p:cNvPr id="10" name="TextBox 9"/>
          <p:cNvSpPr txBox="1"/>
          <p:nvPr/>
        </p:nvSpPr>
        <p:spPr>
          <a:xfrm>
            <a:off x="3749040" y="4724400"/>
            <a:ext cx="5242560" cy="923330"/>
          </a:xfrm>
          <a:prstGeom prst="rect">
            <a:avLst/>
          </a:prstGeom>
          <a:noFill/>
        </p:spPr>
        <p:txBody>
          <a:bodyPr wrap="square" rtlCol="0">
            <a:spAutoFit/>
          </a:bodyPr>
          <a:lstStyle/>
          <a:p>
            <a:pPr algn="ctr"/>
            <a:r>
              <a:rPr lang="en-US" b="1" i="1" dirty="0"/>
              <a:t>Fish Crossing suggests a 10 cm brook trout can pass upstream at all flows &lt;47 CFS</a:t>
            </a:r>
          </a:p>
          <a:p>
            <a:pPr algn="ctr"/>
            <a:r>
              <a:rPr lang="en-US" b="1" i="1" dirty="0"/>
              <a:t>and we estimated new flood capacity at 836 CFS</a:t>
            </a:r>
          </a:p>
        </p:txBody>
      </p:sp>
      <p:sp>
        <p:nvSpPr>
          <p:cNvPr id="11" name="TextBox 10"/>
          <p:cNvSpPr txBox="1"/>
          <p:nvPr/>
        </p:nvSpPr>
        <p:spPr>
          <a:xfrm>
            <a:off x="297180" y="6197025"/>
            <a:ext cx="8653331" cy="584775"/>
          </a:xfrm>
          <a:prstGeom prst="rect">
            <a:avLst/>
          </a:prstGeom>
          <a:noFill/>
        </p:spPr>
        <p:txBody>
          <a:bodyPr wrap="none" rtlCol="0">
            <a:spAutoFit/>
          </a:bodyPr>
          <a:lstStyle/>
          <a:p>
            <a:r>
              <a:rPr lang="en-US" sz="3200" dirty="0">
                <a:solidFill>
                  <a:srgbClr val="FF0000"/>
                </a:solidFill>
              </a:rPr>
              <a:t>Ecological Stream Function has been Restored!</a:t>
            </a:r>
          </a:p>
        </p:txBody>
      </p:sp>
      <p:pic>
        <p:nvPicPr>
          <p:cNvPr id="13" name="Picture 12" descr="brook Trout"/>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7356289" y="2713388"/>
            <a:ext cx="1559111" cy="700971"/>
          </a:xfrm>
          <a:prstGeom prst="rect">
            <a:avLst/>
          </a:prstGeom>
          <a:noFill/>
          <a:ln w="9525">
            <a:noFill/>
            <a:miter lim="800000"/>
            <a:headEnd/>
            <a:tailEnd/>
          </a:ln>
        </p:spPr>
      </p:pic>
      <p:pic>
        <p:nvPicPr>
          <p:cNvPr id="14" name="Picture 15" descr="FWSCOLO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cxnSp>
        <p:nvCxnSpPr>
          <p:cNvPr id="15" name="Straight Connector 14"/>
          <p:cNvCxnSpPr/>
          <p:nvPr/>
        </p:nvCxnSpPr>
        <p:spPr>
          <a:xfrm>
            <a:off x="228600" y="357693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4267200"/>
            <a:ext cx="8686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385072"/>
            <a:ext cx="29845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67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 y="838200"/>
            <a:ext cx="8778240" cy="4801314"/>
          </a:xfrm>
          <a:prstGeom prst="rect">
            <a:avLst/>
          </a:prstGeom>
        </p:spPr>
        <p:txBody>
          <a:bodyPr wrap="square">
            <a:spAutoFit/>
          </a:bodyPr>
          <a:lstStyle/>
          <a:p>
            <a:r>
              <a:rPr lang="en-US" dirty="0"/>
              <a:t>On September 30, 2013, Maine Fishery Resources Office (MEFRO) staff (Joe </a:t>
            </a:r>
            <a:r>
              <a:rPr lang="en-US" dirty="0" err="1"/>
              <a:t>McKerley</a:t>
            </a:r>
            <a:r>
              <a:rPr lang="en-US" dirty="0"/>
              <a:t>, Serena </a:t>
            </a:r>
            <a:r>
              <a:rPr lang="en-US" dirty="0" err="1"/>
              <a:t>Doose</a:t>
            </a:r>
            <a:r>
              <a:rPr lang="en-US" dirty="0"/>
              <a:t>, and </a:t>
            </a:r>
            <a:r>
              <a:rPr lang="en-US" dirty="0" err="1"/>
              <a:t>Tannar</a:t>
            </a:r>
            <a:r>
              <a:rPr lang="en-US" dirty="0"/>
              <a:t> Francis) completed a pre-construction fish removal at Scott Brook. Block nets were placed 30 meters upstream of the road and 50 meters downstream of the road, respectively. Multiple electrofishing passes were conducted in each reach. Fish were netted, then weighed and measured. </a:t>
            </a:r>
          </a:p>
          <a:p>
            <a:endParaRPr lang="en-US" dirty="0"/>
          </a:p>
          <a:p>
            <a:r>
              <a:rPr lang="en-US" dirty="0"/>
              <a:t>A total of 19 Brook Trout (BKT) were either captured or observed.</a:t>
            </a:r>
          </a:p>
          <a:p>
            <a:endParaRPr lang="en-US" dirty="0"/>
          </a:p>
          <a:p>
            <a:endParaRPr lang="en-US" dirty="0"/>
          </a:p>
          <a:p>
            <a:endParaRPr lang="en-US" dirty="0"/>
          </a:p>
          <a:p>
            <a:endParaRPr lang="en-US" dirty="0"/>
          </a:p>
          <a:p>
            <a:endParaRPr lang="en-US" dirty="0"/>
          </a:p>
          <a:p>
            <a:r>
              <a:rPr lang="en-US" dirty="0"/>
              <a:t>Additional species either caught or observed at the site included White Suckers (WHS), Golden Shiners (GLS), and Creek Chubs (CCB).</a:t>
            </a:r>
          </a:p>
          <a:p>
            <a:r>
              <a:rPr lang="en-US" dirty="0"/>
              <a:t> </a:t>
            </a:r>
          </a:p>
          <a:p>
            <a:endParaRPr lang="en-US" dirty="0"/>
          </a:p>
          <a:p>
            <a:r>
              <a:rPr lang="en-US" dirty="0"/>
              <a:t>Table 1: Fish abundance by species and sample location.</a:t>
            </a:r>
          </a:p>
        </p:txBody>
      </p:sp>
      <p:sp>
        <p:nvSpPr>
          <p:cNvPr id="4" name="TextBox 3"/>
          <p:cNvSpPr txBox="1"/>
          <p:nvPr/>
        </p:nvSpPr>
        <p:spPr>
          <a:xfrm>
            <a:off x="457200" y="381000"/>
            <a:ext cx="8153400" cy="369332"/>
          </a:xfrm>
          <a:prstGeom prst="rect">
            <a:avLst/>
          </a:prstGeom>
          <a:noFill/>
        </p:spPr>
        <p:txBody>
          <a:bodyPr wrap="square" rtlCol="0">
            <a:spAutoFit/>
          </a:bodyPr>
          <a:lstStyle/>
          <a:p>
            <a:pPr algn="ctr"/>
            <a:r>
              <a:rPr lang="en-US" b="1" dirty="0"/>
              <a:t>Electrofishing data during fish removal efforts</a:t>
            </a:r>
          </a:p>
        </p:txBody>
      </p:sp>
      <p:graphicFrame>
        <p:nvGraphicFramePr>
          <p:cNvPr id="5" name="Table 4"/>
          <p:cNvGraphicFramePr>
            <a:graphicFrameLocks noGrp="1"/>
          </p:cNvGraphicFramePr>
          <p:nvPr>
            <p:extLst>
              <p:ext uri="{D42A27DB-BD31-4B8C-83A1-F6EECF244321}">
                <p14:modId xmlns:p14="http://schemas.microsoft.com/office/powerpoint/2010/main" val="6690813"/>
              </p:ext>
            </p:extLst>
          </p:nvPr>
        </p:nvGraphicFramePr>
        <p:xfrm>
          <a:off x="330318" y="5715000"/>
          <a:ext cx="8483363" cy="838200"/>
        </p:xfrm>
        <a:graphic>
          <a:graphicData uri="http://schemas.openxmlformats.org/drawingml/2006/table">
            <a:tbl>
              <a:tblPr firstRow="1" firstCol="1" bandRow="1">
                <a:tableStyleId>{5C22544A-7EE6-4342-B048-85BDC9FD1C3A}</a:tableStyleId>
              </a:tblPr>
              <a:tblGrid>
                <a:gridCol w="1211909">
                  <a:extLst>
                    <a:ext uri="{9D8B030D-6E8A-4147-A177-3AD203B41FA5}">
                      <a16:colId xmlns:a16="http://schemas.microsoft.com/office/drawing/2014/main" val="20000"/>
                    </a:ext>
                  </a:extLst>
                </a:gridCol>
                <a:gridCol w="1211909">
                  <a:extLst>
                    <a:ext uri="{9D8B030D-6E8A-4147-A177-3AD203B41FA5}">
                      <a16:colId xmlns:a16="http://schemas.microsoft.com/office/drawing/2014/main" val="20001"/>
                    </a:ext>
                  </a:extLst>
                </a:gridCol>
                <a:gridCol w="1211909">
                  <a:extLst>
                    <a:ext uri="{9D8B030D-6E8A-4147-A177-3AD203B41FA5}">
                      <a16:colId xmlns:a16="http://schemas.microsoft.com/office/drawing/2014/main" val="20002"/>
                    </a:ext>
                  </a:extLst>
                </a:gridCol>
                <a:gridCol w="1211909">
                  <a:extLst>
                    <a:ext uri="{9D8B030D-6E8A-4147-A177-3AD203B41FA5}">
                      <a16:colId xmlns:a16="http://schemas.microsoft.com/office/drawing/2014/main" val="20003"/>
                    </a:ext>
                  </a:extLst>
                </a:gridCol>
                <a:gridCol w="1211909">
                  <a:extLst>
                    <a:ext uri="{9D8B030D-6E8A-4147-A177-3AD203B41FA5}">
                      <a16:colId xmlns:a16="http://schemas.microsoft.com/office/drawing/2014/main" val="20004"/>
                    </a:ext>
                  </a:extLst>
                </a:gridCol>
                <a:gridCol w="1211909">
                  <a:extLst>
                    <a:ext uri="{9D8B030D-6E8A-4147-A177-3AD203B41FA5}">
                      <a16:colId xmlns:a16="http://schemas.microsoft.com/office/drawing/2014/main" val="20005"/>
                    </a:ext>
                  </a:extLst>
                </a:gridCol>
                <a:gridCol w="1211909">
                  <a:extLst>
                    <a:ext uri="{9D8B030D-6E8A-4147-A177-3AD203B41FA5}">
                      <a16:colId xmlns:a16="http://schemas.microsoft.com/office/drawing/2014/main" val="20006"/>
                    </a:ext>
                  </a:extLst>
                </a:gridCol>
              </a:tblGrid>
              <a:tr h="279400">
                <a:tc>
                  <a:txBody>
                    <a:bodyPr/>
                    <a:lstStyle/>
                    <a:p>
                      <a:pPr marL="0" marR="0" algn="ctr">
                        <a:lnSpc>
                          <a:spcPct val="115000"/>
                        </a:lnSpc>
                        <a:spcBef>
                          <a:spcPts val="0"/>
                        </a:spcBef>
                        <a:spcAft>
                          <a:spcPts val="0"/>
                        </a:spcAft>
                      </a:pPr>
                      <a:r>
                        <a:rPr lang="en-US" sz="1500" dirty="0">
                          <a:solidFill>
                            <a:schemeClr val="tx1">
                              <a:lumMod val="95000"/>
                              <a:lumOff val="5000"/>
                            </a:schemeClr>
                          </a:solidFill>
                          <a:effectLst/>
                        </a:rPr>
                        <a:t>Site ID</a:t>
                      </a:r>
                      <a:endParaRPr lang="en-US" sz="1500" dirty="0">
                        <a:solidFill>
                          <a:schemeClr val="tx1">
                            <a:lumMod val="95000"/>
                            <a:lumOff val="5000"/>
                          </a:schemeClr>
                        </a:solidFill>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dirty="0">
                          <a:solidFill>
                            <a:schemeClr val="tx1">
                              <a:lumMod val="95000"/>
                              <a:lumOff val="5000"/>
                            </a:schemeClr>
                          </a:solidFill>
                          <a:effectLst/>
                        </a:rPr>
                        <a:t>Area</a:t>
                      </a:r>
                      <a:endParaRPr lang="en-US" sz="1500" dirty="0">
                        <a:solidFill>
                          <a:schemeClr val="tx1">
                            <a:lumMod val="95000"/>
                            <a:lumOff val="5000"/>
                          </a:schemeClr>
                        </a:solidFill>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dirty="0">
                          <a:solidFill>
                            <a:schemeClr val="tx1">
                              <a:lumMod val="95000"/>
                              <a:lumOff val="5000"/>
                            </a:schemeClr>
                          </a:solidFill>
                          <a:effectLst/>
                        </a:rPr>
                        <a:t>BKT</a:t>
                      </a:r>
                      <a:endParaRPr lang="en-US" sz="1500" dirty="0">
                        <a:solidFill>
                          <a:schemeClr val="tx1">
                            <a:lumMod val="95000"/>
                            <a:lumOff val="5000"/>
                          </a:schemeClr>
                        </a:solidFill>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dirty="0">
                          <a:solidFill>
                            <a:schemeClr val="tx1">
                              <a:lumMod val="95000"/>
                              <a:lumOff val="5000"/>
                            </a:schemeClr>
                          </a:solidFill>
                          <a:effectLst/>
                        </a:rPr>
                        <a:t>WHS</a:t>
                      </a:r>
                      <a:endParaRPr lang="en-US" sz="1500" dirty="0">
                        <a:solidFill>
                          <a:schemeClr val="tx1">
                            <a:lumMod val="95000"/>
                            <a:lumOff val="5000"/>
                          </a:schemeClr>
                        </a:solidFill>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dirty="0">
                          <a:solidFill>
                            <a:schemeClr val="tx1">
                              <a:lumMod val="95000"/>
                              <a:lumOff val="5000"/>
                            </a:schemeClr>
                          </a:solidFill>
                          <a:effectLst/>
                        </a:rPr>
                        <a:t>GLS</a:t>
                      </a:r>
                      <a:endParaRPr lang="en-US" sz="1500" dirty="0">
                        <a:solidFill>
                          <a:schemeClr val="tx1">
                            <a:lumMod val="95000"/>
                            <a:lumOff val="5000"/>
                          </a:schemeClr>
                        </a:solidFill>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dirty="0">
                          <a:solidFill>
                            <a:schemeClr val="tx1">
                              <a:lumMod val="95000"/>
                              <a:lumOff val="5000"/>
                            </a:schemeClr>
                          </a:solidFill>
                          <a:effectLst/>
                        </a:rPr>
                        <a:t>CCB</a:t>
                      </a:r>
                      <a:endParaRPr lang="en-US" sz="1500" dirty="0">
                        <a:solidFill>
                          <a:schemeClr val="tx1">
                            <a:lumMod val="95000"/>
                            <a:lumOff val="5000"/>
                          </a:schemeClr>
                        </a:solidFill>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dirty="0">
                          <a:solidFill>
                            <a:schemeClr val="tx1">
                              <a:lumMod val="95000"/>
                              <a:lumOff val="5000"/>
                            </a:schemeClr>
                          </a:solidFill>
                          <a:effectLst/>
                        </a:rPr>
                        <a:t>Total</a:t>
                      </a:r>
                      <a:endParaRPr lang="en-US" sz="1500" dirty="0">
                        <a:solidFill>
                          <a:schemeClr val="tx1">
                            <a:lumMod val="95000"/>
                            <a:lumOff val="5000"/>
                          </a:schemeClr>
                        </a:solidFill>
                        <a:effectLst/>
                        <a:latin typeface="Calibri"/>
                        <a:ea typeface="Calibri"/>
                        <a:cs typeface="Times New Roman"/>
                      </a:endParaRPr>
                    </a:p>
                  </a:txBody>
                  <a:tcPr marL="95190" marR="95190" marT="0" marB="0"/>
                </a:tc>
                <a:extLst>
                  <a:ext uri="{0D108BD9-81ED-4DB2-BD59-A6C34878D82A}">
                    <a16:rowId xmlns:a16="http://schemas.microsoft.com/office/drawing/2014/main" val="10000"/>
                  </a:ext>
                </a:extLst>
              </a:tr>
              <a:tr h="279400">
                <a:tc>
                  <a:txBody>
                    <a:bodyPr/>
                    <a:lstStyle/>
                    <a:p>
                      <a:pPr marL="0" marR="0" algn="ctr">
                        <a:lnSpc>
                          <a:spcPct val="115000"/>
                        </a:lnSpc>
                        <a:spcBef>
                          <a:spcPts val="0"/>
                        </a:spcBef>
                        <a:spcAft>
                          <a:spcPts val="0"/>
                        </a:spcAft>
                      </a:pPr>
                      <a:r>
                        <a:rPr lang="en-US" sz="1500">
                          <a:solidFill>
                            <a:schemeClr val="tx1">
                              <a:lumMod val="95000"/>
                              <a:lumOff val="5000"/>
                            </a:schemeClr>
                          </a:solidFill>
                          <a:effectLst/>
                        </a:rPr>
                        <a:t>SC13.003</a:t>
                      </a:r>
                      <a:endParaRPr lang="en-US" sz="1500">
                        <a:solidFill>
                          <a:schemeClr val="tx1">
                            <a:lumMod val="95000"/>
                            <a:lumOff val="5000"/>
                          </a:schemeClr>
                        </a:solidFill>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a:effectLst/>
                        </a:rPr>
                        <a:t>Below</a:t>
                      </a:r>
                      <a:endParaRPr lang="en-US" sz="1500">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a:effectLst/>
                        </a:rPr>
                        <a:t>16</a:t>
                      </a:r>
                      <a:endParaRPr lang="en-US" sz="1500">
                        <a:effectLst/>
                        <a:latin typeface="Calibri"/>
                        <a:ea typeface="Calibri"/>
                        <a:cs typeface="Times New Roman"/>
                      </a:endParaRPr>
                    </a:p>
                  </a:txBody>
                  <a:tcPr marL="95190" marR="95190" marT="0" marB="0"/>
                </a:tc>
                <a:tc>
                  <a:txBody>
                    <a:bodyPr/>
                    <a:lstStyle/>
                    <a:p>
                      <a:pPr algn="l"/>
                      <a:endParaRPr lang="en-US" sz="1500">
                        <a:effectLst/>
                        <a:latin typeface="Calibri"/>
                      </a:endParaRPr>
                    </a:p>
                  </a:txBody>
                  <a:tcPr marL="95190" marR="95190" marT="0" marB="0"/>
                </a:tc>
                <a:tc>
                  <a:txBody>
                    <a:bodyPr/>
                    <a:lstStyle/>
                    <a:p>
                      <a:pPr algn="l"/>
                      <a:endParaRPr lang="en-US" sz="1500">
                        <a:effectLst/>
                        <a:latin typeface="Calibri"/>
                      </a:endParaRPr>
                    </a:p>
                  </a:txBody>
                  <a:tcPr marL="95190" marR="95190" marT="0" marB="0"/>
                </a:tc>
                <a:tc>
                  <a:txBody>
                    <a:bodyPr/>
                    <a:lstStyle/>
                    <a:p>
                      <a:pPr marL="0" marR="0" algn="ctr">
                        <a:lnSpc>
                          <a:spcPct val="115000"/>
                        </a:lnSpc>
                        <a:spcBef>
                          <a:spcPts val="0"/>
                        </a:spcBef>
                        <a:spcAft>
                          <a:spcPts val="0"/>
                        </a:spcAft>
                      </a:pPr>
                      <a:r>
                        <a:rPr lang="en-US" sz="1500">
                          <a:effectLst/>
                        </a:rPr>
                        <a:t>10</a:t>
                      </a:r>
                      <a:endParaRPr lang="en-US" sz="1500">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a:effectLst/>
                        </a:rPr>
                        <a:t>26</a:t>
                      </a:r>
                      <a:endParaRPr lang="en-US" sz="1500">
                        <a:effectLst/>
                        <a:latin typeface="Calibri"/>
                        <a:ea typeface="Calibri"/>
                        <a:cs typeface="Times New Roman"/>
                      </a:endParaRPr>
                    </a:p>
                  </a:txBody>
                  <a:tcPr marL="95190" marR="95190" marT="0" marB="0"/>
                </a:tc>
                <a:extLst>
                  <a:ext uri="{0D108BD9-81ED-4DB2-BD59-A6C34878D82A}">
                    <a16:rowId xmlns:a16="http://schemas.microsoft.com/office/drawing/2014/main" val="10001"/>
                  </a:ext>
                </a:extLst>
              </a:tr>
              <a:tr h="279400">
                <a:tc>
                  <a:txBody>
                    <a:bodyPr/>
                    <a:lstStyle/>
                    <a:p>
                      <a:pPr marL="0" marR="0" algn="ctr">
                        <a:lnSpc>
                          <a:spcPct val="115000"/>
                        </a:lnSpc>
                        <a:spcBef>
                          <a:spcPts val="0"/>
                        </a:spcBef>
                        <a:spcAft>
                          <a:spcPts val="0"/>
                        </a:spcAft>
                      </a:pPr>
                      <a:r>
                        <a:rPr lang="en-US" sz="1500" dirty="0">
                          <a:solidFill>
                            <a:schemeClr val="tx1">
                              <a:lumMod val="95000"/>
                              <a:lumOff val="5000"/>
                            </a:schemeClr>
                          </a:solidFill>
                          <a:effectLst/>
                        </a:rPr>
                        <a:t>SC13.004</a:t>
                      </a:r>
                      <a:endParaRPr lang="en-US" sz="1500" dirty="0">
                        <a:solidFill>
                          <a:schemeClr val="tx1">
                            <a:lumMod val="95000"/>
                            <a:lumOff val="5000"/>
                          </a:schemeClr>
                        </a:solidFill>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dirty="0">
                          <a:effectLst/>
                        </a:rPr>
                        <a:t>Above</a:t>
                      </a:r>
                      <a:endParaRPr lang="en-US" sz="1500" dirty="0">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a:effectLst/>
                        </a:rPr>
                        <a:t>3</a:t>
                      </a:r>
                      <a:endParaRPr lang="en-US" sz="1500">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a:effectLst/>
                        </a:rPr>
                        <a:t>1</a:t>
                      </a:r>
                      <a:endParaRPr lang="en-US" sz="1500">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a:effectLst/>
                        </a:rPr>
                        <a:t>1</a:t>
                      </a:r>
                      <a:endParaRPr lang="en-US" sz="1500">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a:effectLst/>
                        </a:rPr>
                        <a:t>13</a:t>
                      </a:r>
                      <a:endParaRPr lang="en-US" sz="1500">
                        <a:effectLst/>
                        <a:latin typeface="Calibri"/>
                        <a:ea typeface="Calibri"/>
                        <a:cs typeface="Times New Roman"/>
                      </a:endParaRPr>
                    </a:p>
                  </a:txBody>
                  <a:tcPr marL="95190" marR="95190" marT="0" marB="0"/>
                </a:tc>
                <a:tc>
                  <a:txBody>
                    <a:bodyPr/>
                    <a:lstStyle/>
                    <a:p>
                      <a:pPr marL="0" marR="0" algn="ctr">
                        <a:lnSpc>
                          <a:spcPct val="115000"/>
                        </a:lnSpc>
                        <a:spcBef>
                          <a:spcPts val="0"/>
                        </a:spcBef>
                        <a:spcAft>
                          <a:spcPts val="0"/>
                        </a:spcAft>
                      </a:pPr>
                      <a:r>
                        <a:rPr lang="en-US" sz="1500" dirty="0">
                          <a:effectLst/>
                        </a:rPr>
                        <a:t>18</a:t>
                      </a:r>
                      <a:endParaRPr lang="en-US" sz="1500" dirty="0">
                        <a:effectLst/>
                        <a:latin typeface="Calibri"/>
                        <a:ea typeface="Calibri"/>
                        <a:cs typeface="Times New Roman"/>
                      </a:endParaRPr>
                    </a:p>
                  </a:txBody>
                  <a:tcPr marL="95190" marR="95190" marT="0" marB="0"/>
                </a:tc>
                <a:extLst>
                  <a:ext uri="{0D108BD9-81ED-4DB2-BD59-A6C34878D82A}">
                    <a16:rowId xmlns:a16="http://schemas.microsoft.com/office/drawing/2014/main" val="10002"/>
                  </a:ext>
                </a:extLst>
              </a:tr>
            </a:tbl>
          </a:graphicData>
        </a:graphic>
      </p:graphicFrame>
      <p:pic>
        <p:nvPicPr>
          <p:cNvPr id="6" name="Picture 15" descr="FWSCOLO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3100" y="114300"/>
            <a:ext cx="622300" cy="74676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95600"/>
            <a:ext cx="387985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brook Trou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6634703" y="3294622"/>
            <a:ext cx="1559111" cy="700971"/>
          </a:xfrm>
          <a:prstGeom prst="rect">
            <a:avLst/>
          </a:prstGeom>
          <a:noFill/>
          <a:ln w="9525">
            <a:noFill/>
            <a:miter lim="800000"/>
            <a:headEnd/>
            <a:tailEnd/>
          </a:ln>
        </p:spPr>
      </p:pic>
    </p:spTree>
    <p:extLst>
      <p:ext uri="{BB962C8B-B14F-4D97-AF65-F5344CB8AC3E}">
        <p14:creationId xmlns:p14="http://schemas.microsoft.com/office/powerpoint/2010/main" val="1549730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46331"/>
          </a:xfrm>
          <a:prstGeom prst="rect">
            <a:avLst/>
          </a:prstGeom>
        </p:spPr>
        <p:txBody>
          <a:bodyPr wrap="square">
            <a:spAutoFit/>
          </a:bodyPr>
          <a:lstStyle/>
          <a:p>
            <a:pPr algn="ctr"/>
            <a:r>
              <a:rPr lang="en-US" dirty="0"/>
              <a:t>Table 2: Fish observed or captured by length and weight. All data is from the downstream survey (below the culvert).</a:t>
            </a:r>
          </a:p>
        </p:txBody>
      </p:sp>
      <p:graphicFrame>
        <p:nvGraphicFramePr>
          <p:cNvPr id="3" name="Table 2"/>
          <p:cNvGraphicFramePr>
            <a:graphicFrameLocks noGrp="1"/>
          </p:cNvGraphicFramePr>
          <p:nvPr>
            <p:extLst>
              <p:ext uri="{D42A27DB-BD31-4B8C-83A1-F6EECF244321}">
                <p14:modId xmlns:p14="http://schemas.microsoft.com/office/powerpoint/2010/main" val="2062935546"/>
              </p:ext>
            </p:extLst>
          </p:nvPr>
        </p:nvGraphicFramePr>
        <p:xfrm>
          <a:off x="685800" y="874931"/>
          <a:ext cx="7391400" cy="5692113"/>
        </p:xfrm>
        <a:graphic>
          <a:graphicData uri="http://schemas.openxmlformats.org/drawingml/2006/table">
            <a:tbl>
              <a:tblPr firstRow="1" firstCol="1" bandRow="1">
                <a:tableStyleId>{5C22544A-7EE6-4342-B048-85BDC9FD1C3A}</a:tableStyleId>
              </a:tblPr>
              <a:tblGrid>
                <a:gridCol w="1862633">
                  <a:extLst>
                    <a:ext uri="{9D8B030D-6E8A-4147-A177-3AD203B41FA5}">
                      <a16:colId xmlns:a16="http://schemas.microsoft.com/office/drawing/2014/main" val="20000"/>
                    </a:ext>
                  </a:extLst>
                </a:gridCol>
                <a:gridCol w="2354900">
                  <a:extLst>
                    <a:ext uri="{9D8B030D-6E8A-4147-A177-3AD203B41FA5}">
                      <a16:colId xmlns:a16="http://schemas.microsoft.com/office/drawing/2014/main" val="20001"/>
                    </a:ext>
                  </a:extLst>
                </a:gridCol>
                <a:gridCol w="2149419">
                  <a:extLst>
                    <a:ext uri="{9D8B030D-6E8A-4147-A177-3AD203B41FA5}">
                      <a16:colId xmlns:a16="http://schemas.microsoft.com/office/drawing/2014/main" val="20002"/>
                    </a:ext>
                  </a:extLst>
                </a:gridCol>
                <a:gridCol w="1024448">
                  <a:extLst>
                    <a:ext uri="{9D8B030D-6E8A-4147-A177-3AD203B41FA5}">
                      <a16:colId xmlns:a16="http://schemas.microsoft.com/office/drawing/2014/main" val="20003"/>
                    </a:ext>
                  </a:extLst>
                </a:gridCol>
              </a:tblGrid>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Species Code</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Length (mm)</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Weight (g)</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 Fish</a:t>
                      </a:r>
                      <a:endParaRPr lang="en-US" sz="1600" dirty="0">
                        <a:solidFill>
                          <a:schemeClr val="tx1">
                            <a:lumMod val="95000"/>
                            <a:lumOff val="5000"/>
                          </a:schemeClr>
                        </a:solidFill>
                        <a:effectLst/>
                        <a:latin typeface="Calibri"/>
                        <a:ea typeface="Calibri"/>
                        <a:cs typeface="Times New Roman"/>
                      </a:endParaRPr>
                    </a:p>
                  </a:txBody>
                  <a:tcPr marL="96422" marR="96422" marT="0" marB="0"/>
                </a:tc>
                <a:extLst>
                  <a:ext uri="{0D108BD9-81ED-4DB2-BD59-A6C34878D82A}">
                    <a16:rowId xmlns:a16="http://schemas.microsoft.com/office/drawing/2014/main" val="10000"/>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121</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dirty="0">
                          <a:effectLst/>
                        </a:rPr>
                        <a:t>17.2</a:t>
                      </a:r>
                      <a:endParaRPr lang="en-US" sz="1600" dirty="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96422" marR="96422" marT="0" marB="0"/>
                </a:tc>
                <a:extLst>
                  <a:ext uri="{0D108BD9-81ED-4DB2-BD59-A6C34878D82A}">
                    <a16:rowId xmlns:a16="http://schemas.microsoft.com/office/drawing/2014/main" val="10001"/>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137</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29.0</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02"/>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87</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6.2</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03"/>
                  </a:ext>
                </a:extLst>
              </a:tr>
              <a:tr h="271053">
                <a:tc>
                  <a:txBody>
                    <a:bodyPr/>
                    <a:lstStyle/>
                    <a:p>
                      <a:pPr marL="0" marR="0" algn="ctr">
                        <a:lnSpc>
                          <a:spcPct val="115000"/>
                        </a:lnSpc>
                        <a:spcBef>
                          <a:spcPts val="0"/>
                        </a:spcBef>
                        <a:spcAft>
                          <a:spcPts val="0"/>
                        </a:spcAft>
                      </a:pPr>
                      <a:r>
                        <a:rPr lang="en-US" sz="1600">
                          <a:solidFill>
                            <a:schemeClr val="tx1">
                              <a:lumMod val="95000"/>
                              <a:lumOff val="5000"/>
                            </a:schemeClr>
                          </a:solidFill>
                          <a:effectLst/>
                        </a:rPr>
                        <a:t>BKT</a:t>
                      </a:r>
                      <a:endParaRPr lang="en-US" sz="160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204</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85.3</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04"/>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163</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46.8</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05"/>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141</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32.8</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06"/>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136</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25.0</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07"/>
                  </a:ext>
                </a:extLst>
              </a:tr>
              <a:tr h="271053">
                <a:tc>
                  <a:txBody>
                    <a:bodyPr/>
                    <a:lstStyle/>
                    <a:p>
                      <a:pPr marL="0" marR="0" algn="ctr">
                        <a:lnSpc>
                          <a:spcPct val="115000"/>
                        </a:lnSpc>
                        <a:spcBef>
                          <a:spcPts val="0"/>
                        </a:spcBef>
                        <a:spcAft>
                          <a:spcPts val="0"/>
                        </a:spcAft>
                      </a:pPr>
                      <a:r>
                        <a:rPr lang="en-US" sz="1600">
                          <a:solidFill>
                            <a:schemeClr val="tx1">
                              <a:lumMod val="95000"/>
                              <a:lumOff val="5000"/>
                            </a:schemeClr>
                          </a:solidFill>
                          <a:effectLst/>
                        </a:rPr>
                        <a:t>BKT</a:t>
                      </a:r>
                      <a:endParaRPr lang="en-US" sz="160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144</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23.5</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08"/>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126</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19.0</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09"/>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123</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15.9</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10"/>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133</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23.1</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11"/>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WHS</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47</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0.9</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12"/>
                  </a:ext>
                </a:extLst>
              </a:tr>
              <a:tr h="271053">
                <a:tc>
                  <a:txBody>
                    <a:bodyPr/>
                    <a:lstStyle/>
                    <a:p>
                      <a:pPr marL="0" marR="0" algn="ctr">
                        <a:lnSpc>
                          <a:spcPct val="115000"/>
                        </a:lnSpc>
                        <a:spcBef>
                          <a:spcPts val="0"/>
                        </a:spcBef>
                        <a:spcAft>
                          <a:spcPts val="0"/>
                        </a:spcAft>
                      </a:pPr>
                      <a:r>
                        <a:rPr lang="en-US" sz="1600">
                          <a:solidFill>
                            <a:schemeClr val="tx1">
                              <a:lumMod val="95000"/>
                              <a:lumOff val="5000"/>
                            </a:schemeClr>
                          </a:solidFill>
                          <a:effectLst/>
                        </a:rPr>
                        <a:t>WHS</a:t>
                      </a:r>
                      <a:endParaRPr lang="en-US" sz="160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54</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1.8</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13"/>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WHS</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48</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1.2</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14"/>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WHS</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42</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0.6</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15"/>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WHS</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53</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1.8</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16"/>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WHS</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54</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1.6</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17"/>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82</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5.9</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18"/>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BKT</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n/a</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n/a</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4</a:t>
                      </a:r>
                      <a:endParaRPr lang="en-US" sz="1600">
                        <a:effectLst/>
                        <a:latin typeface="Calibri"/>
                        <a:ea typeface="Calibri"/>
                        <a:cs typeface="Times New Roman"/>
                      </a:endParaRPr>
                    </a:p>
                  </a:txBody>
                  <a:tcPr marL="96422" marR="96422" marT="0" marB="0"/>
                </a:tc>
                <a:extLst>
                  <a:ext uri="{0D108BD9-81ED-4DB2-BD59-A6C34878D82A}">
                    <a16:rowId xmlns:a16="http://schemas.microsoft.com/office/drawing/2014/main" val="10019"/>
                  </a:ext>
                </a:extLst>
              </a:tr>
              <a:tr h="271053">
                <a:tc>
                  <a:txBody>
                    <a:bodyPr/>
                    <a:lstStyle/>
                    <a:p>
                      <a:pPr marL="0" marR="0" algn="ctr">
                        <a:lnSpc>
                          <a:spcPct val="115000"/>
                        </a:lnSpc>
                        <a:spcBef>
                          <a:spcPts val="0"/>
                        </a:spcBef>
                        <a:spcAft>
                          <a:spcPts val="0"/>
                        </a:spcAft>
                      </a:pPr>
                      <a:r>
                        <a:rPr lang="en-US" sz="1600" dirty="0">
                          <a:solidFill>
                            <a:schemeClr val="tx1">
                              <a:lumMod val="95000"/>
                              <a:lumOff val="5000"/>
                            </a:schemeClr>
                          </a:solidFill>
                          <a:effectLst/>
                        </a:rPr>
                        <a:t>WHS</a:t>
                      </a:r>
                      <a:endParaRPr lang="en-US" sz="1600" dirty="0">
                        <a:solidFill>
                          <a:schemeClr val="tx1">
                            <a:lumMod val="95000"/>
                            <a:lumOff val="5000"/>
                          </a:schemeClr>
                        </a:solidFill>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n/a</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a:effectLst/>
                        </a:rPr>
                        <a:t>n/a</a:t>
                      </a:r>
                      <a:endParaRPr lang="en-US" sz="1600">
                        <a:effectLst/>
                        <a:latin typeface="Calibri"/>
                        <a:ea typeface="Calibri"/>
                        <a:cs typeface="Times New Roman"/>
                      </a:endParaRPr>
                    </a:p>
                  </a:txBody>
                  <a:tcPr marL="96422" marR="96422" marT="0" marB="0"/>
                </a:tc>
                <a:tc>
                  <a:txBody>
                    <a:bodyPr/>
                    <a:lstStyle/>
                    <a:p>
                      <a:pPr marL="0" marR="0" algn="ctr">
                        <a:lnSpc>
                          <a:spcPct val="115000"/>
                        </a:lnSpc>
                        <a:spcBef>
                          <a:spcPts val="0"/>
                        </a:spcBef>
                        <a:spcAft>
                          <a:spcPts val="0"/>
                        </a:spcAft>
                      </a:pPr>
                      <a:r>
                        <a:rPr lang="en-US" sz="1600" dirty="0">
                          <a:effectLst/>
                        </a:rPr>
                        <a:t>4</a:t>
                      </a:r>
                      <a:endParaRPr lang="en-US" sz="1600" dirty="0">
                        <a:effectLst/>
                        <a:latin typeface="Calibri"/>
                        <a:ea typeface="Calibri"/>
                        <a:cs typeface="Times New Roman"/>
                      </a:endParaRPr>
                    </a:p>
                  </a:txBody>
                  <a:tcPr marL="96422" marR="96422" marT="0" marB="0"/>
                </a:tc>
                <a:extLst>
                  <a:ext uri="{0D108BD9-81ED-4DB2-BD59-A6C34878D82A}">
                    <a16:rowId xmlns:a16="http://schemas.microsoft.com/office/drawing/2014/main" val="10020"/>
                  </a:ext>
                </a:extLst>
              </a:tr>
            </a:tbl>
          </a:graphicData>
        </a:graphic>
      </p:graphicFrame>
      <p:pic>
        <p:nvPicPr>
          <p:cNvPr id="4" name="Picture 15" descr="FWSCOLO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Tree>
    <p:extLst>
      <p:ext uri="{BB962C8B-B14F-4D97-AF65-F5344CB8AC3E}">
        <p14:creationId xmlns:p14="http://schemas.microsoft.com/office/powerpoint/2010/main" val="571467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1"/>
          <p:cNvGrpSpPr>
            <a:grpSpLocks/>
          </p:cNvGrpSpPr>
          <p:nvPr/>
        </p:nvGrpSpPr>
        <p:grpSpPr bwMode="auto">
          <a:xfrm>
            <a:off x="60978" y="41264"/>
            <a:ext cx="4663422" cy="6888174"/>
            <a:chOff x="1800" y="1440"/>
            <a:chExt cx="9525" cy="12690"/>
          </a:xfrm>
        </p:grpSpPr>
        <p:pic>
          <p:nvPicPr>
            <p:cNvPr id="307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0" y="1440"/>
              <a:ext cx="9525" cy="1269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rrowheads="1"/>
            </p:cNvSpPr>
            <p:nvPr/>
          </p:nvSpPr>
          <p:spPr bwMode="auto">
            <a:xfrm>
              <a:off x="4785" y="2745"/>
              <a:ext cx="810" cy="840"/>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3"/>
            <p:cNvSpPr>
              <a:spLocks noChangeShapeType="1"/>
            </p:cNvSpPr>
            <p:nvPr/>
          </p:nvSpPr>
          <p:spPr bwMode="auto">
            <a:xfrm flipH="1">
              <a:off x="5655" y="2460"/>
              <a:ext cx="1725" cy="5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Box 2"/>
            <p:cNvSpPr txBox="1">
              <a:spLocks noChangeArrowheads="1"/>
            </p:cNvSpPr>
            <p:nvPr/>
          </p:nvSpPr>
          <p:spPr bwMode="auto">
            <a:xfrm>
              <a:off x="7530" y="2070"/>
              <a:ext cx="3585"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pitchFamily="34" charset="0"/>
                  <a:ea typeface="Times New Roman" pitchFamily="18" charset="0"/>
                  <a:cs typeface="Arial" pitchFamily="34" charset="0"/>
                </a:rPr>
                <a:t>SCOTT BROOK CROSSING LOCATION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10" name="Rectangle 9"/>
          <p:cNvSpPr/>
          <p:nvPr/>
        </p:nvSpPr>
        <p:spPr>
          <a:xfrm>
            <a:off x="4953000" y="167640"/>
            <a:ext cx="2367261" cy="1754326"/>
          </a:xfrm>
          <a:prstGeom prst="rect">
            <a:avLst/>
          </a:prstGeom>
        </p:spPr>
        <p:txBody>
          <a:bodyPr wrap="square">
            <a:spAutoFit/>
          </a:bodyPr>
          <a:lstStyle/>
          <a:p>
            <a:r>
              <a:rPr lang="en-US" dirty="0"/>
              <a:t>Longitude: -67.66596 Latitude: 45.10126</a:t>
            </a:r>
          </a:p>
          <a:p>
            <a:endParaRPr lang="en-US" dirty="0"/>
          </a:p>
          <a:p>
            <a:r>
              <a:rPr lang="en-US" dirty="0"/>
              <a:t>UTM Zone 19N</a:t>
            </a:r>
          </a:p>
          <a:p>
            <a:r>
              <a:rPr lang="en-US" dirty="0"/>
              <a:t>Northing 604,989 </a:t>
            </a:r>
          </a:p>
          <a:p>
            <a:r>
              <a:rPr lang="en-US" dirty="0"/>
              <a:t>Easting	 4,995,043</a:t>
            </a:r>
          </a:p>
        </p:txBody>
      </p:sp>
      <p:sp>
        <p:nvSpPr>
          <p:cNvPr id="11" name="Rectangle 10"/>
          <p:cNvSpPr/>
          <p:nvPr/>
        </p:nvSpPr>
        <p:spPr>
          <a:xfrm>
            <a:off x="4732020" y="2209800"/>
            <a:ext cx="4259580" cy="4247317"/>
          </a:xfrm>
          <a:prstGeom prst="rect">
            <a:avLst/>
          </a:prstGeom>
        </p:spPr>
        <p:txBody>
          <a:bodyPr wrap="square">
            <a:spAutoFit/>
          </a:bodyPr>
          <a:lstStyle/>
          <a:p>
            <a:r>
              <a:rPr lang="en-US" b="1" dirty="0">
                <a:latin typeface="Times New Roman"/>
                <a:ea typeface="Times New Roman"/>
              </a:rPr>
              <a:t>Accomplishment Summary: </a:t>
            </a:r>
            <a:r>
              <a:rPr lang="en-US" dirty="0">
                <a:latin typeface="Times New Roman"/>
                <a:ea typeface="Times New Roman"/>
              </a:rPr>
              <a:t>The project restored ecological stream function within Scott Brook from Big Lake to the Stud Mill Road.  </a:t>
            </a:r>
          </a:p>
          <a:p>
            <a:endParaRPr lang="en-US" dirty="0">
              <a:latin typeface="Times New Roman"/>
              <a:ea typeface="Times New Roman"/>
            </a:endParaRPr>
          </a:p>
          <a:p>
            <a:r>
              <a:rPr lang="en-US" dirty="0">
                <a:latin typeface="Times New Roman"/>
                <a:ea typeface="Times New Roman"/>
              </a:rPr>
              <a:t>Unhindered upstream access has been enhanced to approximately 3 miles of habitat for brook trout and other native species.</a:t>
            </a:r>
          </a:p>
          <a:p>
            <a:r>
              <a:rPr lang="en-US" dirty="0">
                <a:latin typeface="Times New Roman"/>
                <a:ea typeface="Times New Roman"/>
              </a:rPr>
              <a:t> </a:t>
            </a:r>
          </a:p>
          <a:p>
            <a:r>
              <a:rPr lang="en-US" dirty="0">
                <a:latin typeface="Times New Roman"/>
                <a:ea typeface="Times New Roman"/>
              </a:rPr>
              <a:t>A prolonged sedimentation problem (water overtopping road) that was a direct result of beaver’s plugging the old undersized culvert is now minimized by installation of a </a:t>
            </a:r>
            <a:r>
              <a:rPr lang="en-US" dirty="0" err="1">
                <a:latin typeface="Times New Roman"/>
                <a:ea typeface="Times New Roman"/>
              </a:rPr>
              <a:t>bankfull</a:t>
            </a:r>
            <a:r>
              <a:rPr lang="en-US" dirty="0">
                <a:latin typeface="Times New Roman"/>
                <a:ea typeface="Times New Roman"/>
              </a:rPr>
              <a:t> spanning structure.</a:t>
            </a:r>
            <a:endParaRPr lang="en-US" dirty="0"/>
          </a:p>
        </p:txBody>
      </p:sp>
    </p:spTree>
    <p:extLst>
      <p:ext uri="{BB962C8B-B14F-4D97-AF65-F5344CB8AC3E}">
        <p14:creationId xmlns:p14="http://schemas.microsoft.com/office/powerpoint/2010/main" val="404560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20"/>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358140"/>
            <a:ext cx="9144000" cy="6096000"/>
          </a:xfrm>
          <a:prstGeom prst="rect">
            <a:avLst/>
          </a:prstGeom>
          <a:noFill/>
          <a:ln>
            <a:noFill/>
          </a:ln>
        </p:spPr>
      </p:pic>
      <p:sp>
        <p:nvSpPr>
          <p:cNvPr id="3" name="TextBox 2"/>
          <p:cNvSpPr txBox="1"/>
          <p:nvPr/>
        </p:nvSpPr>
        <p:spPr>
          <a:xfrm>
            <a:off x="2057400" y="6477000"/>
            <a:ext cx="5257800" cy="381000"/>
          </a:xfrm>
          <a:prstGeom prst="rect">
            <a:avLst/>
          </a:prstGeom>
          <a:noFill/>
        </p:spPr>
        <p:txBody>
          <a:bodyPr wrap="square" rtlCol="0">
            <a:spAutoFit/>
          </a:bodyPr>
          <a:lstStyle/>
          <a:p>
            <a:pPr algn="ctr"/>
            <a:r>
              <a:rPr lang="en-US" dirty="0"/>
              <a:t>River Left, Road Approach</a:t>
            </a:r>
          </a:p>
        </p:txBody>
      </p:sp>
      <p:sp>
        <p:nvSpPr>
          <p:cNvPr id="4" name="Right Arrow 3"/>
          <p:cNvSpPr/>
          <p:nvPr/>
        </p:nvSpPr>
        <p:spPr>
          <a:xfrm>
            <a:off x="4261195" y="3276600"/>
            <a:ext cx="7620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descr="FWSCOLO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
        <p:nvSpPr>
          <p:cNvPr id="6" name="Rectangle 5"/>
          <p:cNvSpPr/>
          <p:nvPr/>
        </p:nvSpPr>
        <p:spPr>
          <a:xfrm>
            <a:off x="3810000" y="762000"/>
            <a:ext cx="1794081" cy="369332"/>
          </a:xfrm>
          <a:prstGeom prst="rect">
            <a:avLst/>
          </a:prstGeom>
        </p:spPr>
        <p:txBody>
          <a:bodyPr wrap="none">
            <a:spAutoFit/>
          </a:bodyPr>
          <a:lstStyle/>
          <a:p>
            <a:r>
              <a:rPr lang="en-US" dirty="0"/>
              <a:t>January 21,2014</a:t>
            </a:r>
          </a:p>
        </p:txBody>
      </p:sp>
    </p:spTree>
    <p:extLst>
      <p:ext uri="{BB962C8B-B14F-4D97-AF65-F5344CB8AC3E}">
        <p14:creationId xmlns:p14="http://schemas.microsoft.com/office/powerpoint/2010/main" val="86206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26"/>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376238"/>
            <a:ext cx="9144000" cy="6103937"/>
          </a:xfrm>
          <a:prstGeom prst="rect">
            <a:avLst/>
          </a:prstGeom>
          <a:noFill/>
          <a:ln>
            <a:noFill/>
          </a:ln>
        </p:spPr>
      </p:pic>
      <p:sp>
        <p:nvSpPr>
          <p:cNvPr id="3" name="TextBox 2"/>
          <p:cNvSpPr txBox="1"/>
          <p:nvPr/>
        </p:nvSpPr>
        <p:spPr>
          <a:xfrm>
            <a:off x="2057400" y="6477000"/>
            <a:ext cx="5257800" cy="381000"/>
          </a:xfrm>
          <a:prstGeom prst="rect">
            <a:avLst/>
          </a:prstGeom>
          <a:noFill/>
        </p:spPr>
        <p:txBody>
          <a:bodyPr wrap="square" rtlCol="0">
            <a:spAutoFit/>
          </a:bodyPr>
          <a:lstStyle/>
          <a:p>
            <a:pPr algn="ctr"/>
            <a:r>
              <a:rPr lang="en-US" dirty="0"/>
              <a:t>River Right, Road Approach</a:t>
            </a:r>
          </a:p>
        </p:txBody>
      </p:sp>
      <p:sp>
        <p:nvSpPr>
          <p:cNvPr id="4" name="Right Arrow 3"/>
          <p:cNvSpPr/>
          <p:nvPr/>
        </p:nvSpPr>
        <p:spPr>
          <a:xfrm rot="10800000">
            <a:off x="3771900" y="3512821"/>
            <a:ext cx="838200" cy="4351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descr="FWSCOLO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
        <p:nvSpPr>
          <p:cNvPr id="6" name="Rectangle 5"/>
          <p:cNvSpPr/>
          <p:nvPr/>
        </p:nvSpPr>
        <p:spPr>
          <a:xfrm>
            <a:off x="3810000" y="762000"/>
            <a:ext cx="1794081" cy="369332"/>
          </a:xfrm>
          <a:prstGeom prst="rect">
            <a:avLst/>
          </a:prstGeom>
        </p:spPr>
        <p:txBody>
          <a:bodyPr wrap="none">
            <a:spAutoFit/>
          </a:bodyPr>
          <a:lstStyle/>
          <a:p>
            <a:r>
              <a:rPr lang="en-US" dirty="0"/>
              <a:t>January 21,2014</a:t>
            </a:r>
          </a:p>
        </p:txBody>
      </p:sp>
    </p:spTree>
    <p:extLst>
      <p:ext uri="{BB962C8B-B14F-4D97-AF65-F5344CB8AC3E}">
        <p14:creationId xmlns:p14="http://schemas.microsoft.com/office/powerpoint/2010/main" val="290351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381000"/>
            <a:ext cx="9144000" cy="6096000"/>
          </a:xfrm>
          <a:prstGeom prst="rect">
            <a:avLst/>
          </a:prstGeom>
          <a:noFill/>
          <a:ln>
            <a:noFill/>
          </a:ln>
        </p:spPr>
      </p:pic>
      <p:sp>
        <p:nvSpPr>
          <p:cNvPr id="3" name="TextBox 2"/>
          <p:cNvSpPr txBox="1"/>
          <p:nvPr/>
        </p:nvSpPr>
        <p:spPr>
          <a:xfrm>
            <a:off x="2057400" y="6477000"/>
            <a:ext cx="5257800" cy="381000"/>
          </a:xfrm>
          <a:prstGeom prst="rect">
            <a:avLst/>
          </a:prstGeom>
          <a:noFill/>
        </p:spPr>
        <p:txBody>
          <a:bodyPr wrap="square" rtlCol="0">
            <a:spAutoFit/>
          </a:bodyPr>
          <a:lstStyle/>
          <a:p>
            <a:pPr algn="ctr"/>
            <a:r>
              <a:rPr lang="en-US" dirty="0"/>
              <a:t>Inlet</a:t>
            </a:r>
          </a:p>
        </p:txBody>
      </p:sp>
      <p:sp>
        <p:nvSpPr>
          <p:cNvPr id="4" name="Right Arrow 3"/>
          <p:cNvSpPr/>
          <p:nvPr/>
        </p:nvSpPr>
        <p:spPr>
          <a:xfrm rot="20588261">
            <a:off x="2845859" y="4812018"/>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descr="FWSCOLO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
        <p:nvSpPr>
          <p:cNvPr id="6" name="Rectangle 5"/>
          <p:cNvSpPr/>
          <p:nvPr/>
        </p:nvSpPr>
        <p:spPr>
          <a:xfrm>
            <a:off x="2884599" y="463034"/>
            <a:ext cx="1794081" cy="369332"/>
          </a:xfrm>
          <a:prstGeom prst="rect">
            <a:avLst/>
          </a:prstGeom>
        </p:spPr>
        <p:txBody>
          <a:bodyPr wrap="none">
            <a:spAutoFit/>
          </a:bodyPr>
          <a:lstStyle/>
          <a:p>
            <a:r>
              <a:rPr lang="en-US" dirty="0"/>
              <a:t>January 21,2014</a:t>
            </a:r>
          </a:p>
        </p:txBody>
      </p:sp>
    </p:spTree>
    <p:extLst>
      <p:ext uri="{BB962C8B-B14F-4D97-AF65-F5344CB8AC3E}">
        <p14:creationId xmlns:p14="http://schemas.microsoft.com/office/powerpoint/2010/main" val="213568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os.fws.gov/docs/fis/uploads/Scott%20Brook.134644258814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954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5181600"/>
            <a:ext cx="7756263" cy="1054250"/>
          </a:xfrm>
        </p:spPr>
        <p:txBody>
          <a:bodyPr/>
          <a:lstStyle/>
          <a:p>
            <a:r>
              <a:rPr lang="en-US" dirty="0">
                <a:solidFill>
                  <a:srgbClr val="FFFF00"/>
                </a:solidFill>
              </a:rPr>
              <a:t>Pre Project June 2013</a:t>
            </a:r>
          </a:p>
        </p:txBody>
      </p:sp>
      <p:sp>
        <p:nvSpPr>
          <p:cNvPr id="4" name="Right Arrow 3"/>
          <p:cNvSpPr/>
          <p:nvPr/>
        </p:nvSpPr>
        <p:spPr>
          <a:xfrm rot="19121154">
            <a:off x="1831951" y="4640181"/>
            <a:ext cx="78314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23524" y="4050269"/>
            <a:ext cx="3028393" cy="369332"/>
          </a:xfrm>
          <a:prstGeom prst="rect">
            <a:avLst/>
          </a:prstGeom>
          <a:noFill/>
        </p:spPr>
        <p:txBody>
          <a:bodyPr wrap="none" rtlCol="0">
            <a:spAutoFit/>
          </a:bodyPr>
          <a:lstStyle/>
          <a:p>
            <a:r>
              <a:rPr lang="en-US" dirty="0">
                <a:solidFill>
                  <a:schemeClr val="bg1"/>
                </a:solidFill>
              </a:rPr>
              <a:t>Beaver debris inside culvert</a:t>
            </a:r>
          </a:p>
        </p:txBody>
      </p:sp>
      <p:pic>
        <p:nvPicPr>
          <p:cNvPr id="6" name="Picture 15" descr="FWSCOLO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Tree>
    <p:extLst>
      <p:ext uri="{BB962C8B-B14F-4D97-AF65-F5344CB8AC3E}">
        <p14:creationId xmlns:p14="http://schemas.microsoft.com/office/powerpoint/2010/main" val="160028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35"/>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376238"/>
            <a:ext cx="9144000" cy="6103937"/>
          </a:xfrm>
          <a:prstGeom prst="rect">
            <a:avLst/>
          </a:prstGeom>
          <a:noFill/>
          <a:ln>
            <a:noFill/>
          </a:ln>
        </p:spPr>
      </p:pic>
      <p:sp>
        <p:nvSpPr>
          <p:cNvPr id="4" name="TextBox 3"/>
          <p:cNvSpPr txBox="1"/>
          <p:nvPr/>
        </p:nvSpPr>
        <p:spPr>
          <a:xfrm>
            <a:off x="2057400" y="6477000"/>
            <a:ext cx="5257800" cy="381000"/>
          </a:xfrm>
          <a:prstGeom prst="rect">
            <a:avLst/>
          </a:prstGeom>
          <a:noFill/>
        </p:spPr>
        <p:txBody>
          <a:bodyPr wrap="square" rtlCol="0">
            <a:spAutoFit/>
          </a:bodyPr>
          <a:lstStyle/>
          <a:p>
            <a:pPr algn="ctr"/>
            <a:r>
              <a:rPr lang="en-US" dirty="0"/>
              <a:t>Inlet, Looking Upstream from Road</a:t>
            </a:r>
          </a:p>
        </p:txBody>
      </p:sp>
      <p:sp>
        <p:nvSpPr>
          <p:cNvPr id="5" name="Right Arrow 4"/>
          <p:cNvSpPr/>
          <p:nvPr/>
        </p:nvSpPr>
        <p:spPr>
          <a:xfrm rot="7327562">
            <a:off x="4751274" y="2384906"/>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5" descr="FWSCOLO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Tree>
    <p:extLst>
      <p:ext uri="{BB962C8B-B14F-4D97-AF65-F5344CB8AC3E}">
        <p14:creationId xmlns:p14="http://schemas.microsoft.com/office/powerpoint/2010/main" val="299452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5"/>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381000"/>
            <a:ext cx="9144000" cy="6096000"/>
          </a:xfrm>
          <a:prstGeom prst="rect">
            <a:avLst/>
          </a:prstGeom>
          <a:noFill/>
          <a:ln>
            <a:noFill/>
          </a:ln>
        </p:spPr>
      </p:pic>
      <p:sp>
        <p:nvSpPr>
          <p:cNvPr id="3" name="TextBox 2"/>
          <p:cNvSpPr txBox="1"/>
          <p:nvPr/>
        </p:nvSpPr>
        <p:spPr>
          <a:xfrm>
            <a:off x="2032210" y="6477000"/>
            <a:ext cx="5257800" cy="381000"/>
          </a:xfrm>
          <a:prstGeom prst="rect">
            <a:avLst/>
          </a:prstGeom>
          <a:noFill/>
        </p:spPr>
        <p:txBody>
          <a:bodyPr wrap="square" rtlCol="0">
            <a:spAutoFit/>
          </a:bodyPr>
          <a:lstStyle/>
          <a:p>
            <a:pPr algn="ctr"/>
            <a:r>
              <a:rPr lang="en-US" dirty="0"/>
              <a:t>Upstream</a:t>
            </a:r>
          </a:p>
        </p:txBody>
      </p:sp>
      <p:sp>
        <p:nvSpPr>
          <p:cNvPr id="4" name="Right Arrow 3"/>
          <p:cNvSpPr/>
          <p:nvPr/>
        </p:nvSpPr>
        <p:spPr>
          <a:xfrm rot="8943366">
            <a:off x="1471936" y="5660619"/>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descr="FWSCOLO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
        <p:nvSpPr>
          <p:cNvPr id="6" name="Rectangle 5"/>
          <p:cNvSpPr/>
          <p:nvPr/>
        </p:nvSpPr>
        <p:spPr>
          <a:xfrm>
            <a:off x="5867400" y="4876800"/>
            <a:ext cx="1794081" cy="369332"/>
          </a:xfrm>
          <a:prstGeom prst="rect">
            <a:avLst/>
          </a:prstGeom>
        </p:spPr>
        <p:txBody>
          <a:bodyPr wrap="none">
            <a:spAutoFit/>
          </a:bodyPr>
          <a:lstStyle/>
          <a:p>
            <a:r>
              <a:rPr lang="en-US" dirty="0"/>
              <a:t>January 21,2014</a:t>
            </a:r>
          </a:p>
        </p:txBody>
      </p:sp>
    </p:spTree>
    <p:extLst>
      <p:ext uri="{BB962C8B-B14F-4D97-AF65-F5344CB8AC3E}">
        <p14:creationId xmlns:p14="http://schemas.microsoft.com/office/powerpoint/2010/main" val="95906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8"/>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0" y="381000"/>
            <a:ext cx="9144000" cy="6096000"/>
          </a:xfrm>
          <a:prstGeom prst="rect">
            <a:avLst/>
          </a:prstGeom>
          <a:noFill/>
          <a:ln>
            <a:noFill/>
          </a:ln>
        </p:spPr>
      </p:pic>
      <p:sp>
        <p:nvSpPr>
          <p:cNvPr id="3" name="TextBox 2"/>
          <p:cNvSpPr txBox="1"/>
          <p:nvPr/>
        </p:nvSpPr>
        <p:spPr>
          <a:xfrm>
            <a:off x="2057400" y="6477000"/>
            <a:ext cx="5257800" cy="381000"/>
          </a:xfrm>
          <a:prstGeom prst="rect">
            <a:avLst/>
          </a:prstGeom>
          <a:noFill/>
        </p:spPr>
        <p:txBody>
          <a:bodyPr wrap="square" rtlCol="0">
            <a:spAutoFit/>
          </a:bodyPr>
          <a:lstStyle/>
          <a:p>
            <a:pPr algn="ctr"/>
            <a:r>
              <a:rPr lang="en-US" dirty="0"/>
              <a:t>Outlet</a:t>
            </a:r>
          </a:p>
        </p:txBody>
      </p:sp>
      <p:sp>
        <p:nvSpPr>
          <p:cNvPr id="4" name="Right Arrow 3"/>
          <p:cNvSpPr/>
          <p:nvPr/>
        </p:nvSpPr>
        <p:spPr>
          <a:xfrm rot="1163448">
            <a:off x="6429787" y="4461252"/>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descr="FWSCOLO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9600" y="647700"/>
            <a:ext cx="622300" cy="746760"/>
          </a:xfrm>
          <a:prstGeom prst="rect">
            <a:avLst/>
          </a:prstGeom>
          <a:noFill/>
          <a:ln w="9525">
            <a:noFill/>
            <a:miter lim="800000"/>
            <a:headEnd/>
            <a:tailEnd/>
          </a:ln>
        </p:spPr>
      </p:pic>
      <p:sp>
        <p:nvSpPr>
          <p:cNvPr id="6" name="Rectangle 5"/>
          <p:cNvSpPr/>
          <p:nvPr/>
        </p:nvSpPr>
        <p:spPr>
          <a:xfrm>
            <a:off x="5638800" y="580906"/>
            <a:ext cx="1794081" cy="369332"/>
          </a:xfrm>
          <a:prstGeom prst="rect">
            <a:avLst/>
          </a:prstGeom>
        </p:spPr>
        <p:txBody>
          <a:bodyPr wrap="none">
            <a:spAutoFit/>
          </a:bodyPr>
          <a:lstStyle/>
          <a:p>
            <a:r>
              <a:rPr lang="en-US" dirty="0"/>
              <a:t>January 21,2014</a:t>
            </a:r>
          </a:p>
        </p:txBody>
      </p:sp>
    </p:spTree>
    <p:extLst>
      <p:ext uri="{BB962C8B-B14F-4D97-AF65-F5344CB8AC3E}">
        <p14:creationId xmlns:p14="http://schemas.microsoft.com/office/powerpoint/2010/main" val="14858541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479</TotalTime>
  <Words>705</Words>
  <Application>Microsoft Office PowerPoint</Application>
  <PresentationFormat>On-screen Show (4:3)</PresentationFormat>
  <Paragraphs>212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 Antiqua</vt:lpstr>
      <vt:lpstr>Calibri</vt:lpstr>
      <vt:lpstr>Times New Roman</vt:lpstr>
      <vt:lpstr>Wingdings</vt:lpstr>
      <vt:lpstr>Hardcover</vt:lpstr>
      <vt:lpstr>Scott Brook Final Report Summary</vt:lpstr>
      <vt:lpstr>PowerPoint Presentation</vt:lpstr>
      <vt:lpstr>PowerPoint Presentation</vt:lpstr>
      <vt:lpstr>PowerPoint Presentation</vt:lpstr>
      <vt:lpstr>PowerPoint Presentation</vt:lpstr>
      <vt:lpstr>Pre Project June 2013</vt:lpstr>
      <vt:lpstr>PowerPoint Presentation</vt:lpstr>
      <vt:lpstr>PowerPoint Presentation</vt:lpstr>
      <vt:lpstr>PowerPoint Presentation</vt:lpstr>
      <vt:lpstr>PowerPoint Presentation</vt:lpstr>
      <vt:lpstr>Pre Project</vt:lpstr>
      <vt:lpstr>Post Project</vt:lpstr>
      <vt:lpstr>Post Project Determinations</vt:lpstr>
      <vt:lpstr>Discharge Estimates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 Brook 1/21/14</dc:title>
  <dc:creator>Doose, Serena</dc:creator>
  <cp:lastModifiedBy>Stephen Perry</cp:lastModifiedBy>
  <cp:revision>26</cp:revision>
  <dcterms:created xsi:type="dcterms:W3CDTF">2014-01-22T13:09:56Z</dcterms:created>
  <dcterms:modified xsi:type="dcterms:W3CDTF">2020-02-03T20:46:56Z</dcterms:modified>
</cp:coreProperties>
</file>