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1"/>
  </p:notesMasterIdLst>
  <p:sldIdLst>
    <p:sldId id="270" r:id="rId2"/>
    <p:sldId id="271" r:id="rId3"/>
    <p:sldId id="269" r:id="rId4"/>
    <p:sldId id="266" r:id="rId5"/>
    <p:sldId id="272" r:id="rId6"/>
    <p:sldId id="273" r:id="rId7"/>
    <p:sldId id="274" r:id="rId8"/>
    <p:sldId id="275" r:id="rId9"/>
    <p:sldId id="27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aulkner, Stephen P." initials="SPF"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32" autoAdjust="0"/>
    <p:restoredTop sz="94660"/>
  </p:normalViewPr>
  <p:slideViewPr>
    <p:cSldViewPr>
      <p:cViewPr varScale="1">
        <p:scale>
          <a:sx n="82" d="100"/>
          <a:sy n="82" d="100"/>
        </p:scale>
        <p:origin x="-1128" y="-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0FA433-A22E-4C28-BDB9-E284579D53E4}" type="datetimeFigureOut">
              <a:rPr lang="en-US" smtClean="0"/>
              <a:pPr/>
              <a:t>11/28/2012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E5D9F3-90D0-42D8-8C42-34907C15ABB8}" type="slidenum">
              <a:rPr lang="en-US" smtClean="0"/>
              <a:pPr/>
              <a:t>‹#›</a:t>
            </a:fld>
            <a:endParaRPr lang="en-US"/>
          </a:p>
        </p:txBody>
      </p:sp>
    </p:spTree>
    <p:extLst>
      <p:ext uri="{BB962C8B-B14F-4D97-AF65-F5344CB8AC3E}">
        <p14:creationId xmlns:p14="http://schemas.microsoft.com/office/powerpoint/2010/main" val="4084706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E5D9F3-90D0-42D8-8C42-34907C15ABB8}" type="slidenum">
              <a:rPr lang="en-US" smtClean="0"/>
              <a:pPr/>
              <a:t>1</a:t>
            </a:fld>
            <a:endParaRPr lang="en-US"/>
          </a:p>
        </p:txBody>
      </p:sp>
    </p:spTree>
    <p:extLst>
      <p:ext uri="{BB962C8B-B14F-4D97-AF65-F5344CB8AC3E}">
        <p14:creationId xmlns:p14="http://schemas.microsoft.com/office/powerpoint/2010/main" val="4093039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E5D9F3-90D0-42D8-8C42-34907C15ABB8}" type="slidenum">
              <a:rPr lang="en-US" smtClean="0"/>
              <a:pPr/>
              <a:t>2</a:t>
            </a:fld>
            <a:endParaRPr lang="en-US"/>
          </a:p>
        </p:txBody>
      </p:sp>
    </p:spTree>
    <p:extLst>
      <p:ext uri="{BB962C8B-B14F-4D97-AF65-F5344CB8AC3E}">
        <p14:creationId xmlns:p14="http://schemas.microsoft.com/office/powerpoint/2010/main" val="141497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E5D9F3-90D0-42D8-8C42-34907C15ABB8}" type="slidenum">
              <a:rPr lang="en-US" smtClean="0"/>
              <a:pPr/>
              <a:t>3</a:t>
            </a:fld>
            <a:endParaRPr lang="en-US"/>
          </a:p>
        </p:txBody>
      </p:sp>
    </p:spTree>
    <p:extLst>
      <p:ext uri="{BB962C8B-B14F-4D97-AF65-F5344CB8AC3E}">
        <p14:creationId xmlns:p14="http://schemas.microsoft.com/office/powerpoint/2010/main" val="2850283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E5D9F3-90D0-42D8-8C42-34907C15ABB8}" type="slidenum">
              <a:rPr lang="en-US" smtClean="0"/>
              <a:pPr/>
              <a:t>4</a:t>
            </a:fld>
            <a:endParaRPr lang="en-US"/>
          </a:p>
        </p:txBody>
      </p:sp>
    </p:spTree>
    <p:extLst>
      <p:ext uri="{BB962C8B-B14F-4D97-AF65-F5344CB8AC3E}">
        <p14:creationId xmlns:p14="http://schemas.microsoft.com/office/powerpoint/2010/main" val="232833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E5D9F3-90D0-42D8-8C42-34907C15ABB8}" type="slidenum">
              <a:rPr lang="en-US" smtClean="0"/>
              <a:pPr/>
              <a:t>5</a:t>
            </a:fld>
            <a:endParaRPr lang="en-US"/>
          </a:p>
        </p:txBody>
      </p:sp>
    </p:spTree>
    <p:extLst>
      <p:ext uri="{BB962C8B-B14F-4D97-AF65-F5344CB8AC3E}">
        <p14:creationId xmlns:p14="http://schemas.microsoft.com/office/powerpoint/2010/main" val="1790023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E5D9F3-90D0-42D8-8C42-34907C15ABB8}" type="slidenum">
              <a:rPr lang="en-US" smtClean="0"/>
              <a:pPr/>
              <a:t>6</a:t>
            </a:fld>
            <a:endParaRPr lang="en-US"/>
          </a:p>
        </p:txBody>
      </p:sp>
    </p:spTree>
    <p:extLst>
      <p:ext uri="{BB962C8B-B14F-4D97-AF65-F5344CB8AC3E}">
        <p14:creationId xmlns:p14="http://schemas.microsoft.com/office/powerpoint/2010/main" val="1790023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E5D9F3-90D0-42D8-8C42-34907C15ABB8}" type="slidenum">
              <a:rPr lang="en-US" smtClean="0"/>
              <a:pPr/>
              <a:t>7</a:t>
            </a:fld>
            <a:endParaRPr lang="en-US"/>
          </a:p>
        </p:txBody>
      </p:sp>
    </p:spTree>
    <p:extLst>
      <p:ext uri="{BB962C8B-B14F-4D97-AF65-F5344CB8AC3E}">
        <p14:creationId xmlns:p14="http://schemas.microsoft.com/office/powerpoint/2010/main" val="1790023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E5D9F3-90D0-42D8-8C42-34907C15ABB8}" type="slidenum">
              <a:rPr lang="en-US" smtClean="0"/>
              <a:pPr/>
              <a:t>8</a:t>
            </a:fld>
            <a:endParaRPr lang="en-US"/>
          </a:p>
        </p:txBody>
      </p:sp>
    </p:spTree>
    <p:extLst>
      <p:ext uri="{BB962C8B-B14F-4D97-AF65-F5344CB8AC3E}">
        <p14:creationId xmlns:p14="http://schemas.microsoft.com/office/powerpoint/2010/main" val="1790023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E5D9F3-90D0-42D8-8C42-34907C15ABB8}" type="slidenum">
              <a:rPr lang="en-US" smtClean="0"/>
              <a:pPr/>
              <a:t>9</a:t>
            </a:fld>
            <a:endParaRPr lang="en-US"/>
          </a:p>
        </p:txBody>
      </p:sp>
    </p:spTree>
    <p:extLst>
      <p:ext uri="{BB962C8B-B14F-4D97-AF65-F5344CB8AC3E}">
        <p14:creationId xmlns:p14="http://schemas.microsoft.com/office/powerpoint/2010/main" val="1790023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830E2A97-4965-4FF3-B500-44C13D912C8F}" type="datetime1">
              <a:rPr lang="en-US" smtClean="0"/>
              <a:pPr/>
              <a:t>11/28/2012</a:t>
            </a:fld>
            <a:endParaRPr lang="en-US"/>
          </a:p>
        </p:txBody>
      </p:sp>
      <p:sp>
        <p:nvSpPr>
          <p:cNvPr id="16" name="Slide Number Placeholder 15"/>
          <p:cNvSpPr>
            <a:spLocks noGrp="1"/>
          </p:cNvSpPr>
          <p:nvPr>
            <p:ph type="sldNum" sz="quarter" idx="11"/>
          </p:nvPr>
        </p:nvSpPr>
        <p:spPr/>
        <p:txBody>
          <a:bodyPr/>
          <a:lstStyle/>
          <a:p>
            <a:fld id="{A2015AE8-4FE4-4A13-9DA8-F59D414B2E0F}"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26C654-3419-4447-B8CA-12AAF0E4CEF9}" type="datetime1">
              <a:rPr lang="en-US" smtClean="0"/>
              <a:pPr/>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15AE8-4FE4-4A13-9DA8-F59D414B2E0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E60A62-968C-4063-8DFA-E2A044A243EB}" type="datetime1">
              <a:rPr lang="en-US" smtClean="0"/>
              <a:pPr/>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15AE8-4FE4-4A13-9DA8-F59D414B2E0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6F7B55D8-3F23-420C-909D-56468C33B447}" type="datetime1">
              <a:rPr lang="en-US" smtClean="0"/>
              <a:pPr/>
              <a:t>11/28/2012</a:t>
            </a:fld>
            <a:endParaRPr lang="en-US"/>
          </a:p>
        </p:txBody>
      </p:sp>
      <p:sp>
        <p:nvSpPr>
          <p:cNvPr id="15" name="Slide Number Placeholder 14"/>
          <p:cNvSpPr>
            <a:spLocks noGrp="1"/>
          </p:cNvSpPr>
          <p:nvPr>
            <p:ph type="sldNum" sz="quarter" idx="15"/>
          </p:nvPr>
        </p:nvSpPr>
        <p:spPr/>
        <p:txBody>
          <a:bodyPr/>
          <a:lstStyle>
            <a:lvl1pPr algn="ctr">
              <a:defRPr/>
            </a:lvl1pPr>
          </a:lstStyle>
          <a:p>
            <a:fld id="{A2015AE8-4FE4-4A13-9DA8-F59D414B2E0F}"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C6824C4-D907-4A32-9A6F-8411637C2466}" type="datetime1">
              <a:rPr lang="en-US" smtClean="0"/>
              <a:pPr/>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15AE8-4FE4-4A13-9DA8-F59D414B2E0F}"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A97ED10-A396-4E56-A5C0-7B109080FCFC}" type="datetime1">
              <a:rPr lang="en-US" smtClean="0"/>
              <a:pPr/>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015AE8-4FE4-4A13-9DA8-F59D414B2E0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A2015AE8-4FE4-4A13-9DA8-F59D414B2E0F}"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02CD68D2-7F69-4365-8C44-53261500ADD8}" type="datetime1">
              <a:rPr lang="en-US" smtClean="0"/>
              <a:pPr/>
              <a:t>11/28/2012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6618A4B-2E8F-4380-B289-24E250908AD6}" type="datetime1">
              <a:rPr lang="en-US" smtClean="0"/>
              <a:pPr/>
              <a:t>11/28/2012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015AE8-4FE4-4A13-9DA8-F59D414B2E0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0E89D8-9C87-42D8-A921-99508E9EB48E}" type="datetime1">
              <a:rPr lang="en-US" smtClean="0"/>
              <a:pPr/>
              <a:t>11/28/2012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015AE8-4FE4-4A13-9DA8-F59D414B2E0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CEEBD255-55BA-4E31-88AA-37072A1BA761}" type="datetime1">
              <a:rPr lang="en-US" smtClean="0"/>
              <a:pPr/>
              <a:t>11/28/2012</a:t>
            </a:fld>
            <a:endParaRPr lang="en-US"/>
          </a:p>
        </p:txBody>
      </p:sp>
      <p:sp>
        <p:nvSpPr>
          <p:cNvPr id="9" name="Slide Number Placeholder 8"/>
          <p:cNvSpPr>
            <a:spLocks noGrp="1"/>
          </p:cNvSpPr>
          <p:nvPr>
            <p:ph type="sldNum" sz="quarter" idx="15"/>
          </p:nvPr>
        </p:nvSpPr>
        <p:spPr/>
        <p:txBody>
          <a:bodyPr/>
          <a:lstStyle/>
          <a:p>
            <a:fld id="{A2015AE8-4FE4-4A13-9DA8-F59D414B2E0F}"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5F0B3519-4DBD-45B3-A1DC-525FD2C47521}" type="datetime1">
              <a:rPr lang="en-US" smtClean="0"/>
              <a:pPr/>
              <a:t>11/28/2012</a:t>
            </a:fld>
            <a:endParaRPr lang="en-US"/>
          </a:p>
        </p:txBody>
      </p:sp>
      <p:sp>
        <p:nvSpPr>
          <p:cNvPr id="9" name="Slide Number Placeholder 8"/>
          <p:cNvSpPr>
            <a:spLocks noGrp="1"/>
          </p:cNvSpPr>
          <p:nvPr>
            <p:ph type="sldNum" sz="quarter" idx="11"/>
          </p:nvPr>
        </p:nvSpPr>
        <p:spPr/>
        <p:txBody>
          <a:bodyPr/>
          <a:lstStyle/>
          <a:p>
            <a:fld id="{A2015AE8-4FE4-4A13-9DA8-F59D414B2E0F}"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2FB5FD5E-1B0A-457A-85EE-3B9574CD9CED}" type="datetime1">
              <a:rPr lang="en-US" smtClean="0"/>
              <a:pPr/>
              <a:t>11/28/2012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2015AE8-4FE4-4A13-9DA8-F59D414B2E0F}"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pic>
        <p:nvPicPr>
          <p:cNvPr id="7" name="Picture 8" descr="168x62_gree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257925"/>
            <a:ext cx="160020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ctrTitle"/>
          </p:nvPr>
        </p:nvSpPr>
        <p:spPr>
          <a:xfrm>
            <a:off x="533400" y="2667000"/>
            <a:ext cx="8305800" cy="1981200"/>
          </a:xfrm>
        </p:spPr>
        <p:txBody>
          <a:bodyPr/>
          <a:lstStyle/>
          <a:p>
            <a:r>
              <a:rPr lang="en-US" sz="4000" b="1" dirty="0" smtClean="0"/>
              <a:t>Future Science Directions Workshop </a:t>
            </a:r>
            <a:r>
              <a:rPr lang="en-US" sz="4000" b="1" dirty="0" smtClean="0"/>
              <a:t>Draft Report </a:t>
            </a:r>
            <a:br>
              <a:rPr lang="en-US" sz="4000" b="1" dirty="0" smtClean="0"/>
            </a:br>
            <a:r>
              <a:rPr lang="en-US" sz="4000" b="1" dirty="0" smtClean="0"/>
              <a:t> </a:t>
            </a:r>
            <a:br>
              <a:rPr lang="en-US" sz="4000" b="1" dirty="0" smtClean="0"/>
            </a:br>
            <a:r>
              <a:rPr lang="en-US" sz="4000" b="1" dirty="0">
                <a:effectLst/>
              </a:rPr>
              <a:t>Brook Trout Strategic Science Plan for the Chesapeake Bay Watershed </a:t>
            </a:r>
            <a:r>
              <a:rPr lang="en-US" sz="4000" dirty="0">
                <a:effectLst/>
              </a:rPr>
              <a:t/>
            </a:r>
            <a:br>
              <a:rPr lang="en-US" sz="4000" dirty="0">
                <a:effectLst/>
              </a:rPr>
            </a:br>
            <a:endParaRPr lang="en-US" sz="4000" dirty="0"/>
          </a:p>
        </p:txBody>
      </p:sp>
      <p:sp>
        <p:nvSpPr>
          <p:cNvPr id="4" name="Slide Number Placeholder 3"/>
          <p:cNvSpPr>
            <a:spLocks noGrp="1"/>
          </p:cNvSpPr>
          <p:nvPr>
            <p:ph type="sldNum" sz="quarter" idx="11"/>
          </p:nvPr>
        </p:nvSpPr>
        <p:spPr/>
        <p:txBody>
          <a:bodyPr/>
          <a:lstStyle/>
          <a:p>
            <a:fld id="{A2015AE8-4FE4-4A13-9DA8-F59D414B2E0F}" type="slidenum">
              <a:rPr lang="en-US" smtClean="0"/>
              <a:pPr/>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Two day workshop at USGS </a:t>
            </a:r>
            <a:r>
              <a:rPr lang="en-US" dirty="0"/>
              <a:t>Leetown Science Center </a:t>
            </a:r>
            <a:endParaRPr lang="en-US" dirty="0" smtClean="0"/>
          </a:p>
          <a:p>
            <a:pPr marL="0" indent="0">
              <a:buNone/>
            </a:pPr>
            <a:endParaRPr lang="en-US" dirty="0" smtClean="0"/>
          </a:p>
          <a:p>
            <a:r>
              <a:rPr lang="en-US" dirty="0" smtClean="0"/>
              <a:t>Objective: develop </a:t>
            </a:r>
            <a:r>
              <a:rPr lang="en-US" dirty="0"/>
              <a:t>a 5-year plan of USGS </a:t>
            </a:r>
            <a:r>
              <a:rPr lang="en-US" dirty="0" smtClean="0"/>
              <a:t>research activities </a:t>
            </a:r>
            <a:r>
              <a:rPr lang="en-US" dirty="0"/>
              <a:t>to address key science questions related to brook trout conservation and management in the Chesapeake Bay watershed. </a:t>
            </a:r>
            <a:endParaRPr lang="en-US" dirty="0" smtClean="0"/>
          </a:p>
        </p:txBody>
      </p:sp>
      <p:sp>
        <p:nvSpPr>
          <p:cNvPr id="3" name="Slide Number Placeholder 2"/>
          <p:cNvSpPr>
            <a:spLocks noGrp="1"/>
          </p:cNvSpPr>
          <p:nvPr>
            <p:ph type="sldNum" sz="quarter" idx="15"/>
          </p:nvPr>
        </p:nvSpPr>
        <p:spPr/>
        <p:txBody>
          <a:bodyPr/>
          <a:lstStyle/>
          <a:p>
            <a:fld id="{A2015AE8-4FE4-4A13-9DA8-F59D414B2E0F}" type="slidenum">
              <a:rPr lang="en-US" smtClean="0"/>
              <a:pPr/>
              <a:t>2</a:t>
            </a:fld>
            <a:endParaRPr lang="en-US"/>
          </a:p>
        </p:txBody>
      </p:sp>
      <p:sp>
        <p:nvSpPr>
          <p:cNvPr id="4" name="Title 3"/>
          <p:cNvSpPr>
            <a:spLocks noGrp="1"/>
          </p:cNvSpPr>
          <p:nvPr>
            <p:ph type="title"/>
          </p:nvPr>
        </p:nvSpPr>
        <p:spPr/>
        <p:txBody>
          <a:bodyPr/>
          <a:lstStyle/>
          <a:p>
            <a:pPr algn="ctr"/>
            <a:r>
              <a:rPr lang="en-US" dirty="0" smtClean="0"/>
              <a:t>Background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65760" lvl="1" indent="0">
              <a:buNone/>
            </a:pPr>
            <a:r>
              <a:rPr lang="en-US" dirty="0" smtClean="0"/>
              <a:t>USGS LSC</a:t>
            </a:r>
            <a:endParaRPr lang="en-US" dirty="0" smtClean="0"/>
          </a:p>
          <a:p>
            <a:pPr lvl="2"/>
            <a:r>
              <a:rPr lang="en-US" dirty="0" smtClean="0"/>
              <a:t>Bill </a:t>
            </a:r>
            <a:r>
              <a:rPr lang="en-US" dirty="0" err="1" smtClean="0"/>
              <a:t>Palmisano</a:t>
            </a:r>
            <a:r>
              <a:rPr lang="en-US" dirty="0" smtClean="0"/>
              <a:t>, Steve Faulkner</a:t>
            </a:r>
            <a:r>
              <a:rPr lang="en-US" dirty="0"/>
              <a:t>, Tim </a:t>
            </a:r>
            <a:r>
              <a:rPr lang="en-US" dirty="0" smtClean="0"/>
              <a:t>King, Than </a:t>
            </a:r>
            <a:r>
              <a:rPr lang="en-US" dirty="0" err="1" smtClean="0"/>
              <a:t>Hitt</a:t>
            </a:r>
            <a:r>
              <a:rPr lang="en-US" dirty="0" smtClean="0"/>
              <a:t>, Kelly Maloney, Ben Letcher, John Young, Bruce </a:t>
            </a:r>
            <a:r>
              <a:rPr lang="en-US" dirty="0" err="1" smtClean="0"/>
              <a:t>Taggart,Vicki</a:t>
            </a:r>
            <a:r>
              <a:rPr lang="en-US" dirty="0" smtClean="0"/>
              <a:t> Blazer</a:t>
            </a:r>
            <a:endParaRPr lang="en-US" dirty="0" smtClean="0"/>
          </a:p>
          <a:p>
            <a:pPr marL="365760" lvl="1" indent="0">
              <a:buNone/>
            </a:pPr>
            <a:r>
              <a:rPr lang="en-US" dirty="0" smtClean="0"/>
              <a:t>USGS Reston</a:t>
            </a:r>
            <a:endParaRPr lang="en-US" dirty="0" smtClean="0"/>
          </a:p>
          <a:p>
            <a:pPr lvl="2"/>
            <a:r>
              <a:rPr lang="en-US" dirty="0" smtClean="0"/>
              <a:t>Mark </a:t>
            </a:r>
            <a:r>
              <a:rPr lang="en-US" dirty="0" err="1" smtClean="0"/>
              <a:t>Hudy</a:t>
            </a:r>
            <a:r>
              <a:rPr lang="en-US" dirty="0" smtClean="0"/>
              <a:t>, Scott Phillips, Pete Murdoch, </a:t>
            </a:r>
            <a:r>
              <a:rPr lang="en-US" dirty="0" smtClean="0"/>
              <a:t>Glenn Holcomb, </a:t>
            </a:r>
            <a:r>
              <a:rPr lang="en-US" dirty="0" smtClean="0"/>
              <a:t>Cora </a:t>
            </a:r>
            <a:r>
              <a:rPr lang="en-US" dirty="0" err="1" smtClean="0"/>
              <a:t>Roig</a:t>
            </a:r>
            <a:r>
              <a:rPr lang="en-US" dirty="0" smtClean="0"/>
              <a:t>-Silva</a:t>
            </a:r>
            <a:endParaRPr lang="en-US" dirty="0" smtClean="0"/>
          </a:p>
          <a:p>
            <a:pPr marL="365760" lvl="1" indent="0">
              <a:buNone/>
            </a:pPr>
            <a:r>
              <a:rPr lang="en-US" dirty="0" smtClean="0"/>
              <a:t>USGS VA WSC</a:t>
            </a:r>
            <a:endParaRPr lang="en-US" dirty="0" smtClean="0"/>
          </a:p>
          <a:p>
            <a:pPr lvl="2"/>
            <a:r>
              <a:rPr lang="en-US" dirty="0" smtClean="0"/>
              <a:t>Kurt McCoy, Dave </a:t>
            </a:r>
            <a:r>
              <a:rPr lang="en-US" dirty="0" err="1" smtClean="0"/>
              <a:t>Nelm</a:t>
            </a:r>
            <a:r>
              <a:rPr lang="en-US" dirty="0" err="1"/>
              <a:t>s</a:t>
            </a:r>
            <a:endParaRPr lang="en-US" dirty="0" smtClean="0"/>
          </a:p>
          <a:p>
            <a:pPr marL="365760" lvl="1" indent="0">
              <a:buNone/>
            </a:pPr>
            <a:r>
              <a:rPr lang="en-US" dirty="0" smtClean="0"/>
              <a:t>USFWS</a:t>
            </a:r>
            <a:endParaRPr lang="en-US" dirty="0" smtClean="0"/>
          </a:p>
          <a:p>
            <a:pPr lvl="2"/>
            <a:r>
              <a:rPr lang="en-US" dirty="0" smtClean="0"/>
              <a:t>Jennifer Greiner, Michael Slattery, Bridgette Costanzo, Callie </a:t>
            </a:r>
            <a:r>
              <a:rPr lang="en-US" dirty="0" err="1" smtClean="0"/>
              <a:t>McMunigal</a:t>
            </a:r>
            <a:endParaRPr lang="en-US" dirty="0" smtClean="0"/>
          </a:p>
          <a:p>
            <a:endParaRPr lang="en-US" dirty="0"/>
          </a:p>
        </p:txBody>
      </p:sp>
      <p:sp>
        <p:nvSpPr>
          <p:cNvPr id="3" name="Slide Number Placeholder 2"/>
          <p:cNvSpPr>
            <a:spLocks noGrp="1"/>
          </p:cNvSpPr>
          <p:nvPr>
            <p:ph type="sldNum" sz="quarter" idx="15"/>
          </p:nvPr>
        </p:nvSpPr>
        <p:spPr/>
        <p:txBody>
          <a:bodyPr/>
          <a:lstStyle/>
          <a:p>
            <a:fld id="{A2015AE8-4FE4-4A13-9DA8-F59D414B2E0F}" type="slidenum">
              <a:rPr lang="en-US" smtClean="0"/>
              <a:pPr/>
              <a:t>3</a:t>
            </a:fld>
            <a:endParaRPr lang="en-US"/>
          </a:p>
        </p:txBody>
      </p:sp>
      <p:sp>
        <p:nvSpPr>
          <p:cNvPr id="4" name="Title 3"/>
          <p:cNvSpPr>
            <a:spLocks noGrp="1"/>
          </p:cNvSpPr>
          <p:nvPr>
            <p:ph type="title"/>
          </p:nvPr>
        </p:nvSpPr>
        <p:spPr/>
        <p:txBody>
          <a:bodyPr/>
          <a:lstStyle/>
          <a:p>
            <a:pPr algn="ctr"/>
            <a:r>
              <a:rPr lang="en-US" dirty="0" smtClean="0"/>
              <a:t>Workshop Participants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smtClean="0"/>
              <a:t>Focused </a:t>
            </a:r>
            <a:r>
              <a:rPr lang="en-US" dirty="0"/>
              <a:t>discussion coalesced around three broad themes: </a:t>
            </a:r>
            <a:endParaRPr lang="en-US" dirty="0" smtClean="0"/>
          </a:p>
          <a:p>
            <a:r>
              <a:rPr lang="en-US" dirty="0"/>
              <a:t>T</a:t>
            </a:r>
            <a:r>
              <a:rPr lang="en-US" dirty="0" smtClean="0"/>
              <a:t>he </a:t>
            </a:r>
            <a:r>
              <a:rPr lang="en-US" dirty="0"/>
              <a:t>relative importance of evolutionary and ecological processes in regulating brook trout ecology and population </a:t>
            </a:r>
            <a:r>
              <a:rPr lang="en-US" dirty="0" smtClean="0"/>
              <a:t>dynamics</a:t>
            </a:r>
          </a:p>
          <a:p>
            <a:r>
              <a:rPr lang="en-US" dirty="0" smtClean="0"/>
              <a:t>The </a:t>
            </a:r>
            <a:r>
              <a:rPr lang="en-US" dirty="0"/>
              <a:t>conceptual strengths and weaknesses of alternative methodological approaches to assess trends in population </a:t>
            </a:r>
            <a:r>
              <a:rPr lang="en-US" dirty="0" smtClean="0"/>
              <a:t>viability</a:t>
            </a:r>
          </a:p>
          <a:p>
            <a:r>
              <a:rPr lang="en-US" dirty="0" smtClean="0"/>
              <a:t>Specific </a:t>
            </a:r>
            <a:r>
              <a:rPr lang="en-US" dirty="0"/>
              <a:t>priorities and strategies </a:t>
            </a:r>
            <a:r>
              <a:rPr lang="en-US" dirty="0" smtClean="0"/>
              <a:t>to </a:t>
            </a:r>
            <a:r>
              <a:rPr lang="en-US" dirty="0"/>
              <a:t>address partner needs and advance scientific understanding of brook trout sustainability, resilience, and </a:t>
            </a:r>
            <a:r>
              <a:rPr lang="en-US" dirty="0" smtClean="0"/>
              <a:t>restoration</a:t>
            </a:r>
            <a:endParaRPr lang="en-US" dirty="0"/>
          </a:p>
          <a:p>
            <a:endParaRPr lang="en-US" dirty="0"/>
          </a:p>
        </p:txBody>
      </p:sp>
      <p:sp>
        <p:nvSpPr>
          <p:cNvPr id="3" name="Slide Number Placeholder 2"/>
          <p:cNvSpPr>
            <a:spLocks noGrp="1"/>
          </p:cNvSpPr>
          <p:nvPr>
            <p:ph type="sldNum" sz="quarter" idx="15"/>
          </p:nvPr>
        </p:nvSpPr>
        <p:spPr/>
        <p:txBody>
          <a:bodyPr/>
          <a:lstStyle/>
          <a:p>
            <a:fld id="{A2015AE8-4FE4-4A13-9DA8-F59D414B2E0F}" type="slidenum">
              <a:rPr lang="en-US" smtClean="0"/>
              <a:pPr/>
              <a:t>4</a:t>
            </a:fld>
            <a:endParaRPr lang="en-US"/>
          </a:p>
        </p:txBody>
      </p:sp>
      <p:sp>
        <p:nvSpPr>
          <p:cNvPr id="4" name="Title 3"/>
          <p:cNvSpPr>
            <a:spLocks noGrp="1"/>
          </p:cNvSpPr>
          <p:nvPr>
            <p:ph type="title"/>
          </p:nvPr>
        </p:nvSpPr>
        <p:spPr/>
        <p:txBody>
          <a:bodyPr>
            <a:normAutofit/>
          </a:bodyPr>
          <a:lstStyle/>
          <a:p>
            <a:pPr algn="ctr"/>
            <a:r>
              <a:rPr lang="en-US" dirty="0" smtClean="0"/>
              <a:t>Workshop </a:t>
            </a:r>
            <a:r>
              <a:rPr lang="en-US" dirty="0" smtClean="0"/>
              <a:t>Summary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0" indent="0">
              <a:buNone/>
            </a:pPr>
            <a:r>
              <a:rPr lang="en-US" sz="2800" dirty="0" smtClean="0">
                <a:solidFill>
                  <a:srgbClr val="FFFF99"/>
                </a:solidFill>
                <a:latin typeface="Arial" pitchFamily="34" charset="0"/>
                <a:cs typeface="Arial" pitchFamily="34" charset="0"/>
              </a:rPr>
              <a:t>Research </a:t>
            </a:r>
            <a:r>
              <a:rPr lang="en-US" sz="2800" dirty="0">
                <a:solidFill>
                  <a:srgbClr val="FFFF99"/>
                </a:solidFill>
                <a:latin typeface="Arial" pitchFamily="34" charset="0"/>
                <a:cs typeface="Arial" pitchFamily="34" charset="0"/>
              </a:rPr>
              <a:t>approach</a:t>
            </a:r>
            <a:endParaRPr lang="en-US" sz="2400" dirty="0">
              <a:solidFill>
                <a:srgbClr val="FFFF99"/>
              </a:solidFill>
              <a:latin typeface="Arial" pitchFamily="34" charset="0"/>
              <a:cs typeface="Arial" pitchFamily="34" charset="0"/>
            </a:endParaRPr>
          </a:p>
          <a:p>
            <a:r>
              <a:rPr lang="en-US" sz="2800" dirty="0">
                <a:latin typeface="Arial" pitchFamily="34" charset="0"/>
                <a:cs typeface="Arial" pitchFamily="34" charset="0"/>
              </a:rPr>
              <a:t>R</a:t>
            </a:r>
            <a:r>
              <a:rPr lang="en-US" sz="2800" dirty="0" smtClean="0">
                <a:latin typeface="Arial" pitchFamily="34" charset="0"/>
                <a:cs typeface="Arial" pitchFamily="34" charset="0"/>
              </a:rPr>
              <a:t>efine </a:t>
            </a:r>
            <a:r>
              <a:rPr lang="en-US" sz="2800" dirty="0">
                <a:latin typeface="Arial" pitchFamily="34" charset="0"/>
                <a:cs typeface="Arial" pitchFamily="34" charset="0"/>
              </a:rPr>
              <a:t>and develop patch-prioritization </a:t>
            </a:r>
            <a:r>
              <a:rPr lang="en-US" sz="2800" dirty="0" smtClean="0">
                <a:latin typeface="Arial" pitchFamily="34" charset="0"/>
                <a:cs typeface="Arial" pitchFamily="34" charset="0"/>
              </a:rPr>
              <a:t>tools (PPTs) based </a:t>
            </a:r>
            <a:r>
              <a:rPr lang="en-US" sz="2800" dirty="0">
                <a:latin typeface="Arial" pitchFamily="34" charset="0"/>
                <a:cs typeface="Arial" pitchFamily="34" charset="0"/>
              </a:rPr>
              <a:t>on patterns of abundance which precede changes in occupancy and should </a:t>
            </a:r>
            <a:r>
              <a:rPr lang="en-US" sz="2800" dirty="0" smtClean="0">
                <a:latin typeface="Arial" pitchFamily="34" charset="0"/>
                <a:cs typeface="Arial" pitchFamily="34" charset="0"/>
              </a:rPr>
              <a:t>generate </a:t>
            </a:r>
            <a:r>
              <a:rPr lang="en-US" sz="2800" dirty="0">
                <a:latin typeface="Arial" pitchFamily="34" charset="0"/>
                <a:cs typeface="Arial" pitchFamily="34" charset="0"/>
              </a:rPr>
              <a:t>a more sensitive indicator compared to </a:t>
            </a:r>
            <a:r>
              <a:rPr lang="en-US" sz="2800" dirty="0" smtClean="0">
                <a:latin typeface="Arial" pitchFamily="34" charset="0"/>
                <a:cs typeface="Arial" pitchFamily="34" charset="0"/>
              </a:rPr>
              <a:t>occupancy</a:t>
            </a:r>
            <a:endParaRPr lang="en-US" sz="2800" dirty="0">
              <a:latin typeface="Arial" pitchFamily="34" charset="0"/>
              <a:cs typeface="Arial" pitchFamily="34" charset="0"/>
            </a:endParaRPr>
          </a:p>
          <a:p>
            <a:pPr marL="0" indent="0">
              <a:buNone/>
            </a:pPr>
            <a:r>
              <a:rPr lang="en-US" sz="2800" dirty="0" smtClean="0">
                <a:latin typeface="Arial" pitchFamily="34" charset="0"/>
                <a:cs typeface="Arial" pitchFamily="34" charset="0"/>
              </a:rPr>
              <a:t> </a:t>
            </a:r>
            <a:endParaRPr lang="en-US" sz="2400" dirty="0">
              <a:latin typeface="Arial" pitchFamily="34" charset="0"/>
              <a:cs typeface="Arial" pitchFamily="34" charset="0"/>
            </a:endParaRPr>
          </a:p>
          <a:p>
            <a:pPr marL="0" indent="0">
              <a:buNone/>
            </a:pPr>
            <a:r>
              <a:rPr lang="en-US" sz="2800" dirty="0" smtClean="0">
                <a:solidFill>
                  <a:srgbClr val="FFFF99"/>
                </a:solidFill>
                <a:latin typeface="Arial" pitchFamily="34" charset="0"/>
                <a:cs typeface="Arial" pitchFamily="34" charset="0"/>
              </a:rPr>
              <a:t>Products </a:t>
            </a:r>
            <a:r>
              <a:rPr lang="en-US" sz="2800" dirty="0">
                <a:solidFill>
                  <a:srgbClr val="FFFF99"/>
                </a:solidFill>
                <a:latin typeface="Arial" pitchFamily="34" charset="0"/>
                <a:cs typeface="Arial" pitchFamily="34" charset="0"/>
              </a:rPr>
              <a:t>and benefits</a:t>
            </a:r>
          </a:p>
          <a:p>
            <a:r>
              <a:rPr lang="en-US" sz="2800" dirty="0">
                <a:latin typeface="Arial" pitchFamily="34" charset="0"/>
                <a:cs typeface="Arial" pitchFamily="34" charset="0"/>
              </a:rPr>
              <a:t>H</a:t>
            </a:r>
            <a:r>
              <a:rPr lang="en-US" sz="2800" dirty="0" smtClean="0">
                <a:latin typeface="Arial" pitchFamily="34" charset="0"/>
                <a:cs typeface="Arial" pitchFamily="34" charset="0"/>
              </a:rPr>
              <a:t>elp </a:t>
            </a:r>
            <a:r>
              <a:rPr lang="en-US" sz="2800" dirty="0">
                <a:latin typeface="Arial" pitchFamily="34" charset="0"/>
                <a:cs typeface="Arial" pitchFamily="34" charset="0"/>
              </a:rPr>
              <a:t>managers assess metrics of brook trout abundance and identify areas for brook trout conservation and </a:t>
            </a:r>
            <a:r>
              <a:rPr lang="en-US" sz="2800" dirty="0" smtClean="0">
                <a:latin typeface="Arial" pitchFamily="34" charset="0"/>
                <a:cs typeface="Arial" pitchFamily="34" charset="0"/>
              </a:rPr>
              <a:t>restoration</a:t>
            </a:r>
          </a:p>
          <a:p>
            <a:endParaRPr lang="en-US" sz="2800" dirty="0" smtClean="0">
              <a:latin typeface="Arial" pitchFamily="34" charset="0"/>
              <a:cs typeface="Arial" pitchFamily="34" charset="0"/>
            </a:endParaRPr>
          </a:p>
          <a:p>
            <a:pPr marL="365760" lvl="1" indent="0">
              <a:buNone/>
            </a:pPr>
            <a:r>
              <a:rPr lang="en-US" sz="2800" dirty="0" smtClean="0">
                <a:solidFill>
                  <a:schemeClr val="tx1"/>
                </a:solidFill>
                <a:latin typeface="Arial" pitchFamily="34" charset="0"/>
                <a:cs typeface="Arial" pitchFamily="34" charset="0"/>
              </a:rPr>
              <a:t>(a) maps </a:t>
            </a:r>
            <a:r>
              <a:rPr lang="en-US" sz="2800" dirty="0">
                <a:solidFill>
                  <a:schemeClr val="tx1"/>
                </a:solidFill>
                <a:latin typeface="Arial" pitchFamily="34" charset="0"/>
                <a:cs typeface="Arial" pitchFamily="34" charset="0"/>
              </a:rPr>
              <a:t>of potential brook trout </a:t>
            </a:r>
            <a:r>
              <a:rPr lang="en-US" sz="2800" dirty="0">
                <a:solidFill>
                  <a:schemeClr val="tx1"/>
                </a:solidFill>
                <a:latin typeface="Arial" pitchFamily="34" charset="0"/>
                <a:cs typeface="Arial" pitchFamily="34" charset="0"/>
              </a:rPr>
              <a:t>habitat </a:t>
            </a:r>
            <a:r>
              <a:rPr lang="en-US" sz="2800" dirty="0" smtClean="0">
                <a:solidFill>
                  <a:schemeClr val="tx1"/>
                </a:solidFill>
                <a:latin typeface="Arial" pitchFamily="34" charset="0"/>
                <a:cs typeface="Arial" pitchFamily="34" charset="0"/>
              </a:rPr>
              <a:t>distributions within the Bay</a:t>
            </a:r>
          </a:p>
          <a:p>
            <a:pPr marL="365760" lvl="1" indent="0">
              <a:buNone/>
            </a:pPr>
            <a:endParaRPr lang="en-US" sz="2800" dirty="0" smtClean="0">
              <a:solidFill>
                <a:schemeClr val="tx1"/>
              </a:solidFill>
              <a:latin typeface="Arial" pitchFamily="34" charset="0"/>
              <a:cs typeface="Arial" pitchFamily="34" charset="0"/>
            </a:endParaRPr>
          </a:p>
          <a:p>
            <a:pPr marL="365760" lvl="1" indent="0">
              <a:buNone/>
            </a:pPr>
            <a:r>
              <a:rPr lang="en-US" sz="2800" dirty="0" smtClean="0">
                <a:solidFill>
                  <a:schemeClr val="tx1"/>
                </a:solidFill>
                <a:latin typeface="Arial" pitchFamily="34" charset="0"/>
                <a:cs typeface="Arial" pitchFamily="34" charset="0"/>
              </a:rPr>
              <a:t>(</a:t>
            </a:r>
            <a:r>
              <a:rPr lang="en-US" sz="2800" dirty="0">
                <a:solidFill>
                  <a:schemeClr val="tx1"/>
                </a:solidFill>
                <a:latin typeface="Arial" pitchFamily="34" charset="0"/>
                <a:cs typeface="Arial" pitchFamily="34" charset="0"/>
              </a:rPr>
              <a:t>b) </a:t>
            </a:r>
            <a:r>
              <a:rPr lang="en-US" sz="2800" dirty="0" smtClean="0">
                <a:solidFill>
                  <a:schemeClr val="tx1"/>
                </a:solidFill>
                <a:latin typeface="Arial" pitchFamily="34" charset="0"/>
                <a:cs typeface="Arial" pitchFamily="34" charset="0"/>
              </a:rPr>
              <a:t>probabilities </a:t>
            </a:r>
            <a:r>
              <a:rPr lang="en-US" sz="2800" dirty="0">
                <a:solidFill>
                  <a:schemeClr val="tx1"/>
                </a:solidFill>
                <a:latin typeface="Arial" pitchFamily="34" charset="0"/>
                <a:cs typeface="Arial" pitchFamily="34" charset="0"/>
              </a:rPr>
              <a:t>of brook trout occupancy and abundance in response to simulated future scenarios of climate change, land use, and invasive </a:t>
            </a:r>
            <a:r>
              <a:rPr lang="en-US" sz="2800" dirty="0" smtClean="0">
                <a:solidFill>
                  <a:schemeClr val="tx1"/>
                </a:solidFill>
                <a:latin typeface="Arial" pitchFamily="34" charset="0"/>
                <a:cs typeface="Arial" pitchFamily="34" charset="0"/>
              </a:rPr>
              <a:t>species</a:t>
            </a:r>
            <a:endParaRPr lang="en-US" sz="2800" dirty="0" smtClean="0">
              <a:solidFill>
                <a:schemeClr val="tx1"/>
              </a:solidFill>
              <a:latin typeface="Arial" pitchFamily="34" charset="0"/>
              <a:cs typeface="Arial" pitchFamily="34" charset="0"/>
            </a:endParaRPr>
          </a:p>
        </p:txBody>
      </p:sp>
      <p:sp>
        <p:nvSpPr>
          <p:cNvPr id="3" name="Slide Number Placeholder 2"/>
          <p:cNvSpPr>
            <a:spLocks noGrp="1"/>
          </p:cNvSpPr>
          <p:nvPr>
            <p:ph type="sldNum" sz="quarter" idx="15"/>
          </p:nvPr>
        </p:nvSpPr>
        <p:spPr/>
        <p:txBody>
          <a:bodyPr/>
          <a:lstStyle/>
          <a:p>
            <a:fld id="{A2015AE8-4FE4-4A13-9DA8-F59D414B2E0F}" type="slidenum">
              <a:rPr lang="en-US" smtClean="0"/>
              <a:pPr/>
              <a:t>5</a:t>
            </a:fld>
            <a:endParaRPr lang="en-US"/>
          </a:p>
        </p:txBody>
      </p:sp>
      <p:sp>
        <p:nvSpPr>
          <p:cNvPr id="4" name="Title 3"/>
          <p:cNvSpPr>
            <a:spLocks noGrp="1"/>
          </p:cNvSpPr>
          <p:nvPr>
            <p:ph type="title"/>
          </p:nvPr>
        </p:nvSpPr>
        <p:spPr>
          <a:xfrm>
            <a:off x="152400" y="304800"/>
            <a:ext cx="8991600" cy="914400"/>
          </a:xfrm>
        </p:spPr>
        <p:txBody>
          <a:bodyPr>
            <a:noAutofit/>
          </a:bodyPr>
          <a:lstStyle/>
          <a:p>
            <a:r>
              <a:rPr lang="en-US" sz="2800" u="sng" dirty="0">
                <a:solidFill>
                  <a:schemeClr val="tx1"/>
                </a:solidFill>
                <a:latin typeface="Arial" pitchFamily="34" charset="0"/>
                <a:cs typeface="Arial" pitchFamily="34" charset="0"/>
              </a:rPr>
              <a:t>Research </a:t>
            </a:r>
            <a:r>
              <a:rPr lang="en-US" sz="2800" u="sng" dirty="0" smtClean="0">
                <a:solidFill>
                  <a:schemeClr val="tx1"/>
                </a:solidFill>
                <a:latin typeface="Arial" pitchFamily="34" charset="0"/>
                <a:cs typeface="Arial" pitchFamily="34" charset="0"/>
              </a:rPr>
              <a:t>Priority 1</a:t>
            </a:r>
            <a:r>
              <a:rPr lang="en-US" sz="2800" u="sng" dirty="0">
                <a:solidFill>
                  <a:schemeClr val="tx1"/>
                </a:solidFill>
                <a:latin typeface="Arial" pitchFamily="34" charset="0"/>
                <a:cs typeface="Arial" pitchFamily="34" charset="0"/>
              </a:rPr>
              <a:t>:</a:t>
            </a:r>
            <a:r>
              <a:rPr lang="en-US" sz="2800" dirty="0">
                <a:solidFill>
                  <a:schemeClr val="tx1"/>
                </a:solidFill>
                <a:latin typeface="Arial" pitchFamily="34" charset="0"/>
                <a:cs typeface="Arial" pitchFamily="34" charset="0"/>
              </a:rPr>
              <a:t> </a:t>
            </a:r>
            <a:r>
              <a:rPr lang="en-US" sz="2800" dirty="0" smtClean="0">
                <a:solidFill>
                  <a:schemeClr val="tx1"/>
                </a:solidFill>
                <a:latin typeface="Arial" pitchFamily="34" charset="0"/>
                <a:cs typeface="Arial" pitchFamily="34" charset="0"/>
              </a:rPr>
              <a:t>Refine and Develop Patch-prioritization Tools Based on Brook Trout Occupancy and Abundance</a:t>
            </a:r>
            <a:endParaRPr lang="en-US"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829466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0" indent="0">
              <a:buNone/>
            </a:pPr>
            <a:r>
              <a:rPr lang="en-US" sz="2800" dirty="0" smtClean="0">
                <a:solidFill>
                  <a:srgbClr val="FFFF99"/>
                </a:solidFill>
                <a:latin typeface="Arial" pitchFamily="34" charset="0"/>
                <a:cs typeface="Arial" pitchFamily="34" charset="0"/>
              </a:rPr>
              <a:t>Research </a:t>
            </a:r>
            <a:r>
              <a:rPr lang="en-US" sz="2800" dirty="0">
                <a:solidFill>
                  <a:srgbClr val="FFFF99"/>
                </a:solidFill>
                <a:latin typeface="Arial" pitchFamily="34" charset="0"/>
                <a:cs typeface="Arial" pitchFamily="34" charset="0"/>
              </a:rPr>
              <a:t>approach</a:t>
            </a:r>
            <a:endParaRPr lang="en-US" sz="2400" dirty="0">
              <a:solidFill>
                <a:srgbClr val="FFFF99"/>
              </a:solidFill>
              <a:latin typeface="Arial" pitchFamily="34" charset="0"/>
              <a:cs typeface="Arial" pitchFamily="34" charset="0"/>
            </a:endParaRPr>
          </a:p>
          <a:p>
            <a:r>
              <a:rPr lang="en-US" dirty="0" smtClean="0">
                <a:latin typeface="Arial" pitchFamily="34" charset="0"/>
                <a:cs typeface="Arial" pitchFamily="34" charset="0"/>
              </a:rPr>
              <a:t>Nested </a:t>
            </a:r>
            <a:r>
              <a:rPr lang="en-US" dirty="0">
                <a:latin typeface="Arial" pitchFamily="34" charset="0"/>
                <a:cs typeface="Arial" pitchFamily="34" charset="0"/>
              </a:rPr>
              <a:t>sampling design for air/stream temperature and </a:t>
            </a:r>
            <a:r>
              <a:rPr lang="en-US" dirty="0" smtClean="0">
                <a:latin typeface="Arial" pitchFamily="34" charset="0"/>
                <a:cs typeface="Arial" pitchFamily="34" charset="0"/>
              </a:rPr>
              <a:t>fish</a:t>
            </a:r>
          </a:p>
          <a:p>
            <a:r>
              <a:rPr lang="en-US" dirty="0">
                <a:latin typeface="Arial" pitchFamily="34" charset="0"/>
                <a:cs typeface="Arial" pitchFamily="34" charset="0"/>
              </a:rPr>
              <a:t>F</a:t>
            </a:r>
            <a:r>
              <a:rPr lang="en-US" dirty="0" smtClean="0">
                <a:latin typeface="Arial" pitchFamily="34" charset="0"/>
                <a:cs typeface="Arial" pitchFamily="34" charset="0"/>
              </a:rPr>
              <a:t>ine-scale </a:t>
            </a:r>
            <a:r>
              <a:rPr lang="en-US" dirty="0">
                <a:latin typeface="Arial" pitchFamily="34" charset="0"/>
                <a:cs typeface="Arial" pitchFamily="34" charset="0"/>
              </a:rPr>
              <a:t>sampling nested within coarse-scale sampling among </a:t>
            </a:r>
            <a:r>
              <a:rPr lang="en-US" dirty="0" smtClean="0">
                <a:latin typeface="Arial" pitchFamily="34" charset="0"/>
                <a:cs typeface="Arial" pitchFamily="34" charset="0"/>
              </a:rPr>
              <a:t>watersheds</a:t>
            </a:r>
          </a:p>
          <a:p>
            <a:r>
              <a:rPr lang="en-US" dirty="0" smtClean="0">
                <a:latin typeface="Arial" pitchFamily="34" charset="0"/>
                <a:cs typeface="Arial" pitchFamily="34" charset="0"/>
              </a:rPr>
              <a:t>Geologic evaluation, groundwater </a:t>
            </a:r>
            <a:r>
              <a:rPr lang="en-US" dirty="0">
                <a:latin typeface="Arial" pitchFamily="34" charset="0"/>
                <a:cs typeface="Arial" pitchFamily="34" charset="0"/>
              </a:rPr>
              <a:t>contribution to </a:t>
            </a:r>
            <a:r>
              <a:rPr lang="en-US" dirty="0" err="1">
                <a:latin typeface="Arial" pitchFamily="34" charset="0"/>
                <a:cs typeface="Arial" pitchFamily="34" charset="0"/>
              </a:rPr>
              <a:t>streamflow</a:t>
            </a:r>
            <a:r>
              <a:rPr lang="en-US" dirty="0">
                <a:latin typeface="Arial" pitchFamily="34" charset="0"/>
                <a:cs typeface="Arial" pitchFamily="34" charset="0"/>
              </a:rPr>
              <a:t> </a:t>
            </a:r>
            <a:r>
              <a:rPr lang="en-US" dirty="0" smtClean="0">
                <a:latin typeface="Arial" pitchFamily="34" charset="0"/>
                <a:cs typeface="Arial" pitchFamily="34" charset="0"/>
              </a:rPr>
              <a:t>using hydrograph separation techniques</a:t>
            </a:r>
          </a:p>
          <a:p>
            <a:pPr marL="0" indent="0">
              <a:buNone/>
            </a:pPr>
            <a:endParaRPr lang="en-US" dirty="0">
              <a:latin typeface="Arial" pitchFamily="34" charset="0"/>
              <a:cs typeface="Arial" pitchFamily="34" charset="0"/>
            </a:endParaRPr>
          </a:p>
          <a:p>
            <a:pPr marL="0" indent="0">
              <a:buNone/>
            </a:pPr>
            <a:r>
              <a:rPr lang="en-US" sz="2800" dirty="0" smtClean="0">
                <a:solidFill>
                  <a:srgbClr val="FFFF99"/>
                </a:solidFill>
                <a:latin typeface="Arial" pitchFamily="34" charset="0"/>
                <a:cs typeface="Arial" pitchFamily="34" charset="0"/>
              </a:rPr>
              <a:t>Products </a:t>
            </a:r>
            <a:r>
              <a:rPr lang="en-US" sz="2800" dirty="0">
                <a:solidFill>
                  <a:srgbClr val="FFFF99"/>
                </a:solidFill>
                <a:latin typeface="Arial" pitchFamily="34" charset="0"/>
                <a:cs typeface="Arial" pitchFamily="34" charset="0"/>
              </a:rPr>
              <a:t>and benefits</a:t>
            </a:r>
          </a:p>
          <a:p>
            <a:r>
              <a:rPr lang="en-US" dirty="0" smtClean="0">
                <a:latin typeface="Arial" pitchFamily="34" charset="0"/>
                <a:cs typeface="Arial" pitchFamily="34" charset="0"/>
              </a:rPr>
              <a:t>Refine </a:t>
            </a:r>
            <a:r>
              <a:rPr lang="en-US" dirty="0">
                <a:latin typeface="Arial" pitchFamily="34" charset="0"/>
                <a:cs typeface="Arial" pitchFamily="34" charset="0"/>
              </a:rPr>
              <a:t>the </a:t>
            </a:r>
            <a:r>
              <a:rPr lang="en-US" dirty="0" smtClean="0">
                <a:latin typeface="Arial" pitchFamily="34" charset="0"/>
                <a:cs typeface="Arial" pitchFamily="34" charset="0"/>
              </a:rPr>
              <a:t>PPTs </a:t>
            </a:r>
            <a:r>
              <a:rPr lang="en-US" dirty="0">
                <a:latin typeface="Arial" pitchFamily="34" charset="0"/>
                <a:cs typeface="Arial" pitchFamily="34" charset="0"/>
              </a:rPr>
              <a:t>described above by enabling estimates of brook trout habitat availability, occupancy, and abundance across spatial scales from reaches to </a:t>
            </a:r>
            <a:r>
              <a:rPr lang="en-US" dirty="0" smtClean="0">
                <a:latin typeface="Arial" pitchFamily="34" charset="0"/>
                <a:cs typeface="Arial" pitchFamily="34" charset="0"/>
              </a:rPr>
              <a:t>catchments </a:t>
            </a:r>
          </a:p>
          <a:p>
            <a:pPr marL="0" indent="0">
              <a:buNone/>
            </a:pPr>
            <a:endParaRPr lang="en-US" dirty="0" smtClean="0">
              <a:latin typeface="Arial" pitchFamily="34" charset="0"/>
              <a:cs typeface="Arial" pitchFamily="34" charset="0"/>
            </a:endParaRPr>
          </a:p>
          <a:p>
            <a:r>
              <a:rPr lang="en-US" dirty="0">
                <a:latin typeface="Arial" pitchFamily="34" charset="0"/>
                <a:cs typeface="Arial" pitchFamily="34" charset="0"/>
              </a:rPr>
              <a:t>P</a:t>
            </a:r>
            <a:r>
              <a:rPr lang="en-US" dirty="0" smtClean="0">
                <a:latin typeface="Arial" pitchFamily="34" charset="0"/>
                <a:cs typeface="Arial" pitchFamily="34" charset="0"/>
              </a:rPr>
              <a:t>rovide </a:t>
            </a:r>
            <a:r>
              <a:rPr lang="en-US" dirty="0">
                <a:latin typeface="Arial" pitchFamily="34" charset="0"/>
                <a:cs typeface="Arial" pitchFamily="34" charset="0"/>
              </a:rPr>
              <a:t>important new information on the role of groundwater for brook trout habitat and sensitivity to climate </a:t>
            </a:r>
            <a:r>
              <a:rPr lang="en-US" dirty="0" smtClean="0">
                <a:latin typeface="Arial" pitchFamily="34" charset="0"/>
                <a:cs typeface="Arial" pitchFamily="34" charset="0"/>
              </a:rPr>
              <a:t>change  </a:t>
            </a:r>
          </a:p>
          <a:p>
            <a:pPr marL="0" indent="0">
              <a:buNone/>
            </a:pPr>
            <a:endParaRPr lang="en-US" dirty="0" smtClean="0">
              <a:latin typeface="Arial" pitchFamily="34" charset="0"/>
              <a:cs typeface="Arial" pitchFamily="34" charset="0"/>
            </a:endParaRPr>
          </a:p>
          <a:p>
            <a:r>
              <a:rPr lang="en-US" dirty="0">
                <a:latin typeface="Arial" pitchFamily="34" charset="0"/>
                <a:cs typeface="Arial" pitchFamily="34" charset="0"/>
              </a:rPr>
              <a:t>P</a:t>
            </a:r>
            <a:r>
              <a:rPr lang="en-US" dirty="0" smtClean="0">
                <a:latin typeface="Arial" pitchFamily="34" charset="0"/>
                <a:cs typeface="Arial" pitchFamily="34" charset="0"/>
              </a:rPr>
              <a:t>rovide </a:t>
            </a:r>
            <a:r>
              <a:rPr lang="en-US" dirty="0">
                <a:latin typeface="Arial" pitchFamily="34" charset="0"/>
                <a:cs typeface="Arial" pitchFamily="34" charset="0"/>
              </a:rPr>
              <a:t>a framework to evaluate the optimal spatial and temporal sampling designs for brook trout monitoring </a:t>
            </a:r>
            <a:r>
              <a:rPr lang="en-US" dirty="0" smtClean="0">
                <a:latin typeface="Arial" pitchFamily="34" charset="0"/>
                <a:cs typeface="Arial" pitchFamily="34" charset="0"/>
              </a:rPr>
              <a:t>programs</a:t>
            </a:r>
            <a:r>
              <a:rPr lang="en-US" sz="2800" dirty="0" smtClean="0">
                <a:latin typeface="Arial" pitchFamily="34" charset="0"/>
                <a:cs typeface="Arial" pitchFamily="34" charset="0"/>
              </a:rPr>
              <a:t> </a:t>
            </a:r>
            <a:endParaRPr lang="en-US" sz="2800" dirty="0" smtClean="0">
              <a:solidFill>
                <a:schemeClr val="tx1"/>
              </a:solidFill>
              <a:latin typeface="Arial" pitchFamily="34" charset="0"/>
              <a:cs typeface="Arial" pitchFamily="34" charset="0"/>
            </a:endParaRPr>
          </a:p>
        </p:txBody>
      </p:sp>
      <p:sp>
        <p:nvSpPr>
          <p:cNvPr id="3" name="Slide Number Placeholder 2"/>
          <p:cNvSpPr>
            <a:spLocks noGrp="1"/>
          </p:cNvSpPr>
          <p:nvPr>
            <p:ph type="sldNum" sz="quarter" idx="15"/>
          </p:nvPr>
        </p:nvSpPr>
        <p:spPr/>
        <p:txBody>
          <a:bodyPr/>
          <a:lstStyle/>
          <a:p>
            <a:fld id="{A2015AE8-4FE4-4A13-9DA8-F59D414B2E0F}" type="slidenum">
              <a:rPr lang="en-US" smtClean="0"/>
              <a:pPr/>
              <a:t>6</a:t>
            </a:fld>
            <a:endParaRPr lang="en-US"/>
          </a:p>
        </p:txBody>
      </p:sp>
      <p:sp>
        <p:nvSpPr>
          <p:cNvPr id="4" name="Title 3"/>
          <p:cNvSpPr>
            <a:spLocks noGrp="1"/>
          </p:cNvSpPr>
          <p:nvPr>
            <p:ph type="title"/>
          </p:nvPr>
        </p:nvSpPr>
        <p:spPr>
          <a:xfrm>
            <a:off x="304800" y="304800"/>
            <a:ext cx="8991600" cy="914400"/>
          </a:xfrm>
        </p:spPr>
        <p:txBody>
          <a:bodyPr>
            <a:noAutofit/>
          </a:bodyPr>
          <a:lstStyle/>
          <a:p>
            <a:r>
              <a:rPr lang="en-US" sz="2400" u="sng" dirty="0" smtClean="0">
                <a:solidFill>
                  <a:schemeClr val="tx1"/>
                </a:solidFill>
                <a:latin typeface="Arial" pitchFamily="34" charset="0"/>
                <a:cs typeface="Arial" pitchFamily="34" charset="0"/>
              </a:rPr>
              <a:t>Additional Research Priority  A:</a:t>
            </a:r>
            <a:r>
              <a:rPr lang="en-US" sz="2400" dirty="0">
                <a:solidFill>
                  <a:schemeClr val="tx1"/>
                </a:solidFill>
                <a:latin typeface="Arial" pitchFamily="34" charset="0"/>
                <a:cs typeface="Arial" pitchFamily="34" charset="0"/>
              </a:rPr>
              <a:t> </a:t>
            </a:r>
            <a:r>
              <a:rPr lang="en-US" sz="2400" dirty="0" smtClean="0">
                <a:solidFill>
                  <a:schemeClr val="tx1"/>
                </a:solidFill>
                <a:latin typeface="Arial" pitchFamily="34" charset="0"/>
                <a:cs typeface="Arial" pitchFamily="34" charset="0"/>
              </a:rPr>
              <a:t>Conduct New Sampling to Assess </a:t>
            </a:r>
            <a:br>
              <a:rPr lang="en-US" sz="2400" dirty="0" smtClean="0">
                <a:solidFill>
                  <a:schemeClr val="tx1"/>
                </a:solidFill>
                <a:latin typeface="Arial" pitchFamily="34" charset="0"/>
                <a:cs typeface="Arial" pitchFamily="34" charset="0"/>
              </a:rPr>
            </a:br>
            <a:r>
              <a:rPr lang="en-US" sz="2400" dirty="0" smtClean="0">
                <a:solidFill>
                  <a:schemeClr val="tx1"/>
                </a:solidFill>
                <a:latin typeface="Arial" pitchFamily="34" charset="0"/>
                <a:cs typeface="Arial" pitchFamily="34" charset="0"/>
              </a:rPr>
              <a:t>Brook Trout Habitat Suitability and Resilience Across Spatial Scales </a:t>
            </a:r>
            <a:endParaRPr lang="en-US" sz="24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791545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382000" cy="4572000"/>
          </a:xfrm>
        </p:spPr>
        <p:txBody>
          <a:bodyPr>
            <a:noAutofit/>
          </a:bodyPr>
          <a:lstStyle/>
          <a:p>
            <a:pPr marL="0" indent="0">
              <a:buNone/>
            </a:pPr>
            <a:r>
              <a:rPr lang="en-US" sz="2000" dirty="0" smtClean="0">
                <a:solidFill>
                  <a:srgbClr val="FFFF99"/>
                </a:solidFill>
                <a:latin typeface="Arial" pitchFamily="34" charset="0"/>
                <a:cs typeface="Arial" pitchFamily="34" charset="0"/>
              </a:rPr>
              <a:t>Research </a:t>
            </a:r>
            <a:r>
              <a:rPr lang="en-US" sz="2000" dirty="0">
                <a:solidFill>
                  <a:srgbClr val="FFFF99"/>
                </a:solidFill>
                <a:latin typeface="Arial" pitchFamily="34" charset="0"/>
                <a:cs typeface="Arial" pitchFamily="34" charset="0"/>
              </a:rPr>
              <a:t>approach</a:t>
            </a:r>
          </a:p>
          <a:p>
            <a:r>
              <a:rPr lang="en-US" sz="1400" dirty="0" smtClean="0">
                <a:latin typeface="Arial" pitchFamily="34" charset="0"/>
                <a:cs typeface="Arial" pitchFamily="34" charset="0"/>
              </a:rPr>
              <a:t>Sequence brook </a:t>
            </a:r>
            <a:r>
              <a:rPr lang="en-US" sz="1400" dirty="0">
                <a:latin typeface="Arial" pitchFamily="34" charset="0"/>
                <a:cs typeface="Arial" pitchFamily="34" charset="0"/>
              </a:rPr>
              <a:t>trout genome </a:t>
            </a:r>
            <a:r>
              <a:rPr lang="en-US" sz="1400" dirty="0" smtClean="0">
                <a:latin typeface="Arial" pitchFamily="34" charset="0"/>
                <a:cs typeface="Arial" pitchFamily="34" charset="0"/>
              </a:rPr>
              <a:t>using </a:t>
            </a:r>
            <a:r>
              <a:rPr lang="en-US" sz="1400" dirty="0">
                <a:latin typeface="Arial" pitchFamily="34" charset="0"/>
                <a:cs typeface="Arial" pitchFamily="34" charset="0"/>
              </a:rPr>
              <a:t>a combination of state-of-the-art "next generation" </a:t>
            </a:r>
            <a:r>
              <a:rPr lang="en-US" sz="1400" dirty="0" smtClean="0">
                <a:latin typeface="Arial" pitchFamily="34" charset="0"/>
                <a:cs typeface="Arial" pitchFamily="34" charset="0"/>
              </a:rPr>
              <a:t>technologies</a:t>
            </a:r>
            <a:r>
              <a:rPr lang="en-US" sz="1400" dirty="0">
                <a:latin typeface="Arial" pitchFamily="34" charset="0"/>
                <a:cs typeface="Arial" pitchFamily="34" charset="0"/>
              </a:rPr>
              <a:t>, </a:t>
            </a:r>
            <a:endParaRPr lang="en-US" sz="1400" dirty="0" smtClean="0">
              <a:latin typeface="Arial" pitchFamily="34" charset="0"/>
              <a:cs typeface="Arial" pitchFamily="34" charset="0"/>
            </a:endParaRPr>
          </a:p>
          <a:p>
            <a:r>
              <a:rPr lang="en-US" sz="1400" dirty="0" smtClean="0">
                <a:latin typeface="Arial" pitchFamily="34" charset="0"/>
                <a:cs typeface="Arial" pitchFamily="34" charset="0"/>
              </a:rPr>
              <a:t>Generate comparative </a:t>
            </a:r>
            <a:r>
              <a:rPr lang="en-US" sz="1400" dirty="0">
                <a:latin typeface="Arial" pitchFamily="34" charset="0"/>
                <a:cs typeface="Arial" pitchFamily="34" charset="0"/>
              </a:rPr>
              <a:t>gene expression profiles </a:t>
            </a:r>
            <a:r>
              <a:rPr lang="en-US" sz="1400" dirty="0" smtClean="0">
                <a:latin typeface="Arial" pitchFamily="34" charset="0"/>
                <a:cs typeface="Arial" pitchFamily="34" charset="0"/>
              </a:rPr>
              <a:t>from </a:t>
            </a:r>
            <a:r>
              <a:rPr lang="en-US" sz="1400" dirty="0">
                <a:latin typeface="Arial" pitchFamily="34" charset="0"/>
                <a:cs typeface="Arial" pitchFamily="34" charset="0"/>
              </a:rPr>
              <a:t>deep sequencing (RNA-</a:t>
            </a:r>
            <a:r>
              <a:rPr lang="en-US" sz="1400" dirty="0" err="1">
                <a:latin typeface="Arial" pitchFamily="34" charset="0"/>
                <a:cs typeface="Arial" pitchFamily="34" charset="0"/>
              </a:rPr>
              <a:t>Seq</a:t>
            </a:r>
            <a:r>
              <a:rPr lang="en-US" sz="1400" dirty="0">
                <a:latin typeface="Arial" pitchFamily="34" charset="0"/>
                <a:cs typeface="Arial" pitchFamily="34" charset="0"/>
              </a:rPr>
              <a:t>) to identify genes exhibiting baseline (control) differential expression in brook trout representing the three major life history forms (salter, coaster, and riverine) across the latitudinal and </a:t>
            </a:r>
            <a:r>
              <a:rPr lang="en-US" sz="1400" dirty="0" err="1">
                <a:latin typeface="Arial" pitchFamily="34" charset="0"/>
                <a:cs typeface="Arial" pitchFamily="34" charset="0"/>
              </a:rPr>
              <a:t>elevational</a:t>
            </a:r>
            <a:r>
              <a:rPr lang="en-US" sz="1400" dirty="0">
                <a:latin typeface="Arial" pitchFamily="34" charset="0"/>
                <a:cs typeface="Arial" pitchFamily="34" charset="0"/>
              </a:rPr>
              <a:t> distributions within the Chesapeake Bay </a:t>
            </a:r>
            <a:r>
              <a:rPr lang="en-US" sz="1400" dirty="0" smtClean="0">
                <a:latin typeface="Arial" pitchFamily="34" charset="0"/>
                <a:cs typeface="Arial" pitchFamily="34" charset="0"/>
              </a:rPr>
              <a:t>Watershed</a:t>
            </a:r>
            <a:endParaRPr lang="en-US" sz="2000" dirty="0">
              <a:latin typeface="Arial" pitchFamily="34" charset="0"/>
              <a:cs typeface="Arial" pitchFamily="34" charset="0"/>
            </a:endParaRPr>
          </a:p>
          <a:p>
            <a:pPr marL="0" indent="0">
              <a:buNone/>
            </a:pPr>
            <a:r>
              <a:rPr lang="en-US" sz="2000" dirty="0" smtClean="0">
                <a:solidFill>
                  <a:srgbClr val="FFFF99"/>
                </a:solidFill>
                <a:latin typeface="Arial" pitchFamily="34" charset="0"/>
                <a:cs typeface="Arial" pitchFamily="34" charset="0"/>
              </a:rPr>
              <a:t>Products </a:t>
            </a:r>
            <a:r>
              <a:rPr lang="en-US" sz="2000" dirty="0">
                <a:solidFill>
                  <a:srgbClr val="FFFF99"/>
                </a:solidFill>
                <a:latin typeface="Arial" pitchFamily="34" charset="0"/>
                <a:cs typeface="Arial" pitchFamily="34" charset="0"/>
              </a:rPr>
              <a:t>and benefits</a:t>
            </a:r>
          </a:p>
          <a:p>
            <a:r>
              <a:rPr lang="en-US" sz="1400" dirty="0" smtClean="0">
                <a:latin typeface="Arial" pitchFamily="34" charset="0"/>
                <a:cs typeface="Arial" pitchFamily="34" charset="0"/>
              </a:rPr>
              <a:t>New </a:t>
            </a:r>
            <a:r>
              <a:rPr lang="en-US" sz="1400" dirty="0">
                <a:latin typeface="Arial" pitchFamily="34" charset="0"/>
                <a:cs typeface="Arial" pitchFamily="34" charset="0"/>
              </a:rPr>
              <a:t>assessment tools of population vulnerability based on adaptive potential (</a:t>
            </a:r>
            <a:r>
              <a:rPr lang="en-US" sz="1400" dirty="0" err="1" smtClean="0">
                <a:latin typeface="Arial" pitchFamily="34" charset="0"/>
                <a:cs typeface="Arial" pitchFamily="34" charset="0"/>
              </a:rPr>
              <a:t>evolvability</a:t>
            </a:r>
            <a:r>
              <a:rPr lang="en-US" sz="1400" dirty="0" smtClean="0">
                <a:latin typeface="Arial" pitchFamily="34" charset="0"/>
                <a:cs typeface="Arial" pitchFamily="34" charset="0"/>
              </a:rPr>
              <a:t>)</a:t>
            </a:r>
          </a:p>
          <a:p>
            <a:r>
              <a:rPr lang="en-US" sz="1400" dirty="0" smtClean="0">
                <a:latin typeface="Arial" pitchFamily="34" charset="0"/>
                <a:cs typeface="Arial" pitchFamily="34" charset="0"/>
              </a:rPr>
              <a:t>Incorporate evolutionary </a:t>
            </a:r>
            <a:r>
              <a:rPr lang="en-US" sz="1400" dirty="0">
                <a:latin typeface="Arial" pitchFamily="34" charset="0"/>
                <a:cs typeface="Arial" pitchFamily="34" charset="0"/>
              </a:rPr>
              <a:t>changes in physiological/metabolic and immunological systems into mechanistic models of species </a:t>
            </a:r>
            <a:r>
              <a:rPr lang="en-US" sz="1400" dirty="0" smtClean="0">
                <a:latin typeface="Arial" pitchFamily="34" charset="0"/>
                <a:cs typeface="Arial" pitchFamily="34" charset="0"/>
              </a:rPr>
              <a:t>distributions</a:t>
            </a:r>
          </a:p>
          <a:p>
            <a:r>
              <a:rPr lang="en-US" sz="1400" dirty="0">
                <a:latin typeface="Arial" pitchFamily="34" charset="0"/>
                <a:cs typeface="Arial" pitchFamily="34" charset="0"/>
              </a:rPr>
              <a:t>Incorporate </a:t>
            </a:r>
            <a:r>
              <a:rPr lang="en-US" sz="1400" dirty="0" smtClean="0">
                <a:latin typeface="Arial" pitchFamily="34" charset="0"/>
                <a:cs typeface="Arial" pitchFamily="34" charset="0"/>
              </a:rPr>
              <a:t>heritable </a:t>
            </a:r>
            <a:r>
              <a:rPr lang="en-US" sz="1400" dirty="0">
                <a:latin typeface="Arial" pitchFamily="34" charset="0"/>
                <a:cs typeface="Arial" pitchFamily="34" charset="0"/>
              </a:rPr>
              <a:t>variation, selection intensity and </a:t>
            </a:r>
            <a:r>
              <a:rPr lang="en-US" sz="1400" dirty="0" smtClean="0">
                <a:latin typeface="Arial" pitchFamily="34" charset="0"/>
                <a:cs typeface="Arial" pitchFamily="34" charset="0"/>
              </a:rPr>
              <a:t>demographic </a:t>
            </a:r>
            <a:r>
              <a:rPr lang="en-US" sz="1400" dirty="0">
                <a:latin typeface="Arial" pitchFamily="34" charset="0"/>
                <a:cs typeface="Arial" pitchFamily="34" charset="0"/>
              </a:rPr>
              <a:t>effects on genetic variance </a:t>
            </a:r>
            <a:r>
              <a:rPr lang="en-US" sz="1400" dirty="0" smtClean="0">
                <a:latin typeface="Arial" pitchFamily="34" charset="0"/>
                <a:cs typeface="Arial" pitchFamily="34" charset="0"/>
              </a:rPr>
              <a:t>into </a:t>
            </a:r>
            <a:r>
              <a:rPr lang="en-US" sz="1400" dirty="0">
                <a:latin typeface="Arial" pitchFamily="34" charset="0"/>
                <a:cs typeface="Arial" pitchFamily="34" charset="0"/>
              </a:rPr>
              <a:t>mechanistic </a:t>
            </a:r>
            <a:r>
              <a:rPr lang="en-US" sz="1400" dirty="0" smtClean="0">
                <a:latin typeface="Arial" pitchFamily="34" charset="0"/>
                <a:cs typeface="Arial" pitchFamily="34" charset="0"/>
              </a:rPr>
              <a:t>models</a:t>
            </a:r>
          </a:p>
          <a:p>
            <a:r>
              <a:rPr lang="en-US" sz="1400" dirty="0" smtClean="0">
                <a:latin typeface="Arial" pitchFamily="34" charset="0"/>
                <a:cs typeface="Arial" pitchFamily="34" charset="0"/>
              </a:rPr>
              <a:t>Assembled </a:t>
            </a:r>
            <a:r>
              <a:rPr lang="en-US" sz="1400" dirty="0">
                <a:latin typeface="Arial" pitchFamily="34" charset="0"/>
                <a:cs typeface="Arial" pitchFamily="34" charset="0"/>
              </a:rPr>
              <a:t>and annotated genome sequences, the entire mitochondrial genome sequence, single nucleotide polymorphisms (SNPs), and new microsatellite markers for brook trout will be made available </a:t>
            </a:r>
            <a:endParaRPr lang="en-US" sz="1400" dirty="0" smtClean="0">
              <a:latin typeface="Arial" pitchFamily="34" charset="0"/>
              <a:cs typeface="Arial" pitchFamily="34" charset="0"/>
            </a:endParaRPr>
          </a:p>
          <a:p>
            <a:r>
              <a:rPr lang="en-US" sz="1400" dirty="0" smtClean="0">
                <a:latin typeface="Arial" pitchFamily="34" charset="0"/>
                <a:cs typeface="Arial" pitchFamily="34" charset="0"/>
              </a:rPr>
              <a:t>Improved understanding of the </a:t>
            </a:r>
            <a:r>
              <a:rPr lang="en-US" sz="1400" dirty="0">
                <a:latin typeface="Arial" pitchFamily="34" charset="0"/>
                <a:cs typeface="Arial" pitchFamily="34" charset="0"/>
              </a:rPr>
              <a:t>functional differences among </a:t>
            </a:r>
            <a:r>
              <a:rPr lang="en-US" sz="1400" dirty="0" err="1">
                <a:latin typeface="Arial" pitchFamily="34" charset="0"/>
                <a:cs typeface="Arial" pitchFamily="34" charset="0"/>
              </a:rPr>
              <a:t>ecophenotypic</a:t>
            </a:r>
            <a:r>
              <a:rPr lang="en-US" sz="1400" dirty="0">
                <a:latin typeface="Arial" pitchFamily="34" charset="0"/>
                <a:cs typeface="Arial" pitchFamily="34" charset="0"/>
              </a:rPr>
              <a:t> variants for the brook </a:t>
            </a:r>
            <a:r>
              <a:rPr lang="en-US" sz="1400" dirty="0" smtClean="0">
                <a:latin typeface="Arial" pitchFamily="34" charset="0"/>
                <a:cs typeface="Arial" pitchFamily="34" charset="0"/>
              </a:rPr>
              <a:t>trout</a:t>
            </a:r>
          </a:p>
        </p:txBody>
      </p:sp>
      <p:sp>
        <p:nvSpPr>
          <p:cNvPr id="3" name="Slide Number Placeholder 2"/>
          <p:cNvSpPr>
            <a:spLocks noGrp="1"/>
          </p:cNvSpPr>
          <p:nvPr>
            <p:ph type="sldNum" sz="quarter" idx="15"/>
          </p:nvPr>
        </p:nvSpPr>
        <p:spPr/>
        <p:txBody>
          <a:bodyPr/>
          <a:lstStyle/>
          <a:p>
            <a:fld id="{A2015AE8-4FE4-4A13-9DA8-F59D414B2E0F}" type="slidenum">
              <a:rPr lang="en-US" smtClean="0"/>
              <a:pPr/>
              <a:t>7</a:t>
            </a:fld>
            <a:endParaRPr lang="en-US"/>
          </a:p>
        </p:txBody>
      </p:sp>
      <p:sp>
        <p:nvSpPr>
          <p:cNvPr id="4" name="Title 3"/>
          <p:cNvSpPr>
            <a:spLocks noGrp="1"/>
          </p:cNvSpPr>
          <p:nvPr>
            <p:ph type="title"/>
          </p:nvPr>
        </p:nvSpPr>
        <p:spPr>
          <a:xfrm>
            <a:off x="304800" y="304800"/>
            <a:ext cx="8991600" cy="914400"/>
          </a:xfrm>
        </p:spPr>
        <p:txBody>
          <a:bodyPr>
            <a:noAutofit/>
          </a:bodyPr>
          <a:lstStyle/>
          <a:p>
            <a:r>
              <a:rPr lang="en-US" sz="2400" u="sng" dirty="0" smtClean="0">
                <a:solidFill>
                  <a:schemeClr val="tx1"/>
                </a:solidFill>
                <a:latin typeface="Arial" pitchFamily="34" charset="0"/>
                <a:cs typeface="Arial" pitchFamily="34" charset="0"/>
              </a:rPr>
              <a:t>Additional Research Priority  B:</a:t>
            </a:r>
            <a:r>
              <a:rPr lang="en-US" sz="2400" dirty="0" smtClean="0">
                <a:solidFill>
                  <a:schemeClr val="tx1"/>
                </a:solidFill>
                <a:latin typeface="Arial" pitchFamily="34" charset="0"/>
                <a:cs typeface="Arial" pitchFamily="34" charset="0"/>
              </a:rPr>
              <a:t> Assess Adaptive Potential </a:t>
            </a:r>
            <a:br>
              <a:rPr lang="en-US" sz="2400" dirty="0" smtClean="0">
                <a:solidFill>
                  <a:schemeClr val="tx1"/>
                </a:solidFill>
                <a:latin typeface="Arial" pitchFamily="34" charset="0"/>
                <a:cs typeface="Arial" pitchFamily="34" charset="0"/>
              </a:rPr>
            </a:br>
            <a:r>
              <a:rPr lang="en-US" sz="2400" dirty="0" smtClean="0">
                <a:solidFill>
                  <a:schemeClr val="tx1"/>
                </a:solidFill>
                <a:latin typeface="Arial" pitchFamily="34" charset="0"/>
                <a:cs typeface="Arial" pitchFamily="34" charset="0"/>
              </a:rPr>
              <a:t>(</a:t>
            </a:r>
            <a:r>
              <a:rPr lang="en-US" sz="2400" dirty="0" err="1" smtClean="0">
                <a:solidFill>
                  <a:schemeClr val="tx1"/>
                </a:solidFill>
                <a:latin typeface="Arial" pitchFamily="34" charset="0"/>
                <a:cs typeface="Arial" pitchFamily="34" charset="0"/>
              </a:rPr>
              <a:t>Evolvability</a:t>
            </a:r>
            <a:r>
              <a:rPr lang="en-US" sz="2400" dirty="0" smtClean="0">
                <a:solidFill>
                  <a:schemeClr val="tx1"/>
                </a:solidFill>
                <a:latin typeface="Arial" pitchFamily="34" charset="0"/>
                <a:cs typeface="Arial" pitchFamily="34" charset="0"/>
              </a:rPr>
              <a:t>) for Brook Trout Populations </a:t>
            </a:r>
            <a:endParaRPr lang="en-US" sz="24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199535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r>
              <a:rPr lang="en-US" sz="2000" dirty="0" smtClean="0">
                <a:solidFill>
                  <a:srgbClr val="FFFF99"/>
                </a:solidFill>
                <a:latin typeface="Arial" pitchFamily="34" charset="0"/>
                <a:cs typeface="Arial" pitchFamily="34" charset="0"/>
              </a:rPr>
              <a:t>Research </a:t>
            </a:r>
            <a:r>
              <a:rPr lang="en-US" sz="2000" dirty="0">
                <a:solidFill>
                  <a:srgbClr val="FFFF99"/>
                </a:solidFill>
                <a:latin typeface="Arial" pitchFamily="34" charset="0"/>
                <a:cs typeface="Arial" pitchFamily="34" charset="0"/>
              </a:rPr>
              <a:t>approach</a:t>
            </a:r>
          </a:p>
          <a:p>
            <a:r>
              <a:rPr lang="en-US" sz="1600" dirty="0" smtClean="0">
                <a:latin typeface="Arial" pitchFamily="34" charset="0"/>
                <a:cs typeface="Arial" pitchFamily="34" charset="0"/>
              </a:rPr>
              <a:t>Combine baseline distributional data </a:t>
            </a:r>
            <a:r>
              <a:rPr lang="en-US" sz="1600" dirty="0">
                <a:latin typeface="Arial" pitchFamily="34" charset="0"/>
                <a:cs typeface="Arial" pitchFamily="34" charset="0"/>
              </a:rPr>
              <a:t>with occupancy models developed in </a:t>
            </a:r>
            <a:r>
              <a:rPr lang="en-US" sz="1600" dirty="0" smtClean="0">
                <a:latin typeface="Arial" pitchFamily="34" charset="0"/>
                <a:cs typeface="Arial" pitchFamily="34" charset="0"/>
              </a:rPr>
              <a:t>RP1 </a:t>
            </a:r>
            <a:r>
              <a:rPr lang="en-US" sz="1600" dirty="0">
                <a:latin typeface="Arial" pitchFamily="34" charset="0"/>
                <a:cs typeface="Arial" pitchFamily="34" charset="0"/>
              </a:rPr>
              <a:t>to develop region-wide assessments of pre-shale gas development </a:t>
            </a:r>
            <a:r>
              <a:rPr lang="en-US" sz="1600" dirty="0" smtClean="0">
                <a:latin typeface="Arial" pitchFamily="34" charset="0"/>
                <a:cs typeface="Arial" pitchFamily="34" charset="0"/>
              </a:rPr>
              <a:t>conditions</a:t>
            </a:r>
          </a:p>
          <a:p>
            <a:r>
              <a:rPr lang="en-US" sz="1600" dirty="0" smtClean="0">
                <a:latin typeface="Arial" pitchFamily="34" charset="0"/>
                <a:cs typeface="Arial" pitchFamily="34" charset="0"/>
              </a:rPr>
              <a:t>Develop stressor-response relationships and metrics to </a:t>
            </a:r>
            <a:r>
              <a:rPr lang="en-US" sz="1600" dirty="0">
                <a:latin typeface="Arial" pitchFamily="34" charset="0"/>
                <a:cs typeface="Arial" pitchFamily="34" charset="0"/>
              </a:rPr>
              <a:t>predict responses to disturbances associated with shale-gas </a:t>
            </a:r>
            <a:r>
              <a:rPr lang="en-US" sz="1600" dirty="0" smtClean="0">
                <a:latin typeface="Arial" pitchFamily="34" charset="0"/>
                <a:cs typeface="Arial" pitchFamily="34" charset="0"/>
              </a:rPr>
              <a:t>development</a:t>
            </a:r>
          </a:p>
          <a:p>
            <a:r>
              <a:rPr lang="en-US" sz="1600" dirty="0">
                <a:latin typeface="Arial" pitchFamily="34" charset="0"/>
                <a:cs typeface="Arial" pitchFamily="34" charset="0"/>
              </a:rPr>
              <a:t>Gradient or paired designs (e.g., BACI studies) </a:t>
            </a:r>
            <a:r>
              <a:rPr lang="en-US" sz="1600" dirty="0" smtClean="0">
                <a:latin typeface="Arial" pitchFamily="34" charset="0"/>
                <a:cs typeface="Arial" pitchFamily="34" charset="0"/>
              </a:rPr>
              <a:t>to </a:t>
            </a:r>
            <a:r>
              <a:rPr lang="en-US" sz="1600" dirty="0">
                <a:latin typeface="Arial" pitchFamily="34" charset="0"/>
                <a:cs typeface="Arial" pitchFamily="34" charset="0"/>
              </a:rPr>
              <a:t>determine the </a:t>
            </a:r>
            <a:r>
              <a:rPr lang="en-US" sz="1600" dirty="0" smtClean="0">
                <a:latin typeface="Arial" pitchFamily="34" charset="0"/>
                <a:cs typeface="Arial" pitchFamily="34" charset="0"/>
              </a:rPr>
              <a:t>changes </a:t>
            </a:r>
            <a:r>
              <a:rPr lang="en-US" sz="1600" dirty="0">
                <a:latin typeface="Arial" pitchFamily="34" charset="0"/>
                <a:cs typeface="Arial" pitchFamily="34" charset="0"/>
              </a:rPr>
              <a:t>in water </a:t>
            </a:r>
            <a:r>
              <a:rPr lang="en-US" sz="1600" dirty="0" smtClean="0">
                <a:latin typeface="Arial" pitchFamily="34" charset="0"/>
                <a:cs typeface="Arial" pitchFamily="34" charset="0"/>
              </a:rPr>
              <a:t>availability, water quality, brook </a:t>
            </a:r>
            <a:r>
              <a:rPr lang="en-US" sz="1600" dirty="0">
                <a:latin typeface="Arial" pitchFamily="34" charset="0"/>
                <a:cs typeface="Arial" pitchFamily="34" charset="0"/>
              </a:rPr>
              <a:t>trout populations, macro-invertebrate communities and </a:t>
            </a:r>
            <a:r>
              <a:rPr lang="en-US" sz="1600" dirty="0" err="1">
                <a:latin typeface="Arial" pitchFamily="34" charset="0"/>
                <a:cs typeface="Arial" pitchFamily="34" charset="0"/>
              </a:rPr>
              <a:t>periphyton</a:t>
            </a:r>
            <a:r>
              <a:rPr lang="en-US" sz="1600" dirty="0">
                <a:latin typeface="Arial" pitchFamily="34" charset="0"/>
                <a:cs typeface="Arial" pitchFamily="34" charset="0"/>
              </a:rPr>
              <a:t> communities for headwater streams that can be attributed to shale-gas </a:t>
            </a:r>
            <a:r>
              <a:rPr lang="en-US" sz="1600" dirty="0" smtClean="0">
                <a:latin typeface="Arial" pitchFamily="34" charset="0"/>
                <a:cs typeface="Arial" pitchFamily="34" charset="0"/>
              </a:rPr>
              <a:t>development</a:t>
            </a:r>
            <a:endParaRPr lang="en-US" sz="2000" dirty="0">
              <a:latin typeface="Arial" pitchFamily="34" charset="0"/>
              <a:cs typeface="Arial" pitchFamily="34" charset="0"/>
            </a:endParaRPr>
          </a:p>
          <a:p>
            <a:pPr marL="0" indent="0">
              <a:buNone/>
            </a:pPr>
            <a:r>
              <a:rPr lang="en-US" sz="2000" dirty="0" smtClean="0">
                <a:solidFill>
                  <a:srgbClr val="FFFF99"/>
                </a:solidFill>
                <a:latin typeface="Arial" pitchFamily="34" charset="0"/>
                <a:cs typeface="Arial" pitchFamily="34" charset="0"/>
              </a:rPr>
              <a:t>Products </a:t>
            </a:r>
            <a:r>
              <a:rPr lang="en-US" sz="2000" dirty="0">
                <a:solidFill>
                  <a:srgbClr val="FFFF99"/>
                </a:solidFill>
                <a:latin typeface="Arial" pitchFamily="34" charset="0"/>
                <a:cs typeface="Arial" pitchFamily="34" charset="0"/>
              </a:rPr>
              <a:t>and benefits</a:t>
            </a:r>
          </a:p>
          <a:p>
            <a:r>
              <a:rPr lang="en-US" sz="1600" dirty="0">
                <a:latin typeface="Arial" pitchFamily="34" charset="0"/>
                <a:cs typeface="Arial" pitchFamily="34" charset="0"/>
              </a:rPr>
              <a:t>P</a:t>
            </a:r>
            <a:r>
              <a:rPr lang="en-US" sz="1600" dirty="0" smtClean="0">
                <a:latin typeface="Arial" pitchFamily="34" charset="0"/>
                <a:cs typeface="Arial" pitchFamily="34" charset="0"/>
              </a:rPr>
              <a:t>rovide improved </a:t>
            </a:r>
            <a:r>
              <a:rPr lang="en-US" sz="1600" dirty="0">
                <a:latin typeface="Arial" pitchFamily="34" charset="0"/>
                <a:cs typeface="Arial" pitchFamily="34" charset="0"/>
              </a:rPr>
              <a:t>understanding of brook trout threshold responses to shale gas </a:t>
            </a:r>
            <a:r>
              <a:rPr lang="en-US" sz="1600" dirty="0" smtClean="0">
                <a:latin typeface="Arial" pitchFamily="34" charset="0"/>
                <a:cs typeface="Arial" pitchFamily="34" charset="0"/>
              </a:rPr>
              <a:t>development </a:t>
            </a:r>
          </a:p>
          <a:p>
            <a:r>
              <a:rPr lang="en-US" sz="1600" dirty="0" smtClean="0">
                <a:latin typeface="Arial" pitchFamily="34" charset="0"/>
                <a:cs typeface="Arial" pitchFamily="34" charset="0"/>
              </a:rPr>
              <a:t>Help industry </a:t>
            </a:r>
            <a:r>
              <a:rPr lang="en-US" sz="1600" dirty="0">
                <a:latin typeface="Arial" pitchFamily="34" charset="0"/>
                <a:cs typeface="Arial" pitchFamily="34" charset="0"/>
              </a:rPr>
              <a:t>and resource managers identify areas of greatest conservation value and provide a tool to estimate the cumulative impact of proposed shale-gas development on brook trout headwater </a:t>
            </a:r>
            <a:r>
              <a:rPr lang="en-US" sz="1600" dirty="0" smtClean="0">
                <a:latin typeface="Arial" pitchFamily="34" charset="0"/>
                <a:cs typeface="Arial" pitchFamily="34" charset="0"/>
              </a:rPr>
              <a:t>ecosystems </a:t>
            </a:r>
          </a:p>
          <a:p>
            <a:r>
              <a:rPr lang="en-US" sz="1600" dirty="0">
                <a:latin typeface="Arial" pitchFamily="34" charset="0"/>
                <a:cs typeface="Arial" pitchFamily="34" charset="0"/>
              </a:rPr>
              <a:t>I</a:t>
            </a:r>
            <a:r>
              <a:rPr lang="en-US" sz="1600" dirty="0" smtClean="0">
                <a:latin typeface="Arial" pitchFamily="34" charset="0"/>
                <a:cs typeface="Arial" pitchFamily="34" charset="0"/>
              </a:rPr>
              <a:t>mprove </a:t>
            </a:r>
            <a:r>
              <a:rPr lang="en-US" sz="1600" dirty="0">
                <a:latin typeface="Arial" pitchFamily="34" charset="0"/>
                <a:cs typeface="Arial" pitchFamily="34" charset="0"/>
              </a:rPr>
              <a:t>precision of </a:t>
            </a:r>
            <a:r>
              <a:rPr lang="en-US" sz="1600" dirty="0" smtClean="0">
                <a:latin typeface="Arial" pitchFamily="34" charset="0"/>
                <a:cs typeface="Arial" pitchFamily="34" charset="0"/>
              </a:rPr>
              <a:t>PPTs developed </a:t>
            </a:r>
            <a:r>
              <a:rPr lang="en-US" sz="1600" dirty="0">
                <a:latin typeface="Arial" pitchFamily="34" charset="0"/>
                <a:cs typeface="Arial" pitchFamily="34" charset="0"/>
              </a:rPr>
              <a:t>in Research Priority </a:t>
            </a:r>
            <a:r>
              <a:rPr lang="en-US" sz="1600" dirty="0" smtClean="0">
                <a:latin typeface="Arial" pitchFamily="34" charset="0"/>
                <a:cs typeface="Arial" pitchFamily="34" charset="0"/>
              </a:rPr>
              <a:t>1</a:t>
            </a:r>
            <a:r>
              <a:rPr lang="en-US" sz="2000" dirty="0" smtClean="0">
                <a:latin typeface="Arial" pitchFamily="34" charset="0"/>
                <a:cs typeface="Arial" pitchFamily="34" charset="0"/>
              </a:rPr>
              <a:t> </a:t>
            </a:r>
            <a:endParaRPr lang="en-US" sz="2000" dirty="0" smtClean="0">
              <a:solidFill>
                <a:schemeClr val="tx1"/>
              </a:solidFill>
              <a:latin typeface="Arial" pitchFamily="34" charset="0"/>
              <a:cs typeface="Arial" pitchFamily="34" charset="0"/>
            </a:endParaRPr>
          </a:p>
        </p:txBody>
      </p:sp>
      <p:sp>
        <p:nvSpPr>
          <p:cNvPr id="3" name="Slide Number Placeholder 2"/>
          <p:cNvSpPr>
            <a:spLocks noGrp="1"/>
          </p:cNvSpPr>
          <p:nvPr>
            <p:ph type="sldNum" sz="quarter" idx="15"/>
          </p:nvPr>
        </p:nvSpPr>
        <p:spPr/>
        <p:txBody>
          <a:bodyPr/>
          <a:lstStyle/>
          <a:p>
            <a:fld id="{A2015AE8-4FE4-4A13-9DA8-F59D414B2E0F}" type="slidenum">
              <a:rPr lang="en-US" smtClean="0"/>
              <a:pPr/>
              <a:t>8</a:t>
            </a:fld>
            <a:endParaRPr lang="en-US"/>
          </a:p>
        </p:txBody>
      </p:sp>
      <p:sp>
        <p:nvSpPr>
          <p:cNvPr id="4" name="Title 3"/>
          <p:cNvSpPr>
            <a:spLocks noGrp="1"/>
          </p:cNvSpPr>
          <p:nvPr>
            <p:ph type="title"/>
          </p:nvPr>
        </p:nvSpPr>
        <p:spPr>
          <a:xfrm>
            <a:off x="304800" y="304800"/>
            <a:ext cx="8991600" cy="914400"/>
          </a:xfrm>
        </p:spPr>
        <p:txBody>
          <a:bodyPr>
            <a:noAutofit/>
          </a:bodyPr>
          <a:lstStyle/>
          <a:p>
            <a:r>
              <a:rPr lang="en-US" sz="2400" u="sng" dirty="0" smtClean="0">
                <a:solidFill>
                  <a:schemeClr val="tx1"/>
                </a:solidFill>
                <a:latin typeface="Arial" pitchFamily="34" charset="0"/>
                <a:cs typeface="Arial" pitchFamily="34" charset="0"/>
              </a:rPr>
              <a:t>Additional Research Priority  C:</a:t>
            </a:r>
            <a:r>
              <a:rPr lang="en-US" sz="2400" dirty="0">
                <a:solidFill>
                  <a:schemeClr val="tx1"/>
                </a:solidFill>
                <a:latin typeface="Arial" pitchFamily="34" charset="0"/>
                <a:cs typeface="Arial" pitchFamily="34" charset="0"/>
              </a:rPr>
              <a:t> </a:t>
            </a:r>
            <a:r>
              <a:rPr lang="en-US" sz="2400" dirty="0" smtClean="0">
                <a:solidFill>
                  <a:schemeClr val="tx1"/>
                </a:solidFill>
                <a:latin typeface="Arial" pitchFamily="34" charset="0"/>
                <a:cs typeface="Arial" pitchFamily="34" charset="0"/>
              </a:rPr>
              <a:t>Assess Effects of Unconventional </a:t>
            </a:r>
            <a:br>
              <a:rPr lang="en-US" sz="2400" dirty="0" smtClean="0">
                <a:solidFill>
                  <a:schemeClr val="tx1"/>
                </a:solidFill>
                <a:latin typeface="Arial" pitchFamily="34" charset="0"/>
                <a:cs typeface="Arial" pitchFamily="34" charset="0"/>
              </a:rPr>
            </a:br>
            <a:r>
              <a:rPr lang="en-US" sz="2400" dirty="0" smtClean="0">
                <a:solidFill>
                  <a:schemeClr val="tx1"/>
                </a:solidFill>
                <a:latin typeface="Arial" pitchFamily="34" charset="0"/>
                <a:cs typeface="Arial" pitchFamily="34" charset="0"/>
              </a:rPr>
              <a:t>Oil and Gas Development on Brook Trout Populations </a:t>
            </a:r>
            <a:endParaRPr lang="en-US" sz="24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478763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r>
              <a:rPr lang="en-US" sz="2800" dirty="0" smtClean="0">
                <a:solidFill>
                  <a:srgbClr val="FFFF99"/>
                </a:solidFill>
                <a:latin typeface="Arial" pitchFamily="34" charset="0"/>
                <a:cs typeface="Arial" pitchFamily="34" charset="0"/>
              </a:rPr>
              <a:t>Research </a:t>
            </a:r>
            <a:r>
              <a:rPr lang="en-US" sz="2800" dirty="0">
                <a:solidFill>
                  <a:srgbClr val="FFFF99"/>
                </a:solidFill>
                <a:latin typeface="Arial" pitchFamily="34" charset="0"/>
                <a:cs typeface="Arial" pitchFamily="34" charset="0"/>
              </a:rPr>
              <a:t>approach</a:t>
            </a:r>
            <a:endParaRPr lang="en-US" sz="2400" dirty="0">
              <a:solidFill>
                <a:srgbClr val="FFFF99"/>
              </a:solidFill>
              <a:latin typeface="Arial" pitchFamily="34" charset="0"/>
              <a:cs typeface="Arial" pitchFamily="34" charset="0"/>
            </a:endParaRPr>
          </a:p>
          <a:p>
            <a:r>
              <a:rPr lang="en-US" sz="2300" dirty="0" smtClean="0">
                <a:latin typeface="Arial" pitchFamily="34" charset="0"/>
                <a:cs typeface="Arial" pitchFamily="34" charset="0"/>
              </a:rPr>
              <a:t>A </a:t>
            </a:r>
            <a:r>
              <a:rPr lang="en-US" sz="2300" dirty="0">
                <a:latin typeface="Arial" pitchFamily="34" charset="0"/>
                <a:cs typeface="Arial" pitchFamily="34" charset="0"/>
              </a:rPr>
              <a:t>battery of biomarkers, ranging from necropsy-based organism level to molecular, have been developed for use on a number of fish species in the Chesapeake Bay </a:t>
            </a:r>
            <a:r>
              <a:rPr lang="en-US" sz="2300" dirty="0" smtClean="0">
                <a:latin typeface="Arial" pitchFamily="34" charset="0"/>
                <a:cs typeface="Arial" pitchFamily="34" charset="0"/>
              </a:rPr>
              <a:t>watershed </a:t>
            </a:r>
          </a:p>
          <a:p>
            <a:r>
              <a:rPr lang="en-US" sz="2300" dirty="0">
                <a:latin typeface="Arial" pitchFamily="34" charset="0"/>
                <a:cs typeface="Arial" pitchFamily="34" charset="0"/>
              </a:rPr>
              <a:t>Histopathology, in combination with expression of genes for immune function, endocrine disruption, oxidative damage and various contaminant-induced enzymes, can be very powerful for assessing overall </a:t>
            </a:r>
            <a:r>
              <a:rPr lang="en-US" sz="2300" dirty="0" smtClean="0">
                <a:latin typeface="Arial" pitchFamily="34" charset="0"/>
                <a:cs typeface="Arial" pitchFamily="34" charset="0"/>
              </a:rPr>
              <a:t>health </a:t>
            </a:r>
          </a:p>
          <a:p>
            <a:r>
              <a:rPr lang="en-US" sz="2300" dirty="0">
                <a:latin typeface="Arial" pitchFamily="34" charset="0"/>
                <a:cs typeface="Arial" pitchFamily="34" charset="0"/>
              </a:rPr>
              <a:t>Comprehensive assessments for general and reproductive brook trout health will be conducted using these tools in collaboration with other brook trout studies, especially those related to changes in land use (e.g., unconventional oil and gas) and </a:t>
            </a:r>
            <a:r>
              <a:rPr lang="en-US" sz="2300" dirty="0" smtClean="0">
                <a:latin typeface="Arial" pitchFamily="34" charset="0"/>
                <a:cs typeface="Arial" pitchFamily="34" charset="0"/>
              </a:rPr>
              <a:t>climate </a:t>
            </a:r>
          </a:p>
          <a:p>
            <a:pPr marL="0" indent="0">
              <a:buNone/>
            </a:pPr>
            <a:r>
              <a:rPr lang="en-US" sz="2800" dirty="0" smtClean="0">
                <a:solidFill>
                  <a:srgbClr val="FFFF99"/>
                </a:solidFill>
                <a:latin typeface="Arial" pitchFamily="34" charset="0"/>
                <a:cs typeface="Arial" pitchFamily="34" charset="0"/>
              </a:rPr>
              <a:t>Products and benefits</a:t>
            </a:r>
          </a:p>
          <a:p>
            <a:r>
              <a:rPr lang="en-US" sz="2300" dirty="0" smtClean="0">
                <a:latin typeface="Arial" pitchFamily="34" charset="0"/>
                <a:cs typeface="Arial" pitchFamily="34" charset="0"/>
              </a:rPr>
              <a:t>Detect </a:t>
            </a:r>
            <a:r>
              <a:rPr lang="en-US" sz="2300" dirty="0" err="1">
                <a:latin typeface="Arial" pitchFamily="34" charset="0"/>
                <a:cs typeface="Arial" pitchFamily="34" charset="0"/>
              </a:rPr>
              <a:t>sublethal</a:t>
            </a:r>
            <a:r>
              <a:rPr lang="en-US" sz="2300" dirty="0">
                <a:latin typeface="Arial" pitchFamily="34" charset="0"/>
                <a:cs typeface="Arial" pitchFamily="34" charset="0"/>
              </a:rPr>
              <a:t> effects of endocrine disruptors, emerging and legacy contaminants on brook trout health and reproduction. </a:t>
            </a:r>
            <a:endParaRPr lang="en-US" sz="2300" dirty="0" smtClean="0">
              <a:latin typeface="Arial" pitchFamily="34" charset="0"/>
              <a:cs typeface="Arial" pitchFamily="34" charset="0"/>
            </a:endParaRPr>
          </a:p>
          <a:p>
            <a:r>
              <a:rPr lang="en-US" sz="2300" dirty="0">
                <a:latin typeface="Arial" pitchFamily="34" charset="0"/>
                <a:cs typeface="Arial" pitchFamily="34" charset="0"/>
              </a:rPr>
              <a:t>I</a:t>
            </a:r>
            <a:r>
              <a:rPr lang="en-US" sz="2300" dirty="0" smtClean="0">
                <a:latin typeface="Arial" pitchFamily="34" charset="0"/>
                <a:cs typeface="Arial" pitchFamily="34" charset="0"/>
              </a:rPr>
              <a:t>dentify </a:t>
            </a:r>
            <a:r>
              <a:rPr lang="en-US" sz="2300" dirty="0">
                <a:latin typeface="Arial" pitchFamily="34" charset="0"/>
                <a:cs typeface="Arial" pitchFamily="34" charset="0"/>
              </a:rPr>
              <a:t>potential pathogens/parasites that may affect brook trout </a:t>
            </a:r>
            <a:r>
              <a:rPr lang="en-US" sz="2300" dirty="0" smtClean="0">
                <a:latin typeface="Arial" pitchFamily="34" charset="0"/>
                <a:cs typeface="Arial" pitchFamily="34" charset="0"/>
              </a:rPr>
              <a:t>abundance</a:t>
            </a:r>
          </a:p>
          <a:p>
            <a:r>
              <a:rPr lang="en-US" sz="2300" dirty="0">
                <a:latin typeface="Arial" pitchFamily="34" charset="0"/>
                <a:cs typeface="Arial" pitchFamily="34" charset="0"/>
              </a:rPr>
              <a:t>P</a:t>
            </a:r>
            <a:r>
              <a:rPr lang="en-US" sz="2300" dirty="0" smtClean="0">
                <a:latin typeface="Arial" pitchFamily="34" charset="0"/>
                <a:cs typeface="Arial" pitchFamily="34" charset="0"/>
              </a:rPr>
              <a:t>rovide </a:t>
            </a:r>
            <a:r>
              <a:rPr lang="en-US" sz="2300" dirty="0">
                <a:latin typeface="Arial" pitchFamily="34" charset="0"/>
                <a:cs typeface="Arial" pitchFamily="34" charset="0"/>
              </a:rPr>
              <a:t>information on the current health of brook trout populations and science-based approaches for monitoring </a:t>
            </a:r>
            <a:r>
              <a:rPr lang="en-US" sz="2300" dirty="0" smtClean="0">
                <a:latin typeface="Arial" pitchFamily="34" charset="0"/>
                <a:cs typeface="Arial" pitchFamily="34" charset="0"/>
              </a:rPr>
              <a:t>programs</a:t>
            </a:r>
            <a:endParaRPr lang="en-US" sz="2300" dirty="0" smtClean="0">
              <a:solidFill>
                <a:schemeClr val="tx1"/>
              </a:solidFill>
              <a:latin typeface="Arial" pitchFamily="34" charset="0"/>
              <a:cs typeface="Arial" pitchFamily="34" charset="0"/>
            </a:endParaRPr>
          </a:p>
        </p:txBody>
      </p:sp>
      <p:sp>
        <p:nvSpPr>
          <p:cNvPr id="3" name="Slide Number Placeholder 2"/>
          <p:cNvSpPr>
            <a:spLocks noGrp="1"/>
          </p:cNvSpPr>
          <p:nvPr>
            <p:ph type="sldNum" sz="quarter" idx="15"/>
          </p:nvPr>
        </p:nvSpPr>
        <p:spPr/>
        <p:txBody>
          <a:bodyPr/>
          <a:lstStyle/>
          <a:p>
            <a:fld id="{A2015AE8-4FE4-4A13-9DA8-F59D414B2E0F}" type="slidenum">
              <a:rPr lang="en-US" smtClean="0"/>
              <a:pPr/>
              <a:t>9</a:t>
            </a:fld>
            <a:endParaRPr lang="en-US"/>
          </a:p>
        </p:txBody>
      </p:sp>
      <p:sp>
        <p:nvSpPr>
          <p:cNvPr id="4" name="Title 3"/>
          <p:cNvSpPr>
            <a:spLocks noGrp="1"/>
          </p:cNvSpPr>
          <p:nvPr>
            <p:ph type="title"/>
          </p:nvPr>
        </p:nvSpPr>
        <p:spPr>
          <a:xfrm>
            <a:off x="304800" y="304800"/>
            <a:ext cx="8991600" cy="914400"/>
          </a:xfrm>
        </p:spPr>
        <p:txBody>
          <a:bodyPr>
            <a:noAutofit/>
          </a:bodyPr>
          <a:lstStyle/>
          <a:p>
            <a:r>
              <a:rPr lang="en-US" sz="2400" u="sng" dirty="0" smtClean="0">
                <a:solidFill>
                  <a:schemeClr val="tx1"/>
                </a:solidFill>
                <a:latin typeface="Arial" pitchFamily="34" charset="0"/>
                <a:cs typeface="Arial" pitchFamily="34" charset="0"/>
              </a:rPr>
              <a:t>Additional Research Priority  D:</a:t>
            </a:r>
            <a:r>
              <a:rPr lang="en-US" sz="2400" dirty="0" smtClean="0">
                <a:solidFill>
                  <a:schemeClr val="tx1"/>
                </a:solidFill>
                <a:latin typeface="Arial" pitchFamily="34" charset="0"/>
                <a:cs typeface="Arial" pitchFamily="34" charset="0"/>
              </a:rPr>
              <a:t> Comprehensive Assessment of </a:t>
            </a:r>
            <a:br>
              <a:rPr lang="en-US" sz="2400" dirty="0" smtClean="0">
                <a:solidFill>
                  <a:schemeClr val="tx1"/>
                </a:solidFill>
                <a:latin typeface="Arial" pitchFamily="34" charset="0"/>
                <a:cs typeface="Arial" pitchFamily="34" charset="0"/>
              </a:rPr>
            </a:br>
            <a:r>
              <a:rPr lang="en-US" sz="2400" dirty="0" smtClean="0">
                <a:solidFill>
                  <a:schemeClr val="tx1"/>
                </a:solidFill>
                <a:latin typeface="Arial" pitchFamily="34" charset="0"/>
                <a:cs typeface="Arial" pitchFamily="34" charset="0"/>
              </a:rPr>
              <a:t>Brook Trout Health, </a:t>
            </a:r>
            <a:r>
              <a:rPr lang="en-US" sz="2400" dirty="0" err="1" smtClean="0">
                <a:solidFill>
                  <a:schemeClr val="tx1"/>
                </a:solidFill>
                <a:latin typeface="Arial" pitchFamily="34" charset="0"/>
                <a:cs typeface="Arial" pitchFamily="34" charset="0"/>
              </a:rPr>
              <a:t>Sublethal</a:t>
            </a:r>
            <a:r>
              <a:rPr lang="en-US" sz="2400" dirty="0" smtClean="0">
                <a:solidFill>
                  <a:schemeClr val="tx1"/>
                </a:solidFill>
                <a:latin typeface="Arial" pitchFamily="34" charset="0"/>
                <a:cs typeface="Arial" pitchFamily="34" charset="0"/>
              </a:rPr>
              <a:t> Effects, and Biological Endpoints</a:t>
            </a:r>
            <a:endParaRPr lang="en-US" sz="24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9804281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1225</TotalTime>
  <Words>850</Words>
  <Application>Microsoft Office PowerPoint</Application>
  <PresentationFormat>On-screen Show (4:3)</PresentationFormat>
  <Paragraphs>87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Paper</vt:lpstr>
      <vt:lpstr>Future Science Directions Workshop Draft Report    Brook Trout Strategic Science Plan for the Chesapeake Bay Watershed  </vt:lpstr>
      <vt:lpstr>Background</vt:lpstr>
      <vt:lpstr>Workshop Participants</vt:lpstr>
      <vt:lpstr>Workshop Summary</vt:lpstr>
      <vt:lpstr>Research Priority 1: Refine and Develop Patch-prioritization Tools Based on Brook Trout Occupancy and Abundance</vt:lpstr>
      <vt:lpstr>Additional Research Priority  A: Conduct New Sampling to Assess  Brook Trout Habitat Suitability and Resilience Across Spatial Scales </vt:lpstr>
      <vt:lpstr>Additional Research Priority  B: Assess Adaptive Potential  (Evolvability) for Brook Trout Populations </vt:lpstr>
      <vt:lpstr>Additional Research Priority  C: Assess Effects of Unconventional  Oil and Gas Development on Brook Trout Populations </vt:lpstr>
      <vt:lpstr>Additional Research Priority  D: Comprehensive Assessment of  Brook Trout Health, Sublethal Effects, and Biological Endpoints</vt:lpstr>
    </vt:vector>
  </TitlesOfParts>
  <Company>U.S. EPA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Findings and Recommendations</dc:title>
  <dc:creator>aburnett</dc:creator>
  <cp:lastModifiedBy>Faulkner, Stephen P.</cp:lastModifiedBy>
  <cp:revision>63</cp:revision>
  <dcterms:created xsi:type="dcterms:W3CDTF">2012-08-21T14:23:58Z</dcterms:created>
  <dcterms:modified xsi:type="dcterms:W3CDTF">2012-11-28T22:23:20Z</dcterms:modified>
</cp:coreProperties>
</file>